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modernComment_10B_C815B66F.xml" ContentType="application/vnd.ms-powerpoint.comments+xml"/>
  <Override PartName="/ppt/notesSlides/notesSlide2.xml" ContentType="application/vnd.openxmlformats-officedocument.presentationml.notesSlide+xml"/>
  <Override PartName="/ppt/comments/modernComment_10D_13A9E8BE.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3"/>
  </p:notesMasterIdLst>
  <p:sldIdLst>
    <p:sldId id="256" r:id="rId5"/>
    <p:sldId id="257" r:id="rId6"/>
    <p:sldId id="258" r:id="rId7"/>
    <p:sldId id="274" r:id="rId8"/>
    <p:sldId id="275" r:id="rId9"/>
    <p:sldId id="281" r:id="rId10"/>
    <p:sldId id="267" r:id="rId11"/>
    <p:sldId id="266" r:id="rId12"/>
    <p:sldId id="269" r:id="rId13"/>
    <p:sldId id="270" r:id="rId14"/>
    <p:sldId id="283" r:id="rId15"/>
    <p:sldId id="271" r:id="rId16"/>
    <p:sldId id="272" r:id="rId17"/>
    <p:sldId id="276" r:id="rId18"/>
    <p:sldId id="282" r:id="rId19"/>
    <p:sldId id="277" r:id="rId20"/>
    <p:sldId id="279"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23A68-3121-3310-FE34-63E7C0F7BB85}" name="Kudryavtsev, Phillip" initials="KP" userId="S::pkudryavtsev@falcon.bentley.edu::0e5372da-d10b-457c-9a9d-27759f641d3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ED073-E7A3-4B0E-A39C-FA44EE3074C2}" v="1825" dt="2023-12-12T23:41:50.800"/>
    <p1510:client id="{6969C805-67DA-4409-A817-C0C700287077}" v="151" vWet="153" dt="2023-12-12T02:05:26.440"/>
    <p1510:client id="{875A2A96-27AE-4E62-9882-09F67AF8C255}" v="162" dt="2023-12-12T22:05:43.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bentleyedu-my.sharepoint.com/personal/kelly_timo_bentley_edu/Documents/Grad%20School/Fall%202023/ST%20625/Group%20Project/full%20city%20lis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Rate</a:t>
            </a:r>
            <a:r>
              <a:rPr lang="en-US" baseline="0"/>
              <a:t> of Depression </a:t>
            </a:r>
            <a:r>
              <a:rPr lang="en-US"/>
              <a:t>by Massachusetts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'[full city list.xlsx]Long Data'!$B$2</c:f>
              <c:strCache>
                <c:ptCount val="1"/>
                <c:pt idx="0">
                  <c:v>Depression</c:v>
                </c:pt>
              </c:strCache>
            </c:strRef>
          </c:tx>
          <c:spPr>
            <a:ln w="28575" cap="rnd">
              <a:noFill/>
              <a:round/>
            </a:ln>
            <a:effectLst/>
          </c:spPr>
          <c:marker>
            <c:symbol val="circle"/>
            <c:size val="5"/>
            <c:spPr>
              <a:solidFill>
                <a:schemeClr val="accent2"/>
              </a:solidFill>
              <a:ln w="9525">
                <a:solidFill>
                  <a:schemeClr val="accent2"/>
                </a:solidFill>
              </a:ln>
              <a:effectLst/>
            </c:spPr>
          </c:marker>
          <c:xVal>
            <c:strRef>
              <c:f>'[full city list.xlsx]Long Data'!$A$3:$A$353</c:f>
              <c:strCache>
                <c:ptCount val="351"/>
                <c:pt idx="0">
                  <c:v>Abington</c:v>
                </c:pt>
                <c:pt idx="1">
                  <c:v>Acton</c:v>
                </c:pt>
                <c:pt idx="2">
                  <c:v>Acushnet</c:v>
                </c:pt>
                <c:pt idx="3">
                  <c:v>Adams</c:v>
                </c:pt>
                <c:pt idx="4">
                  <c:v>Agawam</c:v>
                </c:pt>
                <c:pt idx="5">
                  <c:v>Alford</c:v>
                </c:pt>
                <c:pt idx="6">
                  <c:v>Amesbury</c:v>
                </c:pt>
                <c:pt idx="7">
                  <c:v>Amherst</c:v>
                </c:pt>
                <c:pt idx="8">
                  <c:v>Andover</c:v>
                </c:pt>
                <c:pt idx="9">
                  <c:v>Aquinnah</c:v>
                </c:pt>
                <c:pt idx="10">
                  <c:v>Arlington</c:v>
                </c:pt>
                <c:pt idx="11">
                  <c:v>Ashburnham</c:v>
                </c:pt>
                <c:pt idx="12">
                  <c:v>Ashby</c:v>
                </c:pt>
                <c:pt idx="13">
                  <c:v>Ashfield</c:v>
                </c:pt>
                <c:pt idx="14">
                  <c:v>Ashland</c:v>
                </c:pt>
                <c:pt idx="15">
                  <c:v>Athol</c:v>
                </c:pt>
                <c:pt idx="16">
                  <c:v>Attleboro</c:v>
                </c:pt>
                <c:pt idx="17">
                  <c:v>Auburn</c:v>
                </c:pt>
                <c:pt idx="18">
                  <c:v>Avon</c:v>
                </c:pt>
                <c:pt idx="19">
                  <c:v>Ayer</c:v>
                </c:pt>
                <c:pt idx="20">
                  <c:v>Barnstable</c:v>
                </c:pt>
                <c:pt idx="21">
                  <c:v>Barre</c:v>
                </c:pt>
                <c:pt idx="22">
                  <c:v>Becket</c:v>
                </c:pt>
                <c:pt idx="23">
                  <c:v>Bedford</c:v>
                </c:pt>
                <c:pt idx="24">
                  <c:v>Belchertown</c:v>
                </c:pt>
                <c:pt idx="25">
                  <c:v>Bellingham</c:v>
                </c:pt>
                <c:pt idx="26">
                  <c:v>Belmont</c:v>
                </c:pt>
                <c:pt idx="27">
                  <c:v>Berkley</c:v>
                </c:pt>
                <c:pt idx="28">
                  <c:v>Berlin</c:v>
                </c:pt>
                <c:pt idx="29">
                  <c:v>Bernardston</c:v>
                </c:pt>
                <c:pt idx="30">
                  <c:v>Beverly</c:v>
                </c:pt>
                <c:pt idx="31">
                  <c:v>Billerica</c:v>
                </c:pt>
                <c:pt idx="32">
                  <c:v>Blackstone</c:v>
                </c:pt>
                <c:pt idx="33">
                  <c:v>Blandford</c:v>
                </c:pt>
                <c:pt idx="34">
                  <c:v>Bolton</c:v>
                </c:pt>
                <c:pt idx="35">
                  <c:v>Boston</c:v>
                </c:pt>
                <c:pt idx="36">
                  <c:v>Bourne</c:v>
                </c:pt>
                <c:pt idx="37">
                  <c:v>Boxborough</c:v>
                </c:pt>
                <c:pt idx="38">
                  <c:v>Boxford</c:v>
                </c:pt>
                <c:pt idx="39">
                  <c:v>Boylston</c:v>
                </c:pt>
                <c:pt idx="40">
                  <c:v>Braintree</c:v>
                </c:pt>
                <c:pt idx="41">
                  <c:v>Brewster</c:v>
                </c:pt>
                <c:pt idx="42">
                  <c:v>Bridgewater</c:v>
                </c:pt>
                <c:pt idx="43">
                  <c:v>Brimfield</c:v>
                </c:pt>
                <c:pt idx="44">
                  <c:v>Brockton</c:v>
                </c:pt>
                <c:pt idx="45">
                  <c:v>Brookfield</c:v>
                </c:pt>
                <c:pt idx="46">
                  <c:v>Brookline</c:v>
                </c:pt>
                <c:pt idx="47">
                  <c:v>Buckland</c:v>
                </c:pt>
                <c:pt idx="48">
                  <c:v>Burlington</c:v>
                </c:pt>
                <c:pt idx="49">
                  <c:v>Cambridge</c:v>
                </c:pt>
                <c:pt idx="50">
                  <c:v>Canton</c:v>
                </c:pt>
                <c:pt idx="51">
                  <c:v>Carlisle</c:v>
                </c:pt>
                <c:pt idx="52">
                  <c:v>Carver</c:v>
                </c:pt>
                <c:pt idx="53">
                  <c:v>Charlemont</c:v>
                </c:pt>
                <c:pt idx="54">
                  <c:v>Charlton</c:v>
                </c:pt>
                <c:pt idx="55">
                  <c:v>Chatham</c:v>
                </c:pt>
                <c:pt idx="56">
                  <c:v>Chelmsford</c:v>
                </c:pt>
                <c:pt idx="57">
                  <c:v>Chelsea</c:v>
                </c:pt>
                <c:pt idx="58">
                  <c:v>Cheshire</c:v>
                </c:pt>
                <c:pt idx="59">
                  <c:v>Chester</c:v>
                </c:pt>
                <c:pt idx="60">
                  <c:v>Chesterfield</c:v>
                </c:pt>
                <c:pt idx="61">
                  <c:v>Chicopee</c:v>
                </c:pt>
                <c:pt idx="62">
                  <c:v>Chilmark</c:v>
                </c:pt>
                <c:pt idx="63">
                  <c:v>Clarksburg</c:v>
                </c:pt>
                <c:pt idx="64">
                  <c:v>Clinton</c:v>
                </c:pt>
                <c:pt idx="65">
                  <c:v>Cohasset</c:v>
                </c:pt>
                <c:pt idx="66">
                  <c:v>Colrain</c:v>
                </c:pt>
                <c:pt idx="67">
                  <c:v>Concord</c:v>
                </c:pt>
                <c:pt idx="68">
                  <c:v>Conway</c:v>
                </c:pt>
                <c:pt idx="69">
                  <c:v>Cummington</c:v>
                </c:pt>
                <c:pt idx="70">
                  <c:v>Dalton</c:v>
                </c:pt>
                <c:pt idx="71">
                  <c:v>Danvers</c:v>
                </c:pt>
                <c:pt idx="72">
                  <c:v>Dartmouth</c:v>
                </c:pt>
                <c:pt idx="73">
                  <c:v>Dedham</c:v>
                </c:pt>
                <c:pt idx="74">
                  <c:v>Deerfield</c:v>
                </c:pt>
                <c:pt idx="75">
                  <c:v>Dennis</c:v>
                </c:pt>
                <c:pt idx="76">
                  <c:v>Dighton</c:v>
                </c:pt>
                <c:pt idx="77">
                  <c:v>Douglas</c:v>
                </c:pt>
                <c:pt idx="78">
                  <c:v>Dover</c:v>
                </c:pt>
                <c:pt idx="79">
                  <c:v>Dracut</c:v>
                </c:pt>
                <c:pt idx="80">
                  <c:v>Dudley</c:v>
                </c:pt>
                <c:pt idx="81">
                  <c:v>Dunstable</c:v>
                </c:pt>
                <c:pt idx="82">
                  <c:v>Duxbury</c:v>
                </c:pt>
                <c:pt idx="83">
                  <c:v>East Bridgewater</c:v>
                </c:pt>
                <c:pt idx="84">
                  <c:v>East Brookfield</c:v>
                </c:pt>
                <c:pt idx="85">
                  <c:v>East Longmeadow</c:v>
                </c:pt>
                <c:pt idx="86">
                  <c:v>Eastham</c:v>
                </c:pt>
                <c:pt idx="87">
                  <c:v>Easthampton</c:v>
                </c:pt>
                <c:pt idx="88">
                  <c:v>Easton</c:v>
                </c:pt>
                <c:pt idx="89">
                  <c:v>Edgartown</c:v>
                </c:pt>
                <c:pt idx="90">
                  <c:v>Egremont</c:v>
                </c:pt>
                <c:pt idx="91">
                  <c:v>Erving</c:v>
                </c:pt>
                <c:pt idx="92">
                  <c:v>Essex</c:v>
                </c:pt>
                <c:pt idx="93">
                  <c:v>Everett</c:v>
                </c:pt>
                <c:pt idx="94">
                  <c:v>Fairhaven</c:v>
                </c:pt>
                <c:pt idx="95">
                  <c:v>Fall River</c:v>
                </c:pt>
                <c:pt idx="96">
                  <c:v>Falmouth</c:v>
                </c:pt>
                <c:pt idx="97">
                  <c:v>Fitchburg</c:v>
                </c:pt>
                <c:pt idx="98">
                  <c:v>Florida</c:v>
                </c:pt>
                <c:pt idx="99">
                  <c:v>Foxborough</c:v>
                </c:pt>
                <c:pt idx="100">
                  <c:v>Framingham</c:v>
                </c:pt>
                <c:pt idx="101">
                  <c:v>Franklin</c:v>
                </c:pt>
                <c:pt idx="102">
                  <c:v>Freetown</c:v>
                </c:pt>
                <c:pt idx="103">
                  <c:v>Gardner</c:v>
                </c:pt>
                <c:pt idx="104">
                  <c:v>Georgetown</c:v>
                </c:pt>
                <c:pt idx="105">
                  <c:v>Gill</c:v>
                </c:pt>
                <c:pt idx="106">
                  <c:v>Gloucester</c:v>
                </c:pt>
                <c:pt idx="107">
                  <c:v>Goshen</c:v>
                </c:pt>
                <c:pt idx="108">
                  <c:v>Gosnold</c:v>
                </c:pt>
                <c:pt idx="109">
                  <c:v>Grafton</c:v>
                </c:pt>
                <c:pt idx="110">
                  <c:v>Granby</c:v>
                </c:pt>
                <c:pt idx="111">
                  <c:v>Granville</c:v>
                </c:pt>
                <c:pt idx="112">
                  <c:v>Great Barrington</c:v>
                </c:pt>
                <c:pt idx="113">
                  <c:v>Greenfield</c:v>
                </c:pt>
                <c:pt idx="114">
                  <c:v>Groton</c:v>
                </c:pt>
                <c:pt idx="115">
                  <c:v>Groveland</c:v>
                </c:pt>
                <c:pt idx="116">
                  <c:v>Hadley</c:v>
                </c:pt>
                <c:pt idx="117">
                  <c:v>Halifax</c:v>
                </c:pt>
                <c:pt idx="118">
                  <c:v>Hamilton</c:v>
                </c:pt>
                <c:pt idx="119">
                  <c:v>Hampden</c:v>
                </c:pt>
                <c:pt idx="120">
                  <c:v>Hancock</c:v>
                </c:pt>
                <c:pt idx="121">
                  <c:v>Hanover</c:v>
                </c:pt>
                <c:pt idx="122">
                  <c:v>Hanson</c:v>
                </c:pt>
                <c:pt idx="123">
                  <c:v>Hardwick</c:v>
                </c:pt>
                <c:pt idx="124">
                  <c:v>Harvard</c:v>
                </c:pt>
                <c:pt idx="125">
                  <c:v>Harwich</c:v>
                </c:pt>
                <c:pt idx="126">
                  <c:v>Hatfield</c:v>
                </c:pt>
                <c:pt idx="127">
                  <c:v>Haverhill</c:v>
                </c:pt>
                <c:pt idx="128">
                  <c:v>Hawley</c:v>
                </c:pt>
                <c:pt idx="129">
                  <c:v>Heath</c:v>
                </c:pt>
                <c:pt idx="130">
                  <c:v>Hingham</c:v>
                </c:pt>
                <c:pt idx="131">
                  <c:v>Hinsdale</c:v>
                </c:pt>
                <c:pt idx="132">
                  <c:v>Holbrook</c:v>
                </c:pt>
                <c:pt idx="133">
                  <c:v>Holden</c:v>
                </c:pt>
                <c:pt idx="134">
                  <c:v>Holland</c:v>
                </c:pt>
                <c:pt idx="135">
                  <c:v>Holliston</c:v>
                </c:pt>
                <c:pt idx="136">
                  <c:v>Holyoke</c:v>
                </c:pt>
                <c:pt idx="137">
                  <c:v>Hopedale</c:v>
                </c:pt>
                <c:pt idx="138">
                  <c:v>Hopkinton</c:v>
                </c:pt>
                <c:pt idx="139">
                  <c:v>Hubbardston</c:v>
                </c:pt>
                <c:pt idx="140">
                  <c:v>Hudson</c:v>
                </c:pt>
                <c:pt idx="141">
                  <c:v>Hull</c:v>
                </c:pt>
                <c:pt idx="142">
                  <c:v>Huntington</c:v>
                </c:pt>
                <c:pt idx="143">
                  <c:v>Ipswich</c:v>
                </c:pt>
                <c:pt idx="144">
                  <c:v>Kingston</c:v>
                </c:pt>
                <c:pt idx="145">
                  <c:v>Lakeville</c:v>
                </c:pt>
                <c:pt idx="146">
                  <c:v>Lancaster</c:v>
                </c:pt>
                <c:pt idx="147">
                  <c:v>Lanesborough</c:v>
                </c:pt>
                <c:pt idx="148">
                  <c:v>Lawrence</c:v>
                </c:pt>
                <c:pt idx="149">
                  <c:v>Lee</c:v>
                </c:pt>
                <c:pt idx="150">
                  <c:v>Leicester</c:v>
                </c:pt>
                <c:pt idx="151">
                  <c:v>Lenox</c:v>
                </c:pt>
                <c:pt idx="152">
                  <c:v>Leominster</c:v>
                </c:pt>
                <c:pt idx="153">
                  <c:v>Leverett</c:v>
                </c:pt>
                <c:pt idx="154">
                  <c:v>Lexington</c:v>
                </c:pt>
                <c:pt idx="155">
                  <c:v>Leyden</c:v>
                </c:pt>
                <c:pt idx="156">
                  <c:v>Lincoln</c:v>
                </c:pt>
                <c:pt idx="157">
                  <c:v>Littleton</c:v>
                </c:pt>
                <c:pt idx="158">
                  <c:v>Longmeadow</c:v>
                </c:pt>
                <c:pt idx="159">
                  <c:v>Lowell</c:v>
                </c:pt>
                <c:pt idx="160">
                  <c:v>Ludlow</c:v>
                </c:pt>
                <c:pt idx="161">
                  <c:v>Lunenburg</c:v>
                </c:pt>
                <c:pt idx="162">
                  <c:v>Lynn</c:v>
                </c:pt>
                <c:pt idx="163">
                  <c:v>Lynnfield</c:v>
                </c:pt>
                <c:pt idx="164">
                  <c:v>Malden</c:v>
                </c:pt>
                <c:pt idx="165">
                  <c:v>Manchester-by-the-Sea</c:v>
                </c:pt>
                <c:pt idx="166">
                  <c:v>Mansfield</c:v>
                </c:pt>
                <c:pt idx="167">
                  <c:v>Marblehead</c:v>
                </c:pt>
                <c:pt idx="168">
                  <c:v>Marion</c:v>
                </c:pt>
                <c:pt idx="169">
                  <c:v>Marlborough</c:v>
                </c:pt>
                <c:pt idx="170">
                  <c:v>Marshfield</c:v>
                </c:pt>
                <c:pt idx="171">
                  <c:v>Mashpee</c:v>
                </c:pt>
                <c:pt idx="172">
                  <c:v>Mattapoisett</c:v>
                </c:pt>
                <c:pt idx="173">
                  <c:v>Maynard</c:v>
                </c:pt>
                <c:pt idx="174">
                  <c:v>Medfield</c:v>
                </c:pt>
                <c:pt idx="175">
                  <c:v>Medford</c:v>
                </c:pt>
                <c:pt idx="176">
                  <c:v>Medway</c:v>
                </c:pt>
                <c:pt idx="177">
                  <c:v>Melrose</c:v>
                </c:pt>
                <c:pt idx="178">
                  <c:v>Mendon</c:v>
                </c:pt>
                <c:pt idx="179">
                  <c:v>Merrimac</c:v>
                </c:pt>
                <c:pt idx="180">
                  <c:v>Methuen</c:v>
                </c:pt>
                <c:pt idx="181">
                  <c:v>Middleborough</c:v>
                </c:pt>
                <c:pt idx="182">
                  <c:v>Middlefield</c:v>
                </c:pt>
                <c:pt idx="183">
                  <c:v>Middleton</c:v>
                </c:pt>
                <c:pt idx="184">
                  <c:v>Milford</c:v>
                </c:pt>
                <c:pt idx="185">
                  <c:v>Millbury</c:v>
                </c:pt>
                <c:pt idx="186">
                  <c:v>Millis</c:v>
                </c:pt>
                <c:pt idx="187">
                  <c:v>Millville</c:v>
                </c:pt>
                <c:pt idx="188">
                  <c:v>Milton</c:v>
                </c:pt>
                <c:pt idx="189">
                  <c:v>Monroe</c:v>
                </c:pt>
                <c:pt idx="190">
                  <c:v>Monson</c:v>
                </c:pt>
                <c:pt idx="191">
                  <c:v>Montague</c:v>
                </c:pt>
                <c:pt idx="192">
                  <c:v>Monterey</c:v>
                </c:pt>
                <c:pt idx="193">
                  <c:v>Montgomery</c:v>
                </c:pt>
                <c:pt idx="194">
                  <c:v>Mount Washington</c:v>
                </c:pt>
                <c:pt idx="195">
                  <c:v>Nahant</c:v>
                </c:pt>
                <c:pt idx="196">
                  <c:v>Nantucket</c:v>
                </c:pt>
                <c:pt idx="197">
                  <c:v>Natick</c:v>
                </c:pt>
                <c:pt idx="198">
                  <c:v>Needham</c:v>
                </c:pt>
                <c:pt idx="199">
                  <c:v>New Ashford</c:v>
                </c:pt>
                <c:pt idx="200">
                  <c:v>New Bedford</c:v>
                </c:pt>
                <c:pt idx="201">
                  <c:v>New Braintree</c:v>
                </c:pt>
                <c:pt idx="202">
                  <c:v>New Marlborough</c:v>
                </c:pt>
                <c:pt idx="203">
                  <c:v>New Salem</c:v>
                </c:pt>
                <c:pt idx="204">
                  <c:v>Newbury</c:v>
                </c:pt>
                <c:pt idx="205">
                  <c:v>Newburyport</c:v>
                </c:pt>
                <c:pt idx="206">
                  <c:v>Newton</c:v>
                </c:pt>
                <c:pt idx="207">
                  <c:v>Norfolk</c:v>
                </c:pt>
                <c:pt idx="208">
                  <c:v>North Adams</c:v>
                </c:pt>
                <c:pt idx="209">
                  <c:v>North Andover</c:v>
                </c:pt>
                <c:pt idx="210">
                  <c:v>North Attleborough</c:v>
                </c:pt>
                <c:pt idx="211">
                  <c:v>North Brookfield</c:v>
                </c:pt>
                <c:pt idx="212">
                  <c:v>North Reading</c:v>
                </c:pt>
                <c:pt idx="213">
                  <c:v>Northampton</c:v>
                </c:pt>
                <c:pt idx="214">
                  <c:v>Northborough</c:v>
                </c:pt>
                <c:pt idx="215">
                  <c:v>Northbridge</c:v>
                </c:pt>
                <c:pt idx="216">
                  <c:v>Northfield</c:v>
                </c:pt>
                <c:pt idx="217">
                  <c:v>Norton</c:v>
                </c:pt>
                <c:pt idx="218">
                  <c:v>Norwell</c:v>
                </c:pt>
                <c:pt idx="219">
                  <c:v>Norwood</c:v>
                </c:pt>
                <c:pt idx="220">
                  <c:v>Oak Bluffs</c:v>
                </c:pt>
                <c:pt idx="221">
                  <c:v>Oakham</c:v>
                </c:pt>
                <c:pt idx="222">
                  <c:v>Orange</c:v>
                </c:pt>
                <c:pt idx="223">
                  <c:v>Orleans</c:v>
                </c:pt>
                <c:pt idx="224">
                  <c:v>Otis</c:v>
                </c:pt>
                <c:pt idx="225">
                  <c:v>Oxford</c:v>
                </c:pt>
                <c:pt idx="226">
                  <c:v>Palmer</c:v>
                </c:pt>
                <c:pt idx="227">
                  <c:v>Paxton</c:v>
                </c:pt>
                <c:pt idx="228">
                  <c:v>Peabody</c:v>
                </c:pt>
                <c:pt idx="229">
                  <c:v>Pelham</c:v>
                </c:pt>
                <c:pt idx="230">
                  <c:v>Pembroke</c:v>
                </c:pt>
                <c:pt idx="231">
                  <c:v>Pepperell</c:v>
                </c:pt>
                <c:pt idx="232">
                  <c:v>Peru</c:v>
                </c:pt>
                <c:pt idx="233">
                  <c:v>Petersham</c:v>
                </c:pt>
                <c:pt idx="234">
                  <c:v>Phillipston</c:v>
                </c:pt>
                <c:pt idx="235">
                  <c:v>Pittsfield</c:v>
                </c:pt>
                <c:pt idx="236">
                  <c:v>Plainfield</c:v>
                </c:pt>
                <c:pt idx="237">
                  <c:v>Plainville</c:v>
                </c:pt>
                <c:pt idx="238">
                  <c:v>Plymouth</c:v>
                </c:pt>
                <c:pt idx="239">
                  <c:v>Plympton</c:v>
                </c:pt>
                <c:pt idx="240">
                  <c:v>Princeton</c:v>
                </c:pt>
                <c:pt idx="241">
                  <c:v>Provincetown</c:v>
                </c:pt>
                <c:pt idx="242">
                  <c:v>Quincy</c:v>
                </c:pt>
                <c:pt idx="243">
                  <c:v>Randolph</c:v>
                </c:pt>
                <c:pt idx="244">
                  <c:v>Raynham</c:v>
                </c:pt>
                <c:pt idx="245">
                  <c:v>Reading</c:v>
                </c:pt>
                <c:pt idx="246">
                  <c:v>Rehoboth</c:v>
                </c:pt>
                <c:pt idx="247">
                  <c:v>Revere</c:v>
                </c:pt>
                <c:pt idx="248">
                  <c:v>Richmond</c:v>
                </c:pt>
                <c:pt idx="249">
                  <c:v>Rochester</c:v>
                </c:pt>
                <c:pt idx="250">
                  <c:v>Rockland</c:v>
                </c:pt>
                <c:pt idx="251">
                  <c:v>Rockport</c:v>
                </c:pt>
                <c:pt idx="252">
                  <c:v>Rowe</c:v>
                </c:pt>
                <c:pt idx="253">
                  <c:v>Rowley</c:v>
                </c:pt>
                <c:pt idx="254">
                  <c:v>Royalston</c:v>
                </c:pt>
                <c:pt idx="255">
                  <c:v>Russell</c:v>
                </c:pt>
                <c:pt idx="256">
                  <c:v>Rutland</c:v>
                </c:pt>
                <c:pt idx="257">
                  <c:v>Salem</c:v>
                </c:pt>
                <c:pt idx="258">
                  <c:v>Salisbury</c:v>
                </c:pt>
                <c:pt idx="259">
                  <c:v>Sandisfield</c:v>
                </c:pt>
                <c:pt idx="260">
                  <c:v>Sandwich</c:v>
                </c:pt>
                <c:pt idx="261">
                  <c:v>Saugus</c:v>
                </c:pt>
                <c:pt idx="262">
                  <c:v>Savoy</c:v>
                </c:pt>
                <c:pt idx="263">
                  <c:v>Scituate</c:v>
                </c:pt>
                <c:pt idx="264">
                  <c:v>Seekonk</c:v>
                </c:pt>
                <c:pt idx="265">
                  <c:v>Sharon</c:v>
                </c:pt>
                <c:pt idx="266">
                  <c:v>Sheffield</c:v>
                </c:pt>
                <c:pt idx="267">
                  <c:v>Shelburne</c:v>
                </c:pt>
                <c:pt idx="268">
                  <c:v>Sherborn</c:v>
                </c:pt>
                <c:pt idx="269">
                  <c:v>Shirley</c:v>
                </c:pt>
                <c:pt idx="270">
                  <c:v>Shrewsbury</c:v>
                </c:pt>
                <c:pt idx="271">
                  <c:v>Shutesbury</c:v>
                </c:pt>
                <c:pt idx="272">
                  <c:v>Somerset</c:v>
                </c:pt>
                <c:pt idx="273">
                  <c:v>Somerville</c:v>
                </c:pt>
                <c:pt idx="274">
                  <c:v>South Hadley</c:v>
                </c:pt>
                <c:pt idx="275">
                  <c:v>Southampton</c:v>
                </c:pt>
                <c:pt idx="276">
                  <c:v>Southborough</c:v>
                </c:pt>
                <c:pt idx="277">
                  <c:v>Southbridge</c:v>
                </c:pt>
                <c:pt idx="278">
                  <c:v>Southwick</c:v>
                </c:pt>
                <c:pt idx="279">
                  <c:v>Spencer</c:v>
                </c:pt>
                <c:pt idx="280">
                  <c:v>Springfield</c:v>
                </c:pt>
                <c:pt idx="281">
                  <c:v>Sterling</c:v>
                </c:pt>
                <c:pt idx="282">
                  <c:v>Stockbridge</c:v>
                </c:pt>
                <c:pt idx="283">
                  <c:v>Stoneham</c:v>
                </c:pt>
                <c:pt idx="284">
                  <c:v>Stoughton</c:v>
                </c:pt>
                <c:pt idx="285">
                  <c:v>Stow</c:v>
                </c:pt>
                <c:pt idx="286">
                  <c:v>Sturbridge</c:v>
                </c:pt>
                <c:pt idx="287">
                  <c:v>Sudbury</c:v>
                </c:pt>
                <c:pt idx="288">
                  <c:v>Sunderland</c:v>
                </c:pt>
                <c:pt idx="289">
                  <c:v>Sutton</c:v>
                </c:pt>
                <c:pt idx="290">
                  <c:v>Swampscott</c:v>
                </c:pt>
                <c:pt idx="291">
                  <c:v>Swansea</c:v>
                </c:pt>
                <c:pt idx="292">
                  <c:v>Taunton</c:v>
                </c:pt>
                <c:pt idx="293">
                  <c:v>Templeton</c:v>
                </c:pt>
                <c:pt idx="294">
                  <c:v>Tewksbury</c:v>
                </c:pt>
                <c:pt idx="295">
                  <c:v>Tisbury</c:v>
                </c:pt>
                <c:pt idx="296">
                  <c:v>Tolland</c:v>
                </c:pt>
                <c:pt idx="297">
                  <c:v>Topsfield</c:v>
                </c:pt>
                <c:pt idx="298">
                  <c:v>Townsend</c:v>
                </c:pt>
                <c:pt idx="299">
                  <c:v>Truro</c:v>
                </c:pt>
                <c:pt idx="300">
                  <c:v>Tyngsborough</c:v>
                </c:pt>
                <c:pt idx="301">
                  <c:v>Tyringham</c:v>
                </c:pt>
                <c:pt idx="302">
                  <c:v>Upton</c:v>
                </c:pt>
                <c:pt idx="303">
                  <c:v>Uxbridge</c:v>
                </c:pt>
                <c:pt idx="304">
                  <c:v>Wakefield</c:v>
                </c:pt>
                <c:pt idx="305">
                  <c:v>Wales</c:v>
                </c:pt>
                <c:pt idx="306">
                  <c:v>Walpole</c:v>
                </c:pt>
                <c:pt idx="307">
                  <c:v>Waltham</c:v>
                </c:pt>
                <c:pt idx="308">
                  <c:v>Ware</c:v>
                </c:pt>
                <c:pt idx="309">
                  <c:v>Wareham</c:v>
                </c:pt>
                <c:pt idx="310">
                  <c:v>Warren</c:v>
                </c:pt>
                <c:pt idx="311">
                  <c:v>Warwick</c:v>
                </c:pt>
                <c:pt idx="312">
                  <c:v>Washington</c:v>
                </c:pt>
                <c:pt idx="313">
                  <c:v>Watertown</c:v>
                </c:pt>
                <c:pt idx="314">
                  <c:v>Wayland</c:v>
                </c:pt>
                <c:pt idx="315">
                  <c:v>Webster</c:v>
                </c:pt>
                <c:pt idx="316">
                  <c:v>Wellesley</c:v>
                </c:pt>
                <c:pt idx="317">
                  <c:v>Wellfleet</c:v>
                </c:pt>
                <c:pt idx="318">
                  <c:v>Wendell</c:v>
                </c:pt>
                <c:pt idx="319">
                  <c:v>Wenham</c:v>
                </c:pt>
                <c:pt idx="320">
                  <c:v>West Boylston</c:v>
                </c:pt>
                <c:pt idx="321">
                  <c:v>West Bridgewater</c:v>
                </c:pt>
                <c:pt idx="322">
                  <c:v>West Brookfield</c:v>
                </c:pt>
                <c:pt idx="323">
                  <c:v>West Newbury</c:v>
                </c:pt>
                <c:pt idx="324">
                  <c:v>West Springfield</c:v>
                </c:pt>
                <c:pt idx="325">
                  <c:v>West Stockbridge</c:v>
                </c:pt>
                <c:pt idx="326">
                  <c:v>West Tisbury</c:v>
                </c:pt>
                <c:pt idx="327">
                  <c:v>Westborough</c:v>
                </c:pt>
                <c:pt idx="328">
                  <c:v>Westfield</c:v>
                </c:pt>
                <c:pt idx="329">
                  <c:v>Westford</c:v>
                </c:pt>
                <c:pt idx="330">
                  <c:v>Westhampton</c:v>
                </c:pt>
                <c:pt idx="331">
                  <c:v>Westminster</c:v>
                </c:pt>
                <c:pt idx="332">
                  <c:v>Weston</c:v>
                </c:pt>
                <c:pt idx="333">
                  <c:v>Westport</c:v>
                </c:pt>
                <c:pt idx="334">
                  <c:v>Westwood</c:v>
                </c:pt>
                <c:pt idx="335">
                  <c:v>Weymouth</c:v>
                </c:pt>
                <c:pt idx="336">
                  <c:v>Whately</c:v>
                </c:pt>
                <c:pt idx="337">
                  <c:v>Whitman</c:v>
                </c:pt>
                <c:pt idx="338">
                  <c:v>Wilbraham</c:v>
                </c:pt>
                <c:pt idx="339">
                  <c:v>Williamsburg</c:v>
                </c:pt>
                <c:pt idx="340">
                  <c:v>Williamstown</c:v>
                </c:pt>
                <c:pt idx="341">
                  <c:v>Wilmington</c:v>
                </c:pt>
                <c:pt idx="342">
                  <c:v>Winchendon</c:v>
                </c:pt>
                <c:pt idx="343">
                  <c:v>Winchester</c:v>
                </c:pt>
                <c:pt idx="344">
                  <c:v>Windsor</c:v>
                </c:pt>
                <c:pt idx="345">
                  <c:v>Winthrop</c:v>
                </c:pt>
                <c:pt idx="346">
                  <c:v>Woburn</c:v>
                </c:pt>
                <c:pt idx="347">
                  <c:v>Worcester</c:v>
                </c:pt>
                <c:pt idx="348">
                  <c:v>Worthington</c:v>
                </c:pt>
                <c:pt idx="349">
                  <c:v>Wrentham</c:v>
                </c:pt>
                <c:pt idx="350">
                  <c:v>Yarmouth</c:v>
                </c:pt>
              </c:strCache>
            </c:strRef>
          </c:xVal>
          <c:yVal>
            <c:numRef>
              <c:f>'[full city list.xlsx]Long Data'!$B$3:$B$353</c:f>
              <c:numCache>
                <c:formatCode>0.000</c:formatCode>
                <c:ptCount val="351"/>
                <c:pt idx="0">
                  <c:v>0.219</c:v>
                </c:pt>
                <c:pt idx="1">
                  <c:v>0.183</c:v>
                </c:pt>
                <c:pt idx="2">
                  <c:v>0.221</c:v>
                </c:pt>
                <c:pt idx="3">
                  <c:v>0.223</c:v>
                </c:pt>
                <c:pt idx="4">
                  <c:v>0.248</c:v>
                </c:pt>
                <c:pt idx="5">
                  <c:v>0.19600000000000001</c:v>
                </c:pt>
                <c:pt idx="6">
                  <c:v>0.23400000000000001</c:v>
                </c:pt>
                <c:pt idx="7">
                  <c:v>0.28299999999999997</c:v>
                </c:pt>
                <c:pt idx="8">
                  <c:v>0.19900000000000001</c:v>
                </c:pt>
                <c:pt idx="9">
                  <c:v>0.21</c:v>
                </c:pt>
                <c:pt idx="10">
                  <c:v>0.19400000000000001</c:v>
                </c:pt>
                <c:pt idx="11">
                  <c:v>0.222</c:v>
                </c:pt>
                <c:pt idx="12">
                  <c:v>0.222</c:v>
                </c:pt>
                <c:pt idx="13">
                  <c:v>0.221</c:v>
                </c:pt>
                <c:pt idx="14">
                  <c:v>0.20100000000000001</c:v>
                </c:pt>
                <c:pt idx="15">
                  <c:v>0.24299999999999999</c:v>
                </c:pt>
                <c:pt idx="16">
                  <c:v>0.217</c:v>
                </c:pt>
                <c:pt idx="17">
                  <c:v>0.217</c:v>
                </c:pt>
                <c:pt idx="18">
                  <c:v>0.214</c:v>
                </c:pt>
                <c:pt idx="19">
                  <c:v>0.21</c:v>
                </c:pt>
                <c:pt idx="20">
                  <c:v>0.223</c:v>
                </c:pt>
                <c:pt idx="21">
                  <c:v>0.22900000000000001</c:v>
                </c:pt>
                <c:pt idx="22">
                  <c:v>0.214</c:v>
                </c:pt>
                <c:pt idx="23">
                  <c:v>0.182</c:v>
                </c:pt>
                <c:pt idx="24">
                  <c:v>0.22900000000000001</c:v>
                </c:pt>
                <c:pt idx="25">
                  <c:v>0.219</c:v>
                </c:pt>
                <c:pt idx="26">
                  <c:v>0.19</c:v>
                </c:pt>
                <c:pt idx="27">
                  <c:v>0.217</c:v>
                </c:pt>
                <c:pt idx="28">
                  <c:v>0.21</c:v>
                </c:pt>
                <c:pt idx="29">
                  <c:v>0.23</c:v>
                </c:pt>
                <c:pt idx="30">
                  <c:v>0.23200000000000001</c:v>
                </c:pt>
                <c:pt idx="31">
                  <c:v>0.214</c:v>
                </c:pt>
                <c:pt idx="32">
                  <c:v>0.22900000000000001</c:v>
                </c:pt>
                <c:pt idx="33">
                  <c:v>0.25600000000000001</c:v>
                </c:pt>
                <c:pt idx="34">
                  <c:v>0.20399999999999999</c:v>
                </c:pt>
                <c:pt idx="35">
                  <c:v>0.22</c:v>
                </c:pt>
                <c:pt idx="36">
                  <c:v>0.224</c:v>
                </c:pt>
                <c:pt idx="37">
                  <c:v>0.192</c:v>
                </c:pt>
                <c:pt idx="38">
                  <c:v>0.20599999999999999</c:v>
                </c:pt>
                <c:pt idx="39">
                  <c:v>0.21</c:v>
                </c:pt>
                <c:pt idx="40">
                  <c:v>0.20699999999999999</c:v>
                </c:pt>
                <c:pt idx="41">
                  <c:v>0.20599999999999999</c:v>
                </c:pt>
                <c:pt idx="42">
                  <c:v>0.22900000000000001</c:v>
                </c:pt>
                <c:pt idx="43">
                  <c:v>0.255</c:v>
                </c:pt>
                <c:pt idx="44">
                  <c:v>0.222</c:v>
                </c:pt>
                <c:pt idx="45">
                  <c:v>0.23200000000000001</c:v>
                </c:pt>
                <c:pt idx="46">
                  <c:v>0.20100000000000001</c:v>
                </c:pt>
                <c:pt idx="47">
                  <c:v>0.23200000000000001</c:v>
                </c:pt>
                <c:pt idx="48">
                  <c:v>0.192</c:v>
                </c:pt>
                <c:pt idx="49">
                  <c:v>0.20499999999999999</c:v>
                </c:pt>
                <c:pt idx="50">
                  <c:v>0.19700000000000001</c:v>
                </c:pt>
                <c:pt idx="51">
                  <c:v>0.185</c:v>
                </c:pt>
                <c:pt idx="52">
                  <c:v>0.224</c:v>
                </c:pt>
                <c:pt idx="53">
                  <c:v>0.23699999999999999</c:v>
                </c:pt>
                <c:pt idx="54">
                  <c:v>0.22600000000000001</c:v>
                </c:pt>
                <c:pt idx="55">
                  <c:v>0.19500000000000001</c:v>
                </c:pt>
                <c:pt idx="56">
                  <c:v>0.19800000000000001</c:v>
                </c:pt>
                <c:pt idx="57">
                  <c:v>0.22</c:v>
                </c:pt>
                <c:pt idx="58">
                  <c:v>0.22</c:v>
                </c:pt>
                <c:pt idx="59">
                  <c:v>0.25600000000000001</c:v>
                </c:pt>
                <c:pt idx="60">
                  <c:v>0.23400000000000001</c:v>
                </c:pt>
                <c:pt idx="61">
                  <c:v>0.26800000000000002</c:v>
                </c:pt>
                <c:pt idx="62">
                  <c:v>0.21</c:v>
                </c:pt>
                <c:pt idx="63">
                  <c:v>0.215</c:v>
                </c:pt>
                <c:pt idx="64">
                  <c:v>0.23499999999999999</c:v>
                </c:pt>
                <c:pt idx="65">
                  <c:v>0.19500000000000001</c:v>
                </c:pt>
                <c:pt idx="66">
                  <c:v>0.23699999999999999</c:v>
                </c:pt>
                <c:pt idx="67">
                  <c:v>0.17799999999999999</c:v>
                </c:pt>
                <c:pt idx="68">
                  <c:v>0.221</c:v>
                </c:pt>
                <c:pt idx="69">
                  <c:v>0.23</c:v>
                </c:pt>
                <c:pt idx="70">
                  <c:v>0.21299999999999999</c:v>
                </c:pt>
                <c:pt idx="71">
                  <c:v>0.223</c:v>
                </c:pt>
                <c:pt idx="72">
                  <c:v>0.218</c:v>
                </c:pt>
                <c:pt idx="73">
                  <c:v>0.2</c:v>
                </c:pt>
                <c:pt idx="74">
                  <c:v>0.22900000000000001</c:v>
                </c:pt>
                <c:pt idx="75">
                  <c:v>0.21299999999999999</c:v>
                </c:pt>
                <c:pt idx="76">
                  <c:v>0.214</c:v>
                </c:pt>
                <c:pt idx="77">
                  <c:v>0.22800000000000001</c:v>
                </c:pt>
                <c:pt idx="78">
                  <c:v>0.186</c:v>
                </c:pt>
                <c:pt idx="79">
                  <c:v>0.224</c:v>
                </c:pt>
                <c:pt idx="80">
                  <c:v>0.23400000000000001</c:v>
                </c:pt>
                <c:pt idx="81">
                  <c:v>0.20899999999999999</c:v>
                </c:pt>
                <c:pt idx="82">
                  <c:v>0.19400000000000001</c:v>
                </c:pt>
                <c:pt idx="83">
                  <c:v>0.223</c:v>
                </c:pt>
                <c:pt idx="84">
                  <c:v>0.22700000000000001</c:v>
                </c:pt>
                <c:pt idx="85">
                  <c:v>0.23899999999999999</c:v>
                </c:pt>
                <c:pt idx="86">
                  <c:v>0.20499999999999999</c:v>
                </c:pt>
                <c:pt idx="87">
                  <c:v>0.23400000000000001</c:v>
                </c:pt>
                <c:pt idx="88">
                  <c:v>0.21099999999999999</c:v>
                </c:pt>
                <c:pt idx="89">
                  <c:v>0.221</c:v>
                </c:pt>
                <c:pt idx="90">
                  <c:v>0.19600000000000001</c:v>
                </c:pt>
                <c:pt idx="91">
                  <c:v>0.246</c:v>
                </c:pt>
                <c:pt idx="92">
                  <c:v>0.217</c:v>
                </c:pt>
                <c:pt idx="93">
                  <c:v>0.222</c:v>
                </c:pt>
                <c:pt idx="94">
                  <c:v>0.216</c:v>
                </c:pt>
                <c:pt idx="95">
                  <c:v>0.247</c:v>
                </c:pt>
                <c:pt idx="96">
                  <c:v>0.218</c:v>
                </c:pt>
                <c:pt idx="97">
                  <c:v>0.23899999999999999</c:v>
                </c:pt>
                <c:pt idx="98">
                  <c:v>0.224</c:v>
                </c:pt>
                <c:pt idx="99">
                  <c:v>0.21299999999999999</c:v>
                </c:pt>
                <c:pt idx="100">
                  <c:v>0.21099999999999999</c:v>
                </c:pt>
                <c:pt idx="101">
                  <c:v>0.21299999999999999</c:v>
                </c:pt>
                <c:pt idx="102">
                  <c:v>0.217</c:v>
                </c:pt>
                <c:pt idx="103">
                  <c:v>0.23899999999999999</c:v>
                </c:pt>
                <c:pt idx="104">
                  <c:v>0.221</c:v>
                </c:pt>
                <c:pt idx="105">
                  <c:v>0.23</c:v>
                </c:pt>
                <c:pt idx="106">
                  <c:v>0.23100000000000001</c:v>
                </c:pt>
                <c:pt idx="107">
                  <c:v>0.22800000000000001</c:v>
                </c:pt>
                <c:pt idx="108">
                  <c:v>0.21</c:v>
                </c:pt>
                <c:pt idx="109">
                  <c:v>0.216</c:v>
                </c:pt>
                <c:pt idx="110">
                  <c:v>0.22600000000000001</c:v>
                </c:pt>
                <c:pt idx="111">
                  <c:v>0.25600000000000001</c:v>
                </c:pt>
                <c:pt idx="112">
                  <c:v>0.215</c:v>
                </c:pt>
                <c:pt idx="113">
                  <c:v>0.24299999999999999</c:v>
                </c:pt>
                <c:pt idx="114">
                  <c:v>0.20799999999999999</c:v>
                </c:pt>
                <c:pt idx="115">
                  <c:v>0.224</c:v>
                </c:pt>
                <c:pt idx="116">
                  <c:v>0.216</c:v>
                </c:pt>
                <c:pt idx="117">
                  <c:v>0.218</c:v>
                </c:pt>
                <c:pt idx="118">
                  <c:v>0.216</c:v>
                </c:pt>
                <c:pt idx="119">
                  <c:v>0.24199999999999999</c:v>
                </c:pt>
                <c:pt idx="120">
                  <c:v>0.19900000000000001</c:v>
                </c:pt>
                <c:pt idx="121">
                  <c:v>0.21099999999999999</c:v>
                </c:pt>
                <c:pt idx="122">
                  <c:v>0.221</c:v>
                </c:pt>
                <c:pt idx="123">
                  <c:v>0.24</c:v>
                </c:pt>
                <c:pt idx="124">
                  <c:v>0.193</c:v>
                </c:pt>
                <c:pt idx="125">
                  <c:v>0.21199999999999999</c:v>
                </c:pt>
                <c:pt idx="126">
                  <c:v>0.222</c:v>
                </c:pt>
                <c:pt idx="127">
                  <c:v>0.24099999999999999</c:v>
                </c:pt>
                <c:pt idx="128">
                  <c:v>0.23699999999999999</c:v>
                </c:pt>
                <c:pt idx="129">
                  <c:v>0.23699999999999999</c:v>
                </c:pt>
                <c:pt idx="130">
                  <c:v>0.188</c:v>
                </c:pt>
                <c:pt idx="131">
                  <c:v>0.216</c:v>
                </c:pt>
                <c:pt idx="132">
                  <c:v>0.218</c:v>
                </c:pt>
                <c:pt idx="133">
                  <c:v>0.21099999999999999</c:v>
                </c:pt>
                <c:pt idx="134">
                  <c:v>0.26100000000000001</c:v>
                </c:pt>
                <c:pt idx="135">
                  <c:v>0.2</c:v>
                </c:pt>
                <c:pt idx="136">
                  <c:v>0.26400000000000001</c:v>
                </c:pt>
                <c:pt idx="137">
                  <c:v>0.22</c:v>
                </c:pt>
                <c:pt idx="138">
                  <c:v>0.20200000000000001</c:v>
                </c:pt>
                <c:pt idx="139">
                  <c:v>0.23200000000000001</c:v>
                </c:pt>
                <c:pt idx="140">
                  <c:v>0.215</c:v>
                </c:pt>
                <c:pt idx="141">
                  <c:v>0.21299999999999999</c:v>
                </c:pt>
                <c:pt idx="142">
                  <c:v>0.247</c:v>
                </c:pt>
                <c:pt idx="143">
                  <c:v>0.217</c:v>
                </c:pt>
                <c:pt idx="144">
                  <c:v>0.21199999999999999</c:v>
                </c:pt>
                <c:pt idx="145">
                  <c:v>0.216</c:v>
                </c:pt>
                <c:pt idx="146">
                  <c:v>0.21199999999999999</c:v>
                </c:pt>
                <c:pt idx="147">
                  <c:v>0.21099999999999999</c:v>
                </c:pt>
                <c:pt idx="148">
                  <c:v>0.22900000000000001</c:v>
                </c:pt>
                <c:pt idx="149">
                  <c:v>0.21299999999999999</c:v>
                </c:pt>
                <c:pt idx="150">
                  <c:v>0.23200000000000001</c:v>
                </c:pt>
                <c:pt idx="151">
                  <c:v>0.19</c:v>
                </c:pt>
                <c:pt idx="152">
                  <c:v>0.23</c:v>
                </c:pt>
                <c:pt idx="153">
                  <c:v>0.223</c:v>
                </c:pt>
                <c:pt idx="154">
                  <c:v>0.16500000000000001</c:v>
                </c:pt>
                <c:pt idx="155">
                  <c:v>0.23</c:v>
                </c:pt>
                <c:pt idx="156">
                  <c:v>0.189</c:v>
                </c:pt>
                <c:pt idx="157">
                  <c:v>0.20399999999999999</c:v>
                </c:pt>
                <c:pt idx="158">
                  <c:v>0.221</c:v>
                </c:pt>
                <c:pt idx="159">
                  <c:v>0.218</c:v>
                </c:pt>
                <c:pt idx="160">
                  <c:v>0.255</c:v>
                </c:pt>
                <c:pt idx="161">
                  <c:v>0.224</c:v>
                </c:pt>
                <c:pt idx="162">
                  <c:v>0.23</c:v>
                </c:pt>
                <c:pt idx="163">
                  <c:v>0.20699999999999999</c:v>
                </c:pt>
                <c:pt idx="164">
                  <c:v>0.20499999999999999</c:v>
                </c:pt>
                <c:pt idx="165">
                  <c:v>0.20200000000000001</c:v>
                </c:pt>
                <c:pt idx="166">
                  <c:v>0.20399999999999999</c:v>
                </c:pt>
                <c:pt idx="167">
                  <c:v>0.20799999999999999</c:v>
                </c:pt>
                <c:pt idx="168">
                  <c:v>0.20200000000000001</c:v>
                </c:pt>
                <c:pt idx="169">
                  <c:v>0.216</c:v>
                </c:pt>
                <c:pt idx="170">
                  <c:v>0.214</c:v>
                </c:pt>
                <c:pt idx="171">
                  <c:v>0.221</c:v>
                </c:pt>
                <c:pt idx="172">
                  <c:v>0.19900000000000001</c:v>
                </c:pt>
                <c:pt idx="173">
                  <c:v>0.21199999999999999</c:v>
                </c:pt>
                <c:pt idx="174">
                  <c:v>0.2</c:v>
                </c:pt>
                <c:pt idx="175">
                  <c:v>0.21</c:v>
                </c:pt>
                <c:pt idx="176">
                  <c:v>0.20899999999999999</c:v>
                </c:pt>
                <c:pt idx="177">
                  <c:v>0.20499999999999999</c:v>
                </c:pt>
                <c:pt idx="178">
                  <c:v>0.217</c:v>
                </c:pt>
                <c:pt idx="179">
                  <c:v>0.22700000000000001</c:v>
                </c:pt>
                <c:pt idx="180">
                  <c:v>0.22900000000000001</c:v>
                </c:pt>
                <c:pt idx="181">
                  <c:v>0.224</c:v>
                </c:pt>
                <c:pt idx="182">
                  <c:v>0.23</c:v>
                </c:pt>
                <c:pt idx="183">
                  <c:v>0.21099999999999999</c:v>
                </c:pt>
                <c:pt idx="184">
                  <c:v>0.23</c:v>
                </c:pt>
                <c:pt idx="185">
                  <c:v>0.224</c:v>
                </c:pt>
                <c:pt idx="186">
                  <c:v>0.20899999999999999</c:v>
                </c:pt>
                <c:pt idx="187">
                  <c:v>0.24399999999999999</c:v>
                </c:pt>
                <c:pt idx="188">
                  <c:v>0.19600000000000001</c:v>
                </c:pt>
                <c:pt idx="189">
                  <c:v>0.23699999999999999</c:v>
                </c:pt>
                <c:pt idx="190">
                  <c:v>0.25600000000000001</c:v>
                </c:pt>
                <c:pt idx="191">
                  <c:v>0.24399999999999999</c:v>
                </c:pt>
                <c:pt idx="192">
                  <c:v>0.2</c:v>
                </c:pt>
                <c:pt idx="193">
                  <c:v>0.25600000000000001</c:v>
                </c:pt>
                <c:pt idx="194">
                  <c:v>0.19600000000000001</c:v>
                </c:pt>
                <c:pt idx="195">
                  <c:v>0.20799999999999999</c:v>
                </c:pt>
                <c:pt idx="196">
                  <c:v>0.214</c:v>
                </c:pt>
                <c:pt idx="197">
                  <c:v>0.19700000000000001</c:v>
                </c:pt>
                <c:pt idx="198">
                  <c:v>0.186</c:v>
                </c:pt>
                <c:pt idx="199">
                  <c:v>0.19900000000000001</c:v>
                </c:pt>
                <c:pt idx="200">
                  <c:v>0.24</c:v>
                </c:pt>
                <c:pt idx="201">
                  <c:v>0.24</c:v>
                </c:pt>
                <c:pt idx="202">
                  <c:v>0.20200000000000001</c:v>
                </c:pt>
                <c:pt idx="203">
                  <c:v>0.223</c:v>
                </c:pt>
                <c:pt idx="204">
                  <c:v>0.221</c:v>
                </c:pt>
                <c:pt idx="205">
                  <c:v>0.217</c:v>
                </c:pt>
                <c:pt idx="206">
                  <c:v>0.192</c:v>
                </c:pt>
                <c:pt idx="207">
                  <c:v>0.193</c:v>
                </c:pt>
                <c:pt idx="208">
                  <c:v>0.247</c:v>
                </c:pt>
                <c:pt idx="209">
                  <c:v>0.21299999999999999</c:v>
                </c:pt>
                <c:pt idx="210">
                  <c:v>0.217</c:v>
                </c:pt>
                <c:pt idx="211">
                  <c:v>0.23400000000000001</c:v>
                </c:pt>
                <c:pt idx="212">
                  <c:v>0.21</c:v>
                </c:pt>
                <c:pt idx="213">
                  <c:v>0.23899999999999999</c:v>
                </c:pt>
                <c:pt idx="214">
                  <c:v>0.2</c:v>
                </c:pt>
                <c:pt idx="215">
                  <c:v>0.22900000000000001</c:v>
                </c:pt>
                <c:pt idx="216">
                  <c:v>0.23</c:v>
                </c:pt>
                <c:pt idx="217">
                  <c:v>0.221</c:v>
                </c:pt>
                <c:pt idx="218">
                  <c:v>0.19500000000000001</c:v>
                </c:pt>
                <c:pt idx="219">
                  <c:v>0.20599999999999999</c:v>
                </c:pt>
                <c:pt idx="220">
                  <c:v>0.217</c:v>
                </c:pt>
                <c:pt idx="221">
                  <c:v>0.22500000000000001</c:v>
                </c:pt>
                <c:pt idx="222">
                  <c:v>0.252</c:v>
                </c:pt>
                <c:pt idx="223">
                  <c:v>0.19400000000000001</c:v>
                </c:pt>
                <c:pt idx="224">
                  <c:v>0.20799999999999999</c:v>
                </c:pt>
                <c:pt idx="225">
                  <c:v>0.23699999999999999</c:v>
                </c:pt>
                <c:pt idx="226">
                  <c:v>0.26700000000000002</c:v>
                </c:pt>
                <c:pt idx="227">
                  <c:v>0.217</c:v>
                </c:pt>
                <c:pt idx="228">
                  <c:v>0.22500000000000001</c:v>
                </c:pt>
                <c:pt idx="229">
                  <c:v>0.21199999999999999</c:v>
                </c:pt>
                <c:pt idx="230">
                  <c:v>0.217</c:v>
                </c:pt>
                <c:pt idx="231">
                  <c:v>0.221</c:v>
                </c:pt>
                <c:pt idx="232">
                  <c:v>0.214</c:v>
                </c:pt>
                <c:pt idx="233">
                  <c:v>0.23100000000000001</c:v>
                </c:pt>
                <c:pt idx="234">
                  <c:v>0.23100000000000001</c:v>
                </c:pt>
                <c:pt idx="235">
                  <c:v>0.22500000000000001</c:v>
                </c:pt>
                <c:pt idx="236">
                  <c:v>0.23</c:v>
                </c:pt>
                <c:pt idx="237">
                  <c:v>0.214</c:v>
                </c:pt>
                <c:pt idx="238">
                  <c:v>0.217</c:v>
                </c:pt>
                <c:pt idx="239">
                  <c:v>0.219</c:v>
                </c:pt>
                <c:pt idx="240">
                  <c:v>0.21099999999999999</c:v>
                </c:pt>
                <c:pt idx="241">
                  <c:v>0.20599999999999999</c:v>
                </c:pt>
                <c:pt idx="242">
                  <c:v>0.19900000000000001</c:v>
                </c:pt>
                <c:pt idx="243">
                  <c:v>0.19</c:v>
                </c:pt>
                <c:pt idx="244">
                  <c:v>0.21</c:v>
                </c:pt>
                <c:pt idx="245">
                  <c:v>0.2</c:v>
                </c:pt>
                <c:pt idx="246">
                  <c:v>0.20699999999999999</c:v>
                </c:pt>
                <c:pt idx="247">
                  <c:v>0.223</c:v>
                </c:pt>
                <c:pt idx="248">
                  <c:v>0.19900000000000001</c:v>
                </c:pt>
                <c:pt idx="249">
                  <c:v>0.21199999999999999</c:v>
                </c:pt>
                <c:pt idx="250">
                  <c:v>0.224</c:v>
                </c:pt>
                <c:pt idx="251">
                  <c:v>0.21299999999999999</c:v>
                </c:pt>
                <c:pt idx="252">
                  <c:v>0.23699999999999999</c:v>
                </c:pt>
                <c:pt idx="253">
                  <c:v>0.22500000000000001</c:v>
                </c:pt>
                <c:pt idx="254">
                  <c:v>0.24199999999999999</c:v>
                </c:pt>
                <c:pt idx="255">
                  <c:v>0.25600000000000001</c:v>
                </c:pt>
                <c:pt idx="256">
                  <c:v>0.222</c:v>
                </c:pt>
                <c:pt idx="257">
                  <c:v>0.23799999999999999</c:v>
                </c:pt>
                <c:pt idx="258">
                  <c:v>0.23300000000000001</c:v>
                </c:pt>
                <c:pt idx="259">
                  <c:v>0.20799999999999999</c:v>
                </c:pt>
                <c:pt idx="260">
                  <c:v>0.22700000000000001</c:v>
                </c:pt>
                <c:pt idx="261">
                  <c:v>0.23100000000000001</c:v>
                </c:pt>
                <c:pt idx="262">
                  <c:v>0.224</c:v>
                </c:pt>
                <c:pt idx="263">
                  <c:v>0.2</c:v>
                </c:pt>
                <c:pt idx="264">
                  <c:v>0.21099999999999999</c:v>
                </c:pt>
                <c:pt idx="265">
                  <c:v>0.187</c:v>
                </c:pt>
                <c:pt idx="266">
                  <c:v>0.21199999999999999</c:v>
                </c:pt>
                <c:pt idx="267">
                  <c:v>0.23200000000000001</c:v>
                </c:pt>
                <c:pt idx="268">
                  <c:v>0.189</c:v>
                </c:pt>
                <c:pt idx="269">
                  <c:v>0.20599999999999999</c:v>
                </c:pt>
                <c:pt idx="270">
                  <c:v>0.19700000000000001</c:v>
                </c:pt>
                <c:pt idx="271">
                  <c:v>0.223</c:v>
                </c:pt>
                <c:pt idx="272">
                  <c:v>0.21</c:v>
                </c:pt>
                <c:pt idx="273">
                  <c:v>0.22</c:v>
                </c:pt>
                <c:pt idx="274">
                  <c:v>0.24099999999999999</c:v>
                </c:pt>
                <c:pt idx="275">
                  <c:v>0.22900000000000001</c:v>
                </c:pt>
                <c:pt idx="276">
                  <c:v>0.2</c:v>
                </c:pt>
                <c:pt idx="277">
                  <c:v>0.24299999999999999</c:v>
                </c:pt>
                <c:pt idx="278">
                  <c:v>0.252</c:v>
                </c:pt>
                <c:pt idx="279">
                  <c:v>0.24099999999999999</c:v>
                </c:pt>
                <c:pt idx="280">
                  <c:v>0.26200000000000001</c:v>
                </c:pt>
                <c:pt idx="281">
                  <c:v>0.21199999999999999</c:v>
                </c:pt>
                <c:pt idx="282">
                  <c:v>0.20899999999999999</c:v>
                </c:pt>
                <c:pt idx="283">
                  <c:v>0.20499999999999999</c:v>
                </c:pt>
                <c:pt idx="284">
                  <c:v>0.21099999999999999</c:v>
                </c:pt>
                <c:pt idx="285">
                  <c:v>0.19700000000000001</c:v>
                </c:pt>
                <c:pt idx="286">
                  <c:v>0.22</c:v>
                </c:pt>
                <c:pt idx="287">
                  <c:v>0.188</c:v>
                </c:pt>
                <c:pt idx="288">
                  <c:v>0.23899999999999999</c:v>
                </c:pt>
                <c:pt idx="289">
                  <c:v>0.222</c:v>
                </c:pt>
                <c:pt idx="290">
                  <c:v>0.21</c:v>
                </c:pt>
                <c:pt idx="291">
                  <c:v>0.217</c:v>
                </c:pt>
                <c:pt idx="292">
                  <c:v>0.23499999999999999</c:v>
                </c:pt>
                <c:pt idx="293">
                  <c:v>0.23499999999999999</c:v>
                </c:pt>
                <c:pt idx="294">
                  <c:v>0.216</c:v>
                </c:pt>
                <c:pt idx="295">
                  <c:v>0.22500000000000001</c:v>
                </c:pt>
                <c:pt idx="296">
                  <c:v>0.25600000000000001</c:v>
                </c:pt>
                <c:pt idx="297">
                  <c:v>0.20399999999999999</c:v>
                </c:pt>
                <c:pt idx="298">
                  <c:v>0.22500000000000001</c:v>
                </c:pt>
                <c:pt idx="299">
                  <c:v>0.218</c:v>
                </c:pt>
                <c:pt idx="300">
                  <c:v>0.216</c:v>
                </c:pt>
                <c:pt idx="301">
                  <c:v>0.2</c:v>
                </c:pt>
                <c:pt idx="302">
                  <c:v>0.21099999999999999</c:v>
                </c:pt>
                <c:pt idx="303">
                  <c:v>0.22700000000000001</c:v>
                </c:pt>
                <c:pt idx="304">
                  <c:v>0.21099999999999999</c:v>
                </c:pt>
                <c:pt idx="305">
                  <c:v>0.26100000000000001</c:v>
                </c:pt>
                <c:pt idx="306">
                  <c:v>0.20499999999999999</c:v>
                </c:pt>
                <c:pt idx="307">
                  <c:v>0.20799999999999999</c:v>
                </c:pt>
                <c:pt idx="308">
                  <c:v>0.251</c:v>
                </c:pt>
                <c:pt idx="309">
                  <c:v>0.23</c:v>
                </c:pt>
                <c:pt idx="310">
                  <c:v>0.24</c:v>
                </c:pt>
                <c:pt idx="311">
                  <c:v>0.246</c:v>
                </c:pt>
                <c:pt idx="312">
                  <c:v>0.214</c:v>
                </c:pt>
                <c:pt idx="313">
                  <c:v>0.20599999999999999</c:v>
                </c:pt>
                <c:pt idx="314">
                  <c:v>0.18</c:v>
                </c:pt>
                <c:pt idx="315">
                  <c:v>0.23499999999999999</c:v>
                </c:pt>
                <c:pt idx="316">
                  <c:v>0.19700000000000001</c:v>
                </c:pt>
                <c:pt idx="317">
                  <c:v>0.215</c:v>
                </c:pt>
                <c:pt idx="318">
                  <c:v>0.246</c:v>
                </c:pt>
                <c:pt idx="319">
                  <c:v>0.23599999999999999</c:v>
                </c:pt>
                <c:pt idx="320">
                  <c:v>0.21</c:v>
                </c:pt>
                <c:pt idx="321">
                  <c:v>0.20899999999999999</c:v>
                </c:pt>
                <c:pt idx="322">
                  <c:v>0.223</c:v>
                </c:pt>
                <c:pt idx="323">
                  <c:v>0.21299999999999999</c:v>
                </c:pt>
                <c:pt idx="324">
                  <c:v>0.25700000000000001</c:v>
                </c:pt>
                <c:pt idx="325">
                  <c:v>0.19600000000000001</c:v>
                </c:pt>
                <c:pt idx="326">
                  <c:v>0.21</c:v>
                </c:pt>
                <c:pt idx="327">
                  <c:v>0.19</c:v>
                </c:pt>
                <c:pt idx="328">
                  <c:v>0.26200000000000001</c:v>
                </c:pt>
                <c:pt idx="329">
                  <c:v>0.193</c:v>
                </c:pt>
                <c:pt idx="330">
                  <c:v>0.22800000000000001</c:v>
                </c:pt>
                <c:pt idx="331">
                  <c:v>0.223</c:v>
                </c:pt>
                <c:pt idx="332">
                  <c:v>0.182</c:v>
                </c:pt>
                <c:pt idx="333">
                  <c:v>0.21099999999999999</c:v>
                </c:pt>
                <c:pt idx="334">
                  <c:v>0.187</c:v>
                </c:pt>
                <c:pt idx="335">
                  <c:v>0.219</c:v>
                </c:pt>
                <c:pt idx="336">
                  <c:v>0.23899999999999999</c:v>
                </c:pt>
                <c:pt idx="337">
                  <c:v>0.22900000000000001</c:v>
                </c:pt>
                <c:pt idx="338">
                  <c:v>0.23200000000000001</c:v>
                </c:pt>
                <c:pt idx="339">
                  <c:v>0.22800000000000001</c:v>
                </c:pt>
                <c:pt idx="340">
                  <c:v>0.214</c:v>
                </c:pt>
                <c:pt idx="341">
                  <c:v>0.214</c:v>
                </c:pt>
                <c:pt idx="342">
                  <c:v>0.23899999999999999</c:v>
                </c:pt>
                <c:pt idx="343">
                  <c:v>0.183</c:v>
                </c:pt>
                <c:pt idx="344">
                  <c:v>0.214</c:v>
                </c:pt>
                <c:pt idx="345">
                  <c:v>0.223</c:v>
                </c:pt>
                <c:pt idx="346">
                  <c:v>0.20699999999999999</c:v>
                </c:pt>
                <c:pt idx="347">
                  <c:v>0.23499999999999999</c:v>
                </c:pt>
                <c:pt idx="348">
                  <c:v>0.23</c:v>
                </c:pt>
                <c:pt idx="349">
                  <c:v>0.20899999999999999</c:v>
                </c:pt>
                <c:pt idx="350">
                  <c:v>0.217</c:v>
                </c:pt>
              </c:numCache>
            </c:numRef>
          </c:yVal>
          <c:smooth val="0"/>
          <c:extLst>
            <c:ext xmlns:c16="http://schemas.microsoft.com/office/drawing/2014/chart" uri="{C3380CC4-5D6E-409C-BE32-E72D297353CC}">
              <c16:uniqueId val="{00000000-071A-4C76-AE41-65DCA61AF44C}"/>
            </c:ext>
          </c:extLst>
        </c:ser>
        <c:dLbls>
          <c:showLegendKey val="0"/>
          <c:showVal val="0"/>
          <c:showCatName val="0"/>
          <c:showSerName val="0"/>
          <c:showPercent val="0"/>
          <c:showBubbleSize val="0"/>
        </c:dLbls>
        <c:axId val="28992735"/>
        <c:axId val="1904598911"/>
      </c:scatterChart>
      <c:valAx>
        <c:axId val="289927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 (number, alphabetically assigned)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4598911"/>
        <c:crosses val="autoZero"/>
        <c:crossBetween val="midCat"/>
      </c:valAx>
      <c:valAx>
        <c:axId val="1904598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Rate of Depression (% of Pop)</a:t>
                </a:r>
              </a:p>
            </c:rich>
          </c:tx>
          <c:layout>
            <c:manualLayout>
              <c:xMode val="edge"/>
              <c:yMode val="edge"/>
              <c:x val="1.9986771935898168E-2"/>
              <c:y val="0.3424961652728178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927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B_C815B66F.xml><?xml version="1.0" encoding="utf-8"?>
<p188:cmLst xmlns:a="http://schemas.openxmlformats.org/drawingml/2006/main" xmlns:r="http://schemas.openxmlformats.org/officeDocument/2006/relationships" xmlns:p188="http://schemas.microsoft.com/office/powerpoint/2018/8/main">
  <p188:cm id="{EADC17F8-FD93-49BE-A810-52BB638F0372}" authorId="{31823A68-3121-3310-FE34-63E7C0F7BB85}" created="2023-12-10T23:23:37.569">
    <ac:txMkLst xmlns:ac="http://schemas.microsoft.com/office/drawing/2013/main/command">
      <pc:docMk xmlns:pc="http://schemas.microsoft.com/office/powerpoint/2013/main/command"/>
      <pc:sldMk xmlns:pc="http://schemas.microsoft.com/office/powerpoint/2013/main/command" cId="3356866159" sldId="267"/>
      <ac:spMk id="5" creationId="{70F2FD4F-5DC9-B20C-3DD8-CE2D9FB37DAE}"/>
      <ac:txMk cp="58" len="137">
        <ac:context len="470" hash="1476850911"/>
      </ac:txMk>
    </ac:txMkLst>
    <p188:pos x="5822830" y="1538377"/>
    <p188:txBody>
      <a:bodyPr/>
      <a:lstStyle/>
      <a:p>
        <a:r>
          <a:rPr lang="en-US"/>
          <a:t>achievement and health are indicators of increase or decrease in depression and vice versa.</a:t>
        </a:r>
      </a:p>
    </p188:txBody>
  </p188:cm>
</p188:cmLst>
</file>

<file path=ppt/comments/modernComment_10D_13A9E8BE.xml><?xml version="1.0" encoding="utf-8"?>
<p188:cmLst xmlns:a="http://schemas.openxmlformats.org/drawingml/2006/main" xmlns:r="http://schemas.openxmlformats.org/officeDocument/2006/relationships" xmlns:p188="http://schemas.microsoft.com/office/powerpoint/2018/8/main">
  <p188:cm id="{77BB6CD0-327A-42F5-901A-1990EE1B1EE1}" authorId="{31823A68-3121-3310-FE34-63E7C0F7BB85}" created="2023-12-10T23:25:31.445">
    <ac:txMkLst xmlns:ac="http://schemas.microsoft.com/office/drawing/2013/main/command">
      <pc:docMk xmlns:pc="http://schemas.microsoft.com/office/powerpoint/2013/main/command"/>
      <pc:sldMk xmlns:pc="http://schemas.microsoft.com/office/powerpoint/2013/main/command" cId="329902270" sldId="269"/>
      <ac:spMk id="5" creationId="{70F2FD4F-5DC9-B20C-3DD8-CE2D9FB37DAE}"/>
      <ac:txMk cp="234" len="85">
        <ac:context len="389" hash="184292948"/>
      </ac:txMk>
    </ac:txMkLst>
    <p188:pos x="1998452" y="3091132"/>
    <p188:txBody>
      <a:bodyPr/>
      <a:lstStyle/>
      <a:p>
        <a:r>
          <a:rPr lang="en-US"/>
          <a:t>Original bullet 3 --&gt; Where 2 variables exhibited multicollinearity, the use of the weaker individual predictor was limited in Multiple Regression Models. </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A9B8A-0D26-464E-A694-D2AF563F93BD}"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46BE4DC-2270-4681-B104-5A9195218FA8}">
      <dgm:prSet custT="1"/>
      <dgm:spPr/>
      <dgm:t>
        <a:bodyPr/>
        <a:lstStyle/>
        <a:p>
          <a:pPr>
            <a:lnSpc>
              <a:spcPct val="100000"/>
            </a:lnSpc>
            <a:defRPr cap="all"/>
          </a:pPr>
          <a:r>
            <a:rPr lang="en-US" sz="1600" b="0" i="0" cap="none"/>
            <a:t>Approximately 280 million people in the </a:t>
          </a:r>
          <a:r>
            <a:rPr lang="en-US" sz="1600" b="0" i="0" cap="none">
              <a:solidFill>
                <a:schemeClr val="tx1"/>
              </a:solidFill>
            </a:rPr>
            <a:t>world</a:t>
          </a:r>
          <a:r>
            <a:rPr lang="en-US" sz="1600" b="0" i="0" cap="none"/>
            <a:t> have depression.</a:t>
          </a:r>
          <a:endParaRPr lang="en-US" sz="1600" cap="none"/>
        </a:p>
      </dgm:t>
    </dgm:pt>
    <dgm:pt modelId="{6B2734B8-7CDC-4443-8860-CD353A3A792F}" type="parTrans" cxnId="{1BAD5B23-C717-483F-884E-1D0C3D087C64}">
      <dgm:prSet/>
      <dgm:spPr/>
      <dgm:t>
        <a:bodyPr/>
        <a:lstStyle/>
        <a:p>
          <a:endParaRPr lang="en-US"/>
        </a:p>
      </dgm:t>
    </dgm:pt>
    <dgm:pt modelId="{06D32561-2A06-455C-9588-7D39D46C59E5}" type="sibTrans" cxnId="{1BAD5B23-C717-483F-884E-1D0C3D087C64}">
      <dgm:prSet/>
      <dgm:spPr/>
      <dgm:t>
        <a:bodyPr/>
        <a:lstStyle/>
        <a:p>
          <a:endParaRPr lang="en-US"/>
        </a:p>
      </dgm:t>
    </dgm:pt>
    <dgm:pt modelId="{7292C781-573F-4EA5-9604-2767A19C59A6}">
      <dgm:prSet custT="1"/>
      <dgm:spPr/>
      <dgm:t>
        <a:bodyPr/>
        <a:lstStyle/>
        <a:p>
          <a:pPr>
            <a:lnSpc>
              <a:spcPct val="100000"/>
            </a:lnSpc>
            <a:defRPr cap="all"/>
          </a:pPr>
          <a:r>
            <a:rPr lang="en-US" sz="1600" b="0" i="0" cap="none"/>
            <a:t>During a depressive episode, a person experiences a depressed mood (feeling sad, irritable, empty). They may feel a loss of pleasure or interest in activities.</a:t>
          </a:r>
          <a:endParaRPr lang="en-US" sz="1600" cap="none"/>
        </a:p>
      </dgm:t>
    </dgm:pt>
    <dgm:pt modelId="{815E26A8-FB29-4489-A494-A02D6B730655}" type="parTrans" cxnId="{3934E959-B47E-4E53-8714-978FEB456DB5}">
      <dgm:prSet/>
      <dgm:spPr/>
      <dgm:t>
        <a:bodyPr/>
        <a:lstStyle/>
        <a:p>
          <a:endParaRPr lang="en-US"/>
        </a:p>
      </dgm:t>
    </dgm:pt>
    <dgm:pt modelId="{C8A4E271-06AB-4F10-B016-481F75F52EC7}" type="sibTrans" cxnId="{3934E959-B47E-4E53-8714-978FEB456DB5}">
      <dgm:prSet/>
      <dgm:spPr/>
      <dgm:t>
        <a:bodyPr/>
        <a:lstStyle/>
        <a:p>
          <a:endParaRPr lang="en-US"/>
        </a:p>
      </dgm:t>
    </dgm:pt>
    <dgm:pt modelId="{D647C3D6-4725-4331-93AB-8A0717EE70D2}">
      <dgm:prSet custT="1"/>
      <dgm:spPr/>
      <dgm:t>
        <a:bodyPr/>
        <a:lstStyle/>
        <a:p>
          <a:pPr>
            <a:lnSpc>
              <a:spcPct val="100000"/>
            </a:lnSpc>
            <a:defRPr cap="all"/>
          </a:pPr>
          <a:r>
            <a:rPr lang="en-US" sz="1600" b="0" i="0" cap="none"/>
            <a:t>Depression can cause difficulties in all aspects of life, including in the community and at home, work and school</a:t>
          </a:r>
          <a:r>
            <a:rPr lang="en-US" sz="1600" b="0" i="0"/>
            <a:t>.</a:t>
          </a:r>
          <a:endParaRPr lang="en-US" sz="1600"/>
        </a:p>
      </dgm:t>
    </dgm:pt>
    <dgm:pt modelId="{BB88FDBC-62A0-4D98-8629-223D7D504FF6}" type="parTrans" cxnId="{BB2BE61C-C93C-44C7-B5E3-E69EE867BDCE}">
      <dgm:prSet/>
      <dgm:spPr/>
      <dgm:t>
        <a:bodyPr/>
        <a:lstStyle/>
        <a:p>
          <a:endParaRPr lang="en-US"/>
        </a:p>
      </dgm:t>
    </dgm:pt>
    <dgm:pt modelId="{42985099-F05A-4D69-8FEF-10DFA91C5718}" type="sibTrans" cxnId="{BB2BE61C-C93C-44C7-B5E3-E69EE867BDCE}">
      <dgm:prSet/>
      <dgm:spPr/>
      <dgm:t>
        <a:bodyPr/>
        <a:lstStyle/>
        <a:p>
          <a:endParaRPr lang="en-US"/>
        </a:p>
      </dgm:t>
    </dgm:pt>
    <dgm:pt modelId="{4F9C7260-7A70-4D62-B6CD-8C551CC341DA}" type="pres">
      <dgm:prSet presAssocID="{AD1A9B8A-0D26-464E-A694-D2AF563F93BD}" presName="root" presStyleCnt="0">
        <dgm:presLayoutVars>
          <dgm:dir/>
          <dgm:resizeHandles val="exact"/>
        </dgm:presLayoutVars>
      </dgm:prSet>
      <dgm:spPr/>
    </dgm:pt>
    <dgm:pt modelId="{5F8A19B0-4060-45B6-859C-4FA17A0990F7}" type="pres">
      <dgm:prSet presAssocID="{C46BE4DC-2270-4681-B104-5A9195218FA8}" presName="compNode" presStyleCnt="0"/>
      <dgm:spPr/>
    </dgm:pt>
    <dgm:pt modelId="{C741287E-BE65-41D9-A510-4549559E15D9}" type="pres">
      <dgm:prSet presAssocID="{C46BE4DC-2270-4681-B104-5A9195218FA8}" presName="iconBgRect" presStyleLbl="bgShp" presStyleIdx="0" presStyleCnt="3"/>
      <dgm:spPr/>
    </dgm:pt>
    <dgm:pt modelId="{5586BDBD-EA52-49DB-9097-B73C117A8E3F}" type="pres">
      <dgm:prSet presAssocID="{C46BE4DC-2270-4681-B104-5A9195218F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F82D0961-FD20-4E8C-AE01-60B6653244BE}" type="pres">
      <dgm:prSet presAssocID="{C46BE4DC-2270-4681-B104-5A9195218FA8}" presName="spaceRect" presStyleCnt="0"/>
      <dgm:spPr/>
    </dgm:pt>
    <dgm:pt modelId="{F2AA6E9C-DD0F-492C-A894-4ABE79069F90}" type="pres">
      <dgm:prSet presAssocID="{C46BE4DC-2270-4681-B104-5A9195218FA8}" presName="textRect" presStyleLbl="revTx" presStyleIdx="0" presStyleCnt="3">
        <dgm:presLayoutVars>
          <dgm:chMax val="1"/>
          <dgm:chPref val="1"/>
        </dgm:presLayoutVars>
      </dgm:prSet>
      <dgm:spPr/>
    </dgm:pt>
    <dgm:pt modelId="{0B62FFCF-92DC-4E2E-8365-F18F987C643A}" type="pres">
      <dgm:prSet presAssocID="{06D32561-2A06-455C-9588-7D39D46C59E5}" presName="sibTrans" presStyleCnt="0"/>
      <dgm:spPr/>
    </dgm:pt>
    <dgm:pt modelId="{8981B554-9E84-4729-8070-4BABB3BAAD7A}" type="pres">
      <dgm:prSet presAssocID="{7292C781-573F-4EA5-9604-2767A19C59A6}" presName="compNode" presStyleCnt="0"/>
      <dgm:spPr/>
    </dgm:pt>
    <dgm:pt modelId="{17160E69-2348-47CA-BE9E-EEECCA1172FB}" type="pres">
      <dgm:prSet presAssocID="{7292C781-573F-4EA5-9604-2767A19C59A6}" presName="iconBgRect" presStyleLbl="bgShp" presStyleIdx="1" presStyleCnt="3" custLinFactX="93219" custLinFactNeighborX="100000" custLinFactNeighborY="-66"/>
      <dgm:spPr/>
    </dgm:pt>
    <dgm:pt modelId="{3DB12607-CA29-42FC-B06A-B68A0E4DCBE6}" type="pres">
      <dgm:prSet presAssocID="{7292C781-573F-4EA5-9604-2767A19C59A6}" presName="iconRect" presStyleLbl="node1" presStyleIdx="1" presStyleCnt="3" custLinFactX="136753" custLinFactNeighborX="200000" custLinFactNeighborY="-11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ried Face with Solid Fill"/>
        </a:ext>
      </dgm:extLst>
    </dgm:pt>
    <dgm:pt modelId="{4A2D70B0-DAD4-4218-A0BC-5846230442F1}" type="pres">
      <dgm:prSet presAssocID="{7292C781-573F-4EA5-9604-2767A19C59A6}" presName="spaceRect" presStyleCnt="0"/>
      <dgm:spPr/>
    </dgm:pt>
    <dgm:pt modelId="{D11C9E49-F550-46A9-BD87-7E3A7A198235}" type="pres">
      <dgm:prSet presAssocID="{7292C781-573F-4EA5-9604-2767A19C59A6}" presName="textRect" presStyleLbl="revTx" presStyleIdx="1" presStyleCnt="3">
        <dgm:presLayoutVars>
          <dgm:chMax val="1"/>
          <dgm:chPref val="1"/>
        </dgm:presLayoutVars>
      </dgm:prSet>
      <dgm:spPr/>
    </dgm:pt>
    <dgm:pt modelId="{7870D4AA-3C94-4111-9F5E-75A7E27912DA}" type="pres">
      <dgm:prSet presAssocID="{C8A4E271-06AB-4F10-B016-481F75F52EC7}" presName="sibTrans" presStyleCnt="0"/>
      <dgm:spPr/>
    </dgm:pt>
    <dgm:pt modelId="{722AC682-BB46-49C2-B917-8345FB186AC5}" type="pres">
      <dgm:prSet presAssocID="{D647C3D6-4725-4331-93AB-8A0717EE70D2}" presName="compNode" presStyleCnt="0"/>
      <dgm:spPr/>
    </dgm:pt>
    <dgm:pt modelId="{6A7959DC-D806-461E-AC02-B49F70A32230}" type="pres">
      <dgm:prSet presAssocID="{D647C3D6-4725-4331-93AB-8A0717EE70D2}" presName="iconBgRect" presStyleLbl="bgShp" presStyleIdx="2" presStyleCnt="3" custLinFactX="-92623" custLinFactNeighborX="-100000" custLinFactNeighborY="5010"/>
      <dgm:spPr/>
    </dgm:pt>
    <dgm:pt modelId="{F6671646-CDA7-42AA-A394-6C6EF5977588}" type="pres">
      <dgm:prSet presAssocID="{D647C3D6-4725-4331-93AB-8A0717EE70D2}" presName="iconRect" presStyleLbl="node1" presStyleIdx="2" presStyleCnt="3" custLinFactX="-135582" custLinFactNeighborX="-200000" custLinFactNeighborY="873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2E88F718-B813-4FD4-B253-CF08496DFA49}" type="pres">
      <dgm:prSet presAssocID="{D647C3D6-4725-4331-93AB-8A0717EE70D2}" presName="spaceRect" presStyleCnt="0"/>
      <dgm:spPr/>
    </dgm:pt>
    <dgm:pt modelId="{4F74FBB7-937D-4907-A18F-962F69E3AE4E}" type="pres">
      <dgm:prSet presAssocID="{D647C3D6-4725-4331-93AB-8A0717EE70D2}" presName="textRect" presStyleLbl="revTx" presStyleIdx="2" presStyleCnt="3">
        <dgm:presLayoutVars>
          <dgm:chMax val="1"/>
          <dgm:chPref val="1"/>
        </dgm:presLayoutVars>
      </dgm:prSet>
      <dgm:spPr/>
    </dgm:pt>
  </dgm:ptLst>
  <dgm:cxnLst>
    <dgm:cxn modelId="{0B2AF307-D144-4A50-9501-647CF79A40E7}" type="presOf" srcId="{AD1A9B8A-0D26-464E-A694-D2AF563F93BD}" destId="{4F9C7260-7A70-4D62-B6CD-8C551CC341DA}" srcOrd="0" destOrd="0" presId="urn:microsoft.com/office/officeart/2018/5/layout/IconCircleLabelList"/>
    <dgm:cxn modelId="{BB2BE61C-C93C-44C7-B5E3-E69EE867BDCE}" srcId="{AD1A9B8A-0D26-464E-A694-D2AF563F93BD}" destId="{D647C3D6-4725-4331-93AB-8A0717EE70D2}" srcOrd="2" destOrd="0" parTransId="{BB88FDBC-62A0-4D98-8629-223D7D504FF6}" sibTransId="{42985099-F05A-4D69-8FEF-10DFA91C5718}"/>
    <dgm:cxn modelId="{1BAD5B23-C717-483F-884E-1D0C3D087C64}" srcId="{AD1A9B8A-0D26-464E-A694-D2AF563F93BD}" destId="{C46BE4DC-2270-4681-B104-5A9195218FA8}" srcOrd="0" destOrd="0" parTransId="{6B2734B8-7CDC-4443-8860-CD353A3A792F}" sibTransId="{06D32561-2A06-455C-9588-7D39D46C59E5}"/>
    <dgm:cxn modelId="{AF07B22D-D295-45BD-9A45-0A44B3DEE347}" type="presOf" srcId="{7292C781-573F-4EA5-9604-2767A19C59A6}" destId="{D11C9E49-F550-46A9-BD87-7E3A7A198235}" srcOrd="0" destOrd="0" presId="urn:microsoft.com/office/officeart/2018/5/layout/IconCircleLabelList"/>
    <dgm:cxn modelId="{6C905357-773E-480F-939D-BB95AF510118}" type="presOf" srcId="{D647C3D6-4725-4331-93AB-8A0717EE70D2}" destId="{4F74FBB7-937D-4907-A18F-962F69E3AE4E}" srcOrd="0" destOrd="0" presId="urn:microsoft.com/office/officeart/2018/5/layout/IconCircleLabelList"/>
    <dgm:cxn modelId="{3934E959-B47E-4E53-8714-978FEB456DB5}" srcId="{AD1A9B8A-0D26-464E-A694-D2AF563F93BD}" destId="{7292C781-573F-4EA5-9604-2767A19C59A6}" srcOrd="1" destOrd="0" parTransId="{815E26A8-FB29-4489-A494-A02D6B730655}" sibTransId="{C8A4E271-06AB-4F10-B016-481F75F52EC7}"/>
    <dgm:cxn modelId="{427FC2C0-7123-4CF6-B23D-06572E5B0FEA}" type="presOf" srcId="{C46BE4DC-2270-4681-B104-5A9195218FA8}" destId="{F2AA6E9C-DD0F-492C-A894-4ABE79069F90}" srcOrd="0" destOrd="0" presId="urn:microsoft.com/office/officeart/2018/5/layout/IconCircleLabelList"/>
    <dgm:cxn modelId="{137E295B-6235-4E16-A09D-E216A07C57C6}" type="presParOf" srcId="{4F9C7260-7A70-4D62-B6CD-8C551CC341DA}" destId="{5F8A19B0-4060-45B6-859C-4FA17A0990F7}" srcOrd="0" destOrd="0" presId="urn:microsoft.com/office/officeart/2018/5/layout/IconCircleLabelList"/>
    <dgm:cxn modelId="{9BA158E1-E0E9-434A-94CF-0B283F6A7993}" type="presParOf" srcId="{5F8A19B0-4060-45B6-859C-4FA17A0990F7}" destId="{C741287E-BE65-41D9-A510-4549559E15D9}" srcOrd="0" destOrd="0" presId="urn:microsoft.com/office/officeart/2018/5/layout/IconCircleLabelList"/>
    <dgm:cxn modelId="{1FC0719C-2AAD-4F5A-899A-72023643F44C}" type="presParOf" srcId="{5F8A19B0-4060-45B6-859C-4FA17A0990F7}" destId="{5586BDBD-EA52-49DB-9097-B73C117A8E3F}" srcOrd="1" destOrd="0" presId="urn:microsoft.com/office/officeart/2018/5/layout/IconCircleLabelList"/>
    <dgm:cxn modelId="{D9CB0E24-877E-4994-BB0B-6D7F098C88B3}" type="presParOf" srcId="{5F8A19B0-4060-45B6-859C-4FA17A0990F7}" destId="{F82D0961-FD20-4E8C-AE01-60B6653244BE}" srcOrd="2" destOrd="0" presId="urn:microsoft.com/office/officeart/2018/5/layout/IconCircleLabelList"/>
    <dgm:cxn modelId="{9FE0A421-29AE-4752-AA34-7D080CE59077}" type="presParOf" srcId="{5F8A19B0-4060-45B6-859C-4FA17A0990F7}" destId="{F2AA6E9C-DD0F-492C-A894-4ABE79069F90}" srcOrd="3" destOrd="0" presId="urn:microsoft.com/office/officeart/2018/5/layout/IconCircleLabelList"/>
    <dgm:cxn modelId="{3EF0934A-B74A-47EB-82A9-BA078192F98B}" type="presParOf" srcId="{4F9C7260-7A70-4D62-B6CD-8C551CC341DA}" destId="{0B62FFCF-92DC-4E2E-8365-F18F987C643A}" srcOrd="1" destOrd="0" presId="urn:microsoft.com/office/officeart/2018/5/layout/IconCircleLabelList"/>
    <dgm:cxn modelId="{1E97D89E-DD5F-4A99-A49A-C1AD6BDFE97E}" type="presParOf" srcId="{4F9C7260-7A70-4D62-B6CD-8C551CC341DA}" destId="{8981B554-9E84-4729-8070-4BABB3BAAD7A}" srcOrd="2" destOrd="0" presId="urn:microsoft.com/office/officeart/2018/5/layout/IconCircleLabelList"/>
    <dgm:cxn modelId="{3362C378-E4DB-4355-9172-99952C0A9773}" type="presParOf" srcId="{8981B554-9E84-4729-8070-4BABB3BAAD7A}" destId="{17160E69-2348-47CA-BE9E-EEECCA1172FB}" srcOrd="0" destOrd="0" presId="urn:microsoft.com/office/officeart/2018/5/layout/IconCircleLabelList"/>
    <dgm:cxn modelId="{CB1E40D7-5D28-42EF-B617-9A30796938F6}" type="presParOf" srcId="{8981B554-9E84-4729-8070-4BABB3BAAD7A}" destId="{3DB12607-CA29-42FC-B06A-B68A0E4DCBE6}" srcOrd="1" destOrd="0" presId="urn:microsoft.com/office/officeart/2018/5/layout/IconCircleLabelList"/>
    <dgm:cxn modelId="{01D338B7-D8D1-4ADA-BBF6-9D31531C0C08}" type="presParOf" srcId="{8981B554-9E84-4729-8070-4BABB3BAAD7A}" destId="{4A2D70B0-DAD4-4218-A0BC-5846230442F1}" srcOrd="2" destOrd="0" presId="urn:microsoft.com/office/officeart/2018/5/layout/IconCircleLabelList"/>
    <dgm:cxn modelId="{96FA0628-1211-427B-B139-B5B02AADC8EB}" type="presParOf" srcId="{8981B554-9E84-4729-8070-4BABB3BAAD7A}" destId="{D11C9E49-F550-46A9-BD87-7E3A7A198235}" srcOrd="3" destOrd="0" presId="urn:microsoft.com/office/officeart/2018/5/layout/IconCircleLabelList"/>
    <dgm:cxn modelId="{27D804FA-5B10-4BFF-A1E8-85B9599CB438}" type="presParOf" srcId="{4F9C7260-7A70-4D62-B6CD-8C551CC341DA}" destId="{7870D4AA-3C94-4111-9F5E-75A7E27912DA}" srcOrd="3" destOrd="0" presId="urn:microsoft.com/office/officeart/2018/5/layout/IconCircleLabelList"/>
    <dgm:cxn modelId="{30E19ABB-BC4D-483B-82D1-8DE6ACC54060}" type="presParOf" srcId="{4F9C7260-7A70-4D62-B6CD-8C551CC341DA}" destId="{722AC682-BB46-49C2-B917-8345FB186AC5}" srcOrd="4" destOrd="0" presId="urn:microsoft.com/office/officeart/2018/5/layout/IconCircleLabelList"/>
    <dgm:cxn modelId="{1FF8AAE5-A28E-4748-A088-379A0EEEAFEB}" type="presParOf" srcId="{722AC682-BB46-49C2-B917-8345FB186AC5}" destId="{6A7959DC-D806-461E-AC02-B49F70A32230}" srcOrd="0" destOrd="0" presId="urn:microsoft.com/office/officeart/2018/5/layout/IconCircleLabelList"/>
    <dgm:cxn modelId="{7FD53EDE-68D9-43B9-AFEB-DB7D7B899098}" type="presParOf" srcId="{722AC682-BB46-49C2-B917-8345FB186AC5}" destId="{F6671646-CDA7-42AA-A394-6C6EF5977588}" srcOrd="1" destOrd="0" presId="urn:microsoft.com/office/officeart/2018/5/layout/IconCircleLabelList"/>
    <dgm:cxn modelId="{61ADD714-5CC5-46E3-AE64-72A31EC452D7}" type="presParOf" srcId="{722AC682-BB46-49C2-B917-8345FB186AC5}" destId="{2E88F718-B813-4FD4-B253-CF08496DFA49}" srcOrd="2" destOrd="0" presId="urn:microsoft.com/office/officeart/2018/5/layout/IconCircleLabelList"/>
    <dgm:cxn modelId="{69DBA03E-D027-4A6E-BF41-99207EC793A5}" type="presParOf" srcId="{722AC682-BB46-49C2-B917-8345FB186AC5}" destId="{4F74FBB7-937D-4907-A18F-962F69E3AE4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A9B8A-0D26-464E-A694-D2AF563F93B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46BE4DC-2270-4681-B104-5A9195218FA8}">
      <dgm:prSet custT="1"/>
      <dgm:spPr/>
      <dgm:t>
        <a:bodyPr/>
        <a:lstStyle/>
        <a:p>
          <a:pPr>
            <a:lnSpc>
              <a:spcPct val="100000"/>
            </a:lnSpc>
          </a:pPr>
          <a:r>
            <a:rPr lang="en-US" sz="1600" b="0" i="0"/>
            <a:t>Decrease Alcohol Consumption in communities through taxation</a:t>
          </a:r>
          <a:endParaRPr lang="en-US" sz="1600"/>
        </a:p>
      </dgm:t>
    </dgm:pt>
    <dgm:pt modelId="{6B2734B8-7CDC-4443-8860-CD353A3A792F}" type="parTrans" cxnId="{1BAD5B23-C717-483F-884E-1D0C3D087C64}">
      <dgm:prSet/>
      <dgm:spPr/>
      <dgm:t>
        <a:bodyPr/>
        <a:lstStyle/>
        <a:p>
          <a:endParaRPr lang="en-US"/>
        </a:p>
      </dgm:t>
    </dgm:pt>
    <dgm:pt modelId="{06D32561-2A06-455C-9588-7D39D46C59E5}" type="sibTrans" cxnId="{1BAD5B23-C717-483F-884E-1D0C3D087C64}">
      <dgm:prSet/>
      <dgm:spPr/>
      <dgm:t>
        <a:bodyPr/>
        <a:lstStyle/>
        <a:p>
          <a:endParaRPr lang="en-US"/>
        </a:p>
      </dgm:t>
    </dgm:pt>
    <dgm:pt modelId="{7292C781-573F-4EA5-9604-2767A19C59A6}">
      <dgm:prSet custT="1"/>
      <dgm:spPr/>
      <dgm:t>
        <a:bodyPr/>
        <a:lstStyle/>
        <a:p>
          <a:pPr>
            <a:lnSpc>
              <a:spcPct val="100000"/>
            </a:lnSpc>
          </a:pPr>
          <a:r>
            <a:rPr lang="en-US" sz="1600" b="0" i="0"/>
            <a:t>Promote Active Lifestyles via </a:t>
          </a:r>
          <a:r>
            <a:rPr lang="en-US" sz="1600" b="0" i="0">
              <a:latin typeface="Bierstadt"/>
            </a:rPr>
            <a:t>nutrition </a:t>
          </a:r>
          <a:r>
            <a:rPr lang="en-US" sz="1600" b="0" i="0"/>
            <a:t>education and consider subsidizing health and wellness oriented community centers</a:t>
          </a:r>
          <a:r>
            <a:rPr lang="en-US" sz="1600" baseline="0">
              <a:latin typeface="Bierstadt"/>
            </a:rPr>
            <a:t> </a:t>
          </a:r>
          <a:endParaRPr lang="en-US" sz="1600"/>
        </a:p>
      </dgm:t>
    </dgm:pt>
    <dgm:pt modelId="{815E26A8-FB29-4489-A494-A02D6B730655}" type="parTrans" cxnId="{3934E959-B47E-4E53-8714-978FEB456DB5}">
      <dgm:prSet/>
      <dgm:spPr/>
      <dgm:t>
        <a:bodyPr/>
        <a:lstStyle/>
        <a:p>
          <a:endParaRPr lang="en-US"/>
        </a:p>
      </dgm:t>
    </dgm:pt>
    <dgm:pt modelId="{C8A4E271-06AB-4F10-B016-481F75F52EC7}" type="sibTrans" cxnId="{3934E959-B47E-4E53-8714-978FEB456DB5}">
      <dgm:prSet/>
      <dgm:spPr/>
      <dgm:t>
        <a:bodyPr/>
        <a:lstStyle/>
        <a:p>
          <a:endParaRPr lang="en-US"/>
        </a:p>
      </dgm:t>
    </dgm:pt>
    <dgm:pt modelId="{643D511E-EB40-45A6-9D8B-02DBAC3D2B69}" type="pres">
      <dgm:prSet presAssocID="{AD1A9B8A-0D26-464E-A694-D2AF563F93BD}" presName="root" presStyleCnt="0">
        <dgm:presLayoutVars>
          <dgm:dir/>
          <dgm:resizeHandles val="exact"/>
        </dgm:presLayoutVars>
      </dgm:prSet>
      <dgm:spPr/>
    </dgm:pt>
    <dgm:pt modelId="{14E2BEF0-A46A-4733-8CCD-62B77D2908E7}" type="pres">
      <dgm:prSet presAssocID="{C46BE4DC-2270-4681-B104-5A9195218FA8}" presName="compNode" presStyleCnt="0"/>
      <dgm:spPr/>
    </dgm:pt>
    <dgm:pt modelId="{4724F060-C175-464B-AD4B-950AB3BF64A8}" type="pres">
      <dgm:prSet presAssocID="{C46BE4DC-2270-4681-B104-5A9195218F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ttle"/>
        </a:ext>
      </dgm:extLst>
    </dgm:pt>
    <dgm:pt modelId="{8DEB9C81-C068-4DB3-8004-0A1FDE848320}" type="pres">
      <dgm:prSet presAssocID="{C46BE4DC-2270-4681-B104-5A9195218FA8}" presName="spaceRect" presStyleCnt="0"/>
      <dgm:spPr/>
    </dgm:pt>
    <dgm:pt modelId="{00E9E684-B833-4546-BA09-C7FA4D0D7989}" type="pres">
      <dgm:prSet presAssocID="{C46BE4DC-2270-4681-B104-5A9195218FA8}" presName="textRect" presStyleLbl="revTx" presStyleIdx="0" presStyleCnt="2">
        <dgm:presLayoutVars>
          <dgm:chMax val="1"/>
          <dgm:chPref val="1"/>
        </dgm:presLayoutVars>
      </dgm:prSet>
      <dgm:spPr/>
    </dgm:pt>
    <dgm:pt modelId="{444C6CAA-2E59-481B-91F4-4744F63D7E8A}" type="pres">
      <dgm:prSet presAssocID="{06D32561-2A06-455C-9588-7D39D46C59E5}" presName="sibTrans" presStyleCnt="0"/>
      <dgm:spPr/>
    </dgm:pt>
    <dgm:pt modelId="{DA29CA80-3FAE-405D-B952-BA6439F25963}" type="pres">
      <dgm:prSet presAssocID="{7292C781-573F-4EA5-9604-2767A19C59A6}" presName="compNode" presStyleCnt="0"/>
      <dgm:spPr/>
    </dgm:pt>
    <dgm:pt modelId="{A30C363A-EA8B-4E88-9E75-961771435010}" type="pres">
      <dgm:prSet presAssocID="{7292C781-573F-4EA5-9604-2767A19C59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6D64005B-ABF8-4076-9292-F27C04B91BE6}" type="pres">
      <dgm:prSet presAssocID="{7292C781-573F-4EA5-9604-2767A19C59A6}" presName="spaceRect" presStyleCnt="0"/>
      <dgm:spPr/>
    </dgm:pt>
    <dgm:pt modelId="{51DF6609-3510-4A52-85A3-74463B7A12F2}" type="pres">
      <dgm:prSet presAssocID="{7292C781-573F-4EA5-9604-2767A19C59A6}" presName="textRect" presStyleLbl="revTx" presStyleIdx="1" presStyleCnt="2">
        <dgm:presLayoutVars>
          <dgm:chMax val="1"/>
          <dgm:chPref val="1"/>
        </dgm:presLayoutVars>
      </dgm:prSet>
      <dgm:spPr/>
    </dgm:pt>
  </dgm:ptLst>
  <dgm:cxnLst>
    <dgm:cxn modelId="{1BAD5B23-C717-483F-884E-1D0C3D087C64}" srcId="{AD1A9B8A-0D26-464E-A694-D2AF563F93BD}" destId="{C46BE4DC-2270-4681-B104-5A9195218FA8}" srcOrd="0" destOrd="0" parTransId="{6B2734B8-7CDC-4443-8860-CD353A3A792F}" sibTransId="{06D32561-2A06-455C-9588-7D39D46C59E5}"/>
    <dgm:cxn modelId="{3934E959-B47E-4E53-8714-978FEB456DB5}" srcId="{AD1A9B8A-0D26-464E-A694-D2AF563F93BD}" destId="{7292C781-573F-4EA5-9604-2767A19C59A6}" srcOrd="1" destOrd="0" parTransId="{815E26A8-FB29-4489-A494-A02D6B730655}" sibTransId="{C8A4E271-06AB-4F10-B016-481F75F52EC7}"/>
    <dgm:cxn modelId="{4B2A599B-CEBE-4CA3-A2D8-B18F333BE456}" type="presOf" srcId="{7292C781-573F-4EA5-9604-2767A19C59A6}" destId="{51DF6609-3510-4A52-85A3-74463B7A12F2}" srcOrd="0" destOrd="0" presId="urn:microsoft.com/office/officeart/2018/2/layout/IconLabelList"/>
    <dgm:cxn modelId="{1E8669B4-4780-489B-8C48-F6ED570281A4}" type="presOf" srcId="{C46BE4DC-2270-4681-B104-5A9195218FA8}" destId="{00E9E684-B833-4546-BA09-C7FA4D0D7989}" srcOrd="0" destOrd="0" presId="urn:microsoft.com/office/officeart/2018/2/layout/IconLabelList"/>
    <dgm:cxn modelId="{3A0781E8-9402-4B23-BF63-F080A11945BD}" type="presOf" srcId="{AD1A9B8A-0D26-464E-A694-D2AF563F93BD}" destId="{643D511E-EB40-45A6-9D8B-02DBAC3D2B69}" srcOrd="0" destOrd="0" presId="urn:microsoft.com/office/officeart/2018/2/layout/IconLabelList"/>
    <dgm:cxn modelId="{6A8BFF54-440A-42A7-9E9C-F4C927D224E8}" type="presParOf" srcId="{643D511E-EB40-45A6-9D8B-02DBAC3D2B69}" destId="{14E2BEF0-A46A-4733-8CCD-62B77D2908E7}" srcOrd="0" destOrd="0" presId="urn:microsoft.com/office/officeart/2018/2/layout/IconLabelList"/>
    <dgm:cxn modelId="{4F8CDA70-EECB-42CA-A8E6-570E7D1A2537}" type="presParOf" srcId="{14E2BEF0-A46A-4733-8CCD-62B77D2908E7}" destId="{4724F060-C175-464B-AD4B-950AB3BF64A8}" srcOrd="0" destOrd="0" presId="urn:microsoft.com/office/officeart/2018/2/layout/IconLabelList"/>
    <dgm:cxn modelId="{41EC02A9-9C6F-4094-A45E-7A442F10EB63}" type="presParOf" srcId="{14E2BEF0-A46A-4733-8CCD-62B77D2908E7}" destId="{8DEB9C81-C068-4DB3-8004-0A1FDE848320}" srcOrd="1" destOrd="0" presId="urn:microsoft.com/office/officeart/2018/2/layout/IconLabelList"/>
    <dgm:cxn modelId="{F1C59916-5047-4BF5-9793-01A807119AB2}" type="presParOf" srcId="{14E2BEF0-A46A-4733-8CCD-62B77D2908E7}" destId="{00E9E684-B833-4546-BA09-C7FA4D0D7989}" srcOrd="2" destOrd="0" presId="urn:microsoft.com/office/officeart/2018/2/layout/IconLabelList"/>
    <dgm:cxn modelId="{76E2C76E-D226-45C7-BC01-1C8AC543646D}" type="presParOf" srcId="{643D511E-EB40-45A6-9D8B-02DBAC3D2B69}" destId="{444C6CAA-2E59-481B-91F4-4744F63D7E8A}" srcOrd="1" destOrd="0" presId="urn:microsoft.com/office/officeart/2018/2/layout/IconLabelList"/>
    <dgm:cxn modelId="{5D938E4D-C953-4294-BB56-BDA11B585403}" type="presParOf" srcId="{643D511E-EB40-45A6-9D8B-02DBAC3D2B69}" destId="{DA29CA80-3FAE-405D-B952-BA6439F25963}" srcOrd="2" destOrd="0" presId="urn:microsoft.com/office/officeart/2018/2/layout/IconLabelList"/>
    <dgm:cxn modelId="{711847EF-6887-4CB1-B1F2-7D37DBDF7BCA}" type="presParOf" srcId="{DA29CA80-3FAE-405D-B952-BA6439F25963}" destId="{A30C363A-EA8B-4E88-9E75-961771435010}" srcOrd="0" destOrd="0" presId="urn:microsoft.com/office/officeart/2018/2/layout/IconLabelList"/>
    <dgm:cxn modelId="{4F43671D-1E2F-4855-BA72-B1993FFC3367}" type="presParOf" srcId="{DA29CA80-3FAE-405D-B952-BA6439F25963}" destId="{6D64005B-ABF8-4076-9292-F27C04B91BE6}" srcOrd="1" destOrd="0" presId="urn:microsoft.com/office/officeart/2018/2/layout/IconLabelList"/>
    <dgm:cxn modelId="{6C0CF121-833F-42B8-A7FC-8559EAD72257}" type="presParOf" srcId="{DA29CA80-3FAE-405D-B952-BA6439F25963}" destId="{51DF6609-3510-4A52-85A3-74463B7A12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139883-B700-4930-B5D3-38B8E2A0241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27BDE46-B978-4F00-A2DC-7408F536A63E}">
      <dgm:prSet custT="1"/>
      <dgm:spPr>
        <a:ln>
          <a:solidFill>
            <a:schemeClr val="accent2"/>
          </a:solidFill>
        </a:ln>
      </dgm:spPr>
      <dgm:t>
        <a:bodyPr/>
        <a:lstStyle/>
        <a:p>
          <a:pPr rtl="0"/>
          <a:r>
            <a:rPr lang="en-US" sz="1600"/>
            <a:t>Testing </a:t>
          </a:r>
          <a:r>
            <a:rPr lang="en-US" sz="1600" b="1"/>
            <a:t>cause and effect </a:t>
          </a:r>
          <a:r>
            <a:rPr lang="en-US" sz="1600"/>
            <a:t>between different relationships observed:</a:t>
          </a:r>
          <a:r>
            <a:rPr lang="en-US" sz="1600">
              <a:latin typeface="Bierstadt"/>
            </a:rPr>
            <a:t> </a:t>
          </a:r>
          <a:endParaRPr lang="en-US" sz="1600"/>
        </a:p>
        <a:p>
          <a:endParaRPr lang="en-US" sz="1600"/>
        </a:p>
        <a:p>
          <a:r>
            <a:rPr lang="en-US" sz="1600"/>
            <a:t>Ex. Does Depression lead to binge drinking or does binge drinking lead to </a:t>
          </a:r>
          <a:r>
            <a:rPr lang="en-US" sz="1600">
              <a:latin typeface="Bierstadt"/>
            </a:rPr>
            <a:t>Depression</a:t>
          </a:r>
        </a:p>
      </dgm:t>
    </dgm:pt>
    <dgm:pt modelId="{C7DB4580-105A-4F99-8621-4136347CE813}" type="parTrans" cxnId="{DF55E8B2-2E56-446B-8A1F-B20BAF4BB675}">
      <dgm:prSet/>
      <dgm:spPr/>
      <dgm:t>
        <a:bodyPr/>
        <a:lstStyle/>
        <a:p>
          <a:endParaRPr lang="en-US"/>
        </a:p>
      </dgm:t>
    </dgm:pt>
    <dgm:pt modelId="{48CFFB72-5F60-4678-BEE7-AD947F8BAC60}" type="sibTrans" cxnId="{DF55E8B2-2E56-446B-8A1F-B20BAF4BB675}">
      <dgm:prSet/>
      <dgm:spPr/>
      <dgm:t>
        <a:bodyPr/>
        <a:lstStyle/>
        <a:p>
          <a:endParaRPr lang="en-US"/>
        </a:p>
      </dgm:t>
    </dgm:pt>
    <dgm:pt modelId="{526D1D31-B22F-47D8-9E63-8C4FCCEBAB8E}">
      <dgm:prSet custT="1"/>
      <dgm:spPr>
        <a:ln>
          <a:solidFill>
            <a:schemeClr val="accent2"/>
          </a:solidFill>
        </a:ln>
      </dgm:spPr>
      <dgm:t>
        <a:bodyPr/>
        <a:lstStyle/>
        <a:p>
          <a:pPr rtl="0"/>
          <a:r>
            <a:rPr lang="en-US" sz="1600"/>
            <a:t>Expanding analysis inclusive of </a:t>
          </a:r>
          <a:r>
            <a:rPr lang="en-US" sz="1600" b="1"/>
            <a:t>additional variables </a:t>
          </a:r>
          <a:r>
            <a:rPr lang="en-US" sz="1600"/>
            <a:t>to further account for variations in observed data.</a:t>
          </a:r>
          <a:r>
            <a:rPr lang="en-US" sz="1600">
              <a:latin typeface="Bierstadt"/>
            </a:rPr>
            <a:t> </a:t>
          </a:r>
          <a:endParaRPr lang="en-US" sz="1600"/>
        </a:p>
        <a:p>
          <a:r>
            <a:rPr lang="en-US" sz="1600"/>
            <a:t>Ex. Isolation, prior health conditions, traumatic events, etc.</a:t>
          </a:r>
        </a:p>
      </dgm:t>
    </dgm:pt>
    <dgm:pt modelId="{ED767792-381F-438B-9C46-58AB6DE26E1F}" type="parTrans" cxnId="{6F7D76C0-4406-430F-A5D0-7E3B31291DC6}">
      <dgm:prSet/>
      <dgm:spPr/>
      <dgm:t>
        <a:bodyPr/>
        <a:lstStyle/>
        <a:p>
          <a:endParaRPr lang="en-US"/>
        </a:p>
      </dgm:t>
    </dgm:pt>
    <dgm:pt modelId="{CAD71634-5B33-4F69-AC06-E275442D69BE}" type="sibTrans" cxnId="{6F7D76C0-4406-430F-A5D0-7E3B31291DC6}">
      <dgm:prSet/>
      <dgm:spPr/>
      <dgm:t>
        <a:bodyPr/>
        <a:lstStyle/>
        <a:p>
          <a:endParaRPr lang="en-US"/>
        </a:p>
      </dgm:t>
    </dgm:pt>
    <dgm:pt modelId="{DC134556-78F8-482E-B74B-A75C6E0C6E82}">
      <dgm:prSet custT="1"/>
      <dgm:spPr>
        <a:ln>
          <a:solidFill>
            <a:schemeClr val="accent2"/>
          </a:solidFill>
        </a:ln>
      </dgm:spPr>
      <dgm:t>
        <a:bodyPr/>
        <a:lstStyle/>
        <a:p>
          <a:pPr rtl="0"/>
          <a:r>
            <a:rPr lang="en-US" sz="1600"/>
            <a:t>Testing</a:t>
          </a:r>
          <a:r>
            <a:rPr lang="en-US" sz="1600">
              <a:latin typeface="Bierstadt"/>
            </a:rPr>
            <a:t> </a:t>
          </a:r>
          <a:r>
            <a:rPr lang="en-US" sz="1600"/>
            <a:t> </a:t>
          </a:r>
          <a:r>
            <a:rPr lang="en-US" sz="1600" b="1"/>
            <a:t>Recommendations </a:t>
          </a:r>
          <a:r>
            <a:rPr lang="en-US" sz="1600" b="0"/>
            <a:t>for effectiveness in reducing depression in communities.</a:t>
          </a:r>
          <a:r>
            <a:rPr lang="en-US" sz="1600" b="0">
              <a:latin typeface="Bierstadt"/>
            </a:rPr>
            <a:t> </a:t>
          </a:r>
          <a:endParaRPr lang="en-US" sz="1600" b="0"/>
        </a:p>
        <a:p>
          <a:pPr rtl="0"/>
          <a:r>
            <a:rPr lang="en-US" sz="1600" b="0"/>
            <a:t>Isolating communities with recommended policies and services and see if there a statistically significant decrease in rates of depression.</a:t>
          </a:r>
          <a:r>
            <a:rPr lang="en-US" sz="1600" b="0">
              <a:latin typeface="Bierstadt"/>
            </a:rPr>
            <a:t> </a:t>
          </a:r>
          <a:r>
            <a:rPr lang="en-US" sz="1600" b="1">
              <a:latin typeface="Bierstadt"/>
            </a:rPr>
            <a:t> </a:t>
          </a:r>
          <a:r>
            <a:rPr lang="en-US" sz="1600">
              <a:latin typeface="Bierstadt"/>
            </a:rPr>
            <a:t> </a:t>
          </a:r>
          <a:endParaRPr lang="en-US" sz="1600"/>
        </a:p>
      </dgm:t>
    </dgm:pt>
    <dgm:pt modelId="{6910BB5B-471F-4CA9-81FA-D4FFEF27D015}" type="parTrans" cxnId="{868C6D65-CC0B-40A5-BCF2-E142E95D2DC9}">
      <dgm:prSet/>
      <dgm:spPr/>
      <dgm:t>
        <a:bodyPr/>
        <a:lstStyle/>
        <a:p>
          <a:endParaRPr lang="en-US"/>
        </a:p>
      </dgm:t>
    </dgm:pt>
    <dgm:pt modelId="{F4FC0CC2-5260-4061-9B7A-52E7DC6C99E0}" type="sibTrans" cxnId="{868C6D65-CC0B-40A5-BCF2-E142E95D2DC9}">
      <dgm:prSet/>
      <dgm:spPr/>
      <dgm:t>
        <a:bodyPr/>
        <a:lstStyle/>
        <a:p>
          <a:endParaRPr lang="en-US"/>
        </a:p>
      </dgm:t>
    </dgm:pt>
    <dgm:pt modelId="{4A0AECCD-59BC-4988-BC64-FBF574955CD0}" type="pres">
      <dgm:prSet presAssocID="{C8139883-B700-4930-B5D3-38B8E2A02412}" presName="hierChild1" presStyleCnt="0">
        <dgm:presLayoutVars>
          <dgm:chPref val="1"/>
          <dgm:dir/>
          <dgm:animOne val="branch"/>
          <dgm:animLvl val="lvl"/>
          <dgm:resizeHandles/>
        </dgm:presLayoutVars>
      </dgm:prSet>
      <dgm:spPr/>
    </dgm:pt>
    <dgm:pt modelId="{47EC929C-8D41-482D-B0D1-F8837083FE4F}" type="pres">
      <dgm:prSet presAssocID="{627BDE46-B978-4F00-A2DC-7408F536A63E}" presName="hierRoot1" presStyleCnt="0"/>
      <dgm:spPr/>
    </dgm:pt>
    <dgm:pt modelId="{FA649F9C-36A2-4BA5-9D5F-3A59BD083BE6}" type="pres">
      <dgm:prSet presAssocID="{627BDE46-B978-4F00-A2DC-7408F536A63E}" presName="composite" presStyleCnt="0"/>
      <dgm:spPr/>
    </dgm:pt>
    <dgm:pt modelId="{29744C25-832F-4721-B172-C504AC84D64E}" type="pres">
      <dgm:prSet presAssocID="{627BDE46-B978-4F00-A2DC-7408F536A63E}" presName="background" presStyleLbl="node0" presStyleIdx="0" presStyleCnt="3"/>
      <dgm:spPr>
        <a:solidFill>
          <a:schemeClr val="accent2"/>
        </a:solidFill>
      </dgm:spPr>
    </dgm:pt>
    <dgm:pt modelId="{30CAAC76-5AD0-465E-A14F-7113081BF585}" type="pres">
      <dgm:prSet presAssocID="{627BDE46-B978-4F00-A2DC-7408F536A63E}" presName="text" presStyleLbl="fgAcc0" presStyleIdx="0" presStyleCnt="3">
        <dgm:presLayoutVars>
          <dgm:chPref val="3"/>
        </dgm:presLayoutVars>
      </dgm:prSet>
      <dgm:spPr/>
    </dgm:pt>
    <dgm:pt modelId="{207B0589-1663-4132-9A96-913D0B323BE3}" type="pres">
      <dgm:prSet presAssocID="{627BDE46-B978-4F00-A2DC-7408F536A63E}" presName="hierChild2" presStyleCnt="0"/>
      <dgm:spPr/>
    </dgm:pt>
    <dgm:pt modelId="{CA519990-7741-4272-8DE7-9FB89CA824DD}" type="pres">
      <dgm:prSet presAssocID="{526D1D31-B22F-47D8-9E63-8C4FCCEBAB8E}" presName="hierRoot1" presStyleCnt="0"/>
      <dgm:spPr/>
    </dgm:pt>
    <dgm:pt modelId="{B728B124-8F91-4C19-BB94-9182B522D07D}" type="pres">
      <dgm:prSet presAssocID="{526D1D31-B22F-47D8-9E63-8C4FCCEBAB8E}" presName="composite" presStyleCnt="0"/>
      <dgm:spPr/>
    </dgm:pt>
    <dgm:pt modelId="{62E06600-2019-4364-8226-14B95E0E597F}" type="pres">
      <dgm:prSet presAssocID="{526D1D31-B22F-47D8-9E63-8C4FCCEBAB8E}" presName="background" presStyleLbl="node0" presStyleIdx="1" presStyleCnt="3"/>
      <dgm:spPr>
        <a:solidFill>
          <a:schemeClr val="accent2"/>
        </a:solidFill>
      </dgm:spPr>
    </dgm:pt>
    <dgm:pt modelId="{4519805E-609E-4CEF-B9E7-83A4A5386B83}" type="pres">
      <dgm:prSet presAssocID="{526D1D31-B22F-47D8-9E63-8C4FCCEBAB8E}" presName="text" presStyleLbl="fgAcc0" presStyleIdx="1" presStyleCnt="3">
        <dgm:presLayoutVars>
          <dgm:chPref val="3"/>
        </dgm:presLayoutVars>
      </dgm:prSet>
      <dgm:spPr/>
    </dgm:pt>
    <dgm:pt modelId="{0AD5765C-BAA6-4018-A31C-3D7C92E21D65}" type="pres">
      <dgm:prSet presAssocID="{526D1D31-B22F-47D8-9E63-8C4FCCEBAB8E}" presName="hierChild2" presStyleCnt="0"/>
      <dgm:spPr/>
    </dgm:pt>
    <dgm:pt modelId="{E77ECACC-8EA3-4585-8469-15C5E29C4604}" type="pres">
      <dgm:prSet presAssocID="{DC134556-78F8-482E-B74B-A75C6E0C6E82}" presName="hierRoot1" presStyleCnt="0"/>
      <dgm:spPr/>
    </dgm:pt>
    <dgm:pt modelId="{5FE02A33-A431-42B5-9874-7CAF33B3A4F5}" type="pres">
      <dgm:prSet presAssocID="{DC134556-78F8-482E-B74B-A75C6E0C6E82}" presName="composite" presStyleCnt="0"/>
      <dgm:spPr/>
    </dgm:pt>
    <dgm:pt modelId="{39D267C2-855E-4D1F-A06F-2702B94453D9}" type="pres">
      <dgm:prSet presAssocID="{DC134556-78F8-482E-B74B-A75C6E0C6E82}" presName="background" presStyleLbl="node0" presStyleIdx="2" presStyleCnt="3"/>
      <dgm:spPr>
        <a:solidFill>
          <a:schemeClr val="accent2"/>
        </a:solidFill>
      </dgm:spPr>
    </dgm:pt>
    <dgm:pt modelId="{EB50B934-8BAC-4A79-817B-CC0DFE3D4859}" type="pres">
      <dgm:prSet presAssocID="{DC134556-78F8-482E-B74B-A75C6E0C6E82}" presName="text" presStyleLbl="fgAcc0" presStyleIdx="2" presStyleCnt="3">
        <dgm:presLayoutVars>
          <dgm:chPref val="3"/>
        </dgm:presLayoutVars>
      </dgm:prSet>
      <dgm:spPr/>
    </dgm:pt>
    <dgm:pt modelId="{83D92F1A-E903-4A45-B431-0D717300276E}" type="pres">
      <dgm:prSet presAssocID="{DC134556-78F8-482E-B74B-A75C6E0C6E82}" presName="hierChild2" presStyleCnt="0"/>
      <dgm:spPr/>
    </dgm:pt>
  </dgm:ptLst>
  <dgm:cxnLst>
    <dgm:cxn modelId="{086ABB35-10F0-444C-B872-6031C9D98EA9}" type="presOf" srcId="{627BDE46-B978-4F00-A2DC-7408F536A63E}" destId="{30CAAC76-5AD0-465E-A14F-7113081BF585}" srcOrd="0" destOrd="0" presId="urn:microsoft.com/office/officeart/2005/8/layout/hierarchy1"/>
    <dgm:cxn modelId="{F6980C40-DE9E-43E0-8484-BAA7F0C5D258}" type="presOf" srcId="{DC134556-78F8-482E-B74B-A75C6E0C6E82}" destId="{EB50B934-8BAC-4A79-817B-CC0DFE3D4859}" srcOrd="0" destOrd="0" presId="urn:microsoft.com/office/officeart/2005/8/layout/hierarchy1"/>
    <dgm:cxn modelId="{868C6D65-CC0B-40A5-BCF2-E142E95D2DC9}" srcId="{C8139883-B700-4930-B5D3-38B8E2A02412}" destId="{DC134556-78F8-482E-B74B-A75C6E0C6E82}" srcOrd="2" destOrd="0" parTransId="{6910BB5B-471F-4CA9-81FA-D4FFEF27D015}" sibTransId="{F4FC0CC2-5260-4061-9B7A-52E7DC6C99E0}"/>
    <dgm:cxn modelId="{28599D6B-C1AA-493B-9A65-C2ED3B67393F}" type="presOf" srcId="{526D1D31-B22F-47D8-9E63-8C4FCCEBAB8E}" destId="{4519805E-609E-4CEF-B9E7-83A4A5386B83}" srcOrd="0" destOrd="0" presId="urn:microsoft.com/office/officeart/2005/8/layout/hierarchy1"/>
    <dgm:cxn modelId="{DF55E8B2-2E56-446B-8A1F-B20BAF4BB675}" srcId="{C8139883-B700-4930-B5D3-38B8E2A02412}" destId="{627BDE46-B978-4F00-A2DC-7408F536A63E}" srcOrd="0" destOrd="0" parTransId="{C7DB4580-105A-4F99-8621-4136347CE813}" sibTransId="{48CFFB72-5F60-4678-BEE7-AD947F8BAC60}"/>
    <dgm:cxn modelId="{B15ADBBE-B42E-4B27-B01F-06BB0777AD89}" type="presOf" srcId="{C8139883-B700-4930-B5D3-38B8E2A02412}" destId="{4A0AECCD-59BC-4988-BC64-FBF574955CD0}" srcOrd="0" destOrd="0" presId="urn:microsoft.com/office/officeart/2005/8/layout/hierarchy1"/>
    <dgm:cxn modelId="{6F7D76C0-4406-430F-A5D0-7E3B31291DC6}" srcId="{C8139883-B700-4930-B5D3-38B8E2A02412}" destId="{526D1D31-B22F-47D8-9E63-8C4FCCEBAB8E}" srcOrd="1" destOrd="0" parTransId="{ED767792-381F-438B-9C46-58AB6DE26E1F}" sibTransId="{CAD71634-5B33-4F69-AC06-E275442D69BE}"/>
    <dgm:cxn modelId="{03C84CA6-7E77-45B4-A0F5-C52FFB6F1513}" type="presParOf" srcId="{4A0AECCD-59BC-4988-BC64-FBF574955CD0}" destId="{47EC929C-8D41-482D-B0D1-F8837083FE4F}" srcOrd="0" destOrd="0" presId="urn:microsoft.com/office/officeart/2005/8/layout/hierarchy1"/>
    <dgm:cxn modelId="{A583AB53-40C4-4F13-926E-3B643F9A0F53}" type="presParOf" srcId="{47EC929C-8D41-482D-B0D1-F8837083FE4F}" destId="{FA649F9C-36A2-4BA5-9D5F-3A59BD083BE6}" srcOrd="0" destOrd="0" presId="urn:microsoft.com/office/officeart/2005/8/layout/hierarchy1"/>
    <dgm:cxn modelId="{B252FD84-9E11-49D8-98F0-53514DD2BC0B}" type="presParOf" srcId="{FA649F9C-36A2-4BA5-9D5F-3A59BD083BE6}" destId="{29744C25-832F-4721-B172-C504AC84D64E}" srcOrd="0" destOrd="0" presId="urn:microsoft.com/office/officeart/2005/8/layout/hierarchy1"/>
    <dgm:cxn modelId="{BEA84B9F-FC0D-4AB1-9009-EDF20977BE12}" type="presParOf" srcId="{FA649F9C-36A2-4BA5-9D5F-3A59BD083BE6}" destId="{30CAAC76-5AD0-465E-A14F-7113081BF585}" srcOrd="1" destOrd="0" presId="urn:microsoft.com/office/officeart/2005/8/layout/hierarchy1"/>
    <dgm:cxn modelId="{4307DD1F-DB6E-4580-9565-43819BF176B6}" type="presParOf" srcId="{47EC929C-8D41-482D-B0D1-F8837083FE4F}" destId="{207B0589-1663-4132-9A96-913D0B323BE3}" srcOrd="1" destOrd="0" presId="urn:microsoft.com/office/officeart/2005/8/layout/hierarchy1"/>
    <dgm:cxn modelId="{4B9C1452-DD73-4F1A-89ED-9C55858E4E18}" type="presParOf" srcId="{4A0AECCD-59BC-4988-BC64-FBF574955CD0}" destId="{CA519990-7741-4272-8DE7-9FB89CA824DD}" srcOrd="1" destOrd="0" presId="urn:microsoft.com/office/officeart/2005/8/layout/hierarchy1"/>
    <dgm:cxn modelId="{C0ACDA56-627E-4419-AE3D-1CBA198F182A}" type="presParOf" srcId="{CA519990-7741-4272-8DE7-9FB89CA824DD}" destId="{B728B124-8F91-4C19-BB94-9182B522D07D}" srcOrd="0" destOrd="0" presId="urn:microsoft.com/office/officeart/2005/8/layout/hierarchy1"/>
    <dgm:cxn modelId="{A243A3A9-8DCC-4BBA-9FCA-CE7D61DFADB4}" type="presParOf" srcId="{B728B124-8F91-4C19-BB94-9182B522D07D}" destId="{62E06600-2019-4364-8226-14B95E0E597F}" srcOrd="0" destOrd="0" presId="urn:microsoft.com/office/officeart/2005/8/layout/hierarchy1"/>
    <dgm:cxn modelId="{628D2C39-21AC-40D2-A813-1DCD26E358DA}" type="presParOf" srcId="{B728B124-8F91-4C19-BB94-9182B522D07D}" destId="{4519805E-609E-4CEF-B9E7-83A4A5386B83}" srcOrd="1" destOrd="0" presId="urn:microsoft.com/office/officeart/2005/8/layout/hierarchy1"/>
    <dgm:cxn modelId="{298B0604-E051-4DFE-A88F-FD69C79B600A}" type="presParOf" srcId="{CA519990-7741-4272-8DE7-9FB89CA824DD}" destId="{0AD5765C-BAA6-4018-A31C-3D7C92E21D65}" srcOrd="1" destOrd="0" presId="urn:microsoft.com/office/officeart/2005/8/layout/hierarchy1"/>
    <dgm:cxn modelId="{01D214C4-F490-4339-AD53-19EAAC423FAB}" type="presParOf" srcId="{4A0AECCD-59BC-4988-BC64-FBF574955CD0}" destId="{E77ECACC-8EA3-4585-8469-15C5E29C4604}" srcOrd="2" destOrd="0" presId="urn:microsoft.com/office/officeart/2005/8/layout/hierarchy1"/>
    <dgm:cxn modelId="{BF08E33B-4605-4D8A-8BB0-1C013CD48BDE}" type="presParOf" srcId="{E77ECACC-8EA3-4585-8469-15C5E29C4604}" destId="{5FE02A33-A431-42B5-9874-7CAF33B3A4F5}" srcOrd="0" destOrd="0" presId="urn:microsoft.com/office/officeart/2005/8/layout/hierarchy1"/>
    <dgm:cxn modelId="{9C69B2A2-709C-460F-B851-5EBEA983A062}" type="presParOf" srcId="{5FE02A33-A431-42B5-9874-7CAF33B3A4F5}" destId="{39D267C2-855E-4D1F-A06F-2702B94453D9}" srcOrd="0" destOrd="0" presId="urn:microsoft.com/office/officeart/2005/8/layout/hierarchy1"/>
    <dgm:cxn modelId="{AE7B445C-ABC0-4D7F-94AF-B986B55B36E8}" type="presParOf" srcId="{5FE02A33-A431-42B5-9874-7CAF33B3A4F5}" destId="{EB50B934-8BAC-4A79-817B-CC0DFE3D4859}" srcOrd="1" destOrd="0" presId="urn:microsoft.com/office/officeart/2005/8/layout/hierarchy1"/>
    <dgm:cxn modelId="{9BC535DD-229C-4E4E-B486-483E29BE8170}" type="presParOf" srcId="{E77ECACC-8EA3-4585-8469-15C5E29C4604}" destId="{83D92F1A-E903-4A45-B431-0D71730027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1287E-BE65-41D9-A510-4549559E15D9}">
      <dsp:nvSpPr>
        <dsp:cNvPr id="0" name=""/>
        <dsp:cNvSpPr/>
      </dsp:nvSpPr>
      <dsp:spPr>
        <a:xfrm>
          <a:off x="666089" y="432519"/>
          <a:ext cx="2024437" cy="2024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6BDBD-EA52-49DB-9097-B73C117A8E3F}">
      <dsp:nvSpPr>
        <dsp:cNvPr id="0" name=""/>
        <dsp:cNvSpPr/>
      </dsp:nvSpPr>
      <dsp:spPr>
        <a:xfrm>
          <a:off x="1097527" y="863957"/>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AA6E9C-DD0F-492C-A894-4ABE79069F90}">
      <dsp:nvSpPr>
        <dsp:cNvPr id="0" name=""/>
        <dsp:cNvSpPr/>
      </dsp:nvSpPr>
      <dsp:spPr>
        <a:xfrm>
          <a:off x="18933" y="3087520"/>
          <a:ext cx="3318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a:t>Approximately 280 million people in the </a:t>
          </a:r>
          <a:r>
            <a:rPr lang="en-US" sz="1600" b="0" i="0" kern="1200" cap="none">
              <a:solidFill>
                <a:schemeClr val="tx1"/>
              </a:solidFill>
            </a:rPr>
            <a:t>world</a:t>
          </a:r>
          <a:r>
            <a:rPr lang="en-US" sz="1600" b="0" i="0" kern="1200" cap="none"/>
            <a:t> have depression.</a:t>
          </a:r>
          <a:endParaRPr lang="en-US" sz="1600" kern="1200" cap="none"/>
        </a:p>
      </dsp:txBody>
      <dsp:txXfrm>
        <a:off x="18933" y="3087520"/>
        <a:ext cx="3318750" cy="1237500"/>
      </dsp:txXfrm>
    </dsp:sp>
    <dsp:sp modelId="{17160E69-2348-47CA-BE9E-EEECCA1172FB}">
      <dsp:nvSpPr>
        <dsp:cNvPr id="0" name=""/>
        <dsp:cNvSpPr/>
      </dsp:nvSpPr>
      <dsp:spPr>
        <a:xfrm>
          <a:off x="8477219" y="431183"/>
          <a:ext cx="2024437" cy="2024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12607-CA29-42FC-B06A-B68A0E4DCBE6}">
      <dsp:nvSpPr>
        <dsp:cNvPr id="0" name=""/>
        <dsp:cNvSpPr/>
      </dsp:nvSpPr>
      <dsp:spPr>
        <a:xfrm>
          <a:off x="8908655" y="862621"/>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C9E49-F550-46A9-BD87-7E3A7A198235}">
      <dsp:nvSpPr>
        <dsp:cNvPr id="0" name=""/>
        <dsp:cNvSpPr/>
      </dsp:nvSpPr>
      <dsp:spPr>
        <a:xfrm>
          <a:off x="3918465" y="3087520"/>
          <a:ext cx="3318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a:t>During a depressive episode, a person experiences a depressed mood (feeling sad, irritable, empty). They may feel a loss of pleasure or interest in activities.</a:t>
          </a:r>
          <a:endParaRPr lang="en-US" sz="1600" kern="1200" cap="none"/>
        </a:p>
      </dsp:txBody>
      <dsp:txXfrm>
        <a:off x="3918465" y="3087520"/>
        <a:ext cx="3318750" cy="1237500"/>
      </dsp:txXfrm>
    </dsp:sp>
    <dsp:sp modelId="{6A7959DC-D806-461E-AC02-B49F70A32230}">
      <dsp:nvSpPr>
        <dsp:cNvPr id="0" name=""/>
        <dsp:cNvSpPr/>
      </dsp:nvSpPr>
      <dsp:spPr>
        <a:xfrm>
          <a:off x="4565620" y="533944"/>
          <a:ext cx="2024437" cy="2024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71646-CDA7-42AA-A394-6C6EF5977588}">
      <dsp:nvSpPr>
        <dsp:cNvPr id="0" name=""/>
        <dsp:cNvSpPr/>
      </dsp:nvSpPr>
      <dsp:spPr>
        <a:xfrm>
          <a:off x="4998595" y="965361"/>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4FBB7-937D-4907-A18F-962F69E3AE4E}">
      <dsp:nvSpPr>
        <dsp:cNvPr id="0" name=""/>
        <dsp:cNvSpPr/>
      </dsp:nvSpPr>
      <dsp:spPr>
        <a:xfrm>
          <a:off x="7817996" y="3087520"/>
          <a:ext cx="3318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cap="none"/>
            <a:t>Depression can cause difficulties in all aspects of life, including in the community and at home, work and school</a:t>
          </a:r>
          <a:r>
            <a:rPr lang="en-US" sz="1600" b="0" i="0" kern="1200"/>
            <a:t>.</a:t>
          </a:r>
          <a:endParaRPr lang="en-US" sz="1600" kern="1200"/>
        </a:p>
      </dsp:txBody>
      <dsp:txXfrm>
        <a:off x="7817996" y="3087520"/>
        <a:ext cx="3318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4F060-C175-464B-AD4B-950AB3BF64A8}">
      <dsp:nvSpPr>
        <dsp:cNvPr id="0" name=""/>
        <dsp:cNvSpPr/>
      </dsp:nvSpPr>
      <dsp:spPr>
        <a:xfrm>
          <a:off x="1080400" y="209690"/>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9E684-B833-4546-BA09-C7FA4D0D7989}">
      <dsp:nvSpPr>
        <dsp:cNvPr id="0" name=""/>
        <dsp:cNvSpPr/>
      </dsp:nvSpPr>
      <dsp:spPr>
        <a:xfrm>
          <a:off x="43994" y="2335953"/>
          <a:ext cx="37687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t>Decrease Alcohol Consumption in communities through taxation</a:t>
          </a:r>
          <a:endParaRPr lang="en-US" sz="1600" kern="1200"/>
        </a:p>
      </dsp:txBody>
      <dsp:txXfrm>
        <a:off x="43994" y="2335953"/>
        <a:ext cx="3768750" cy="742500"/>
      </dsp:txXfrm>
    </dsp:sp>
    <dsp:sp modelId="{A30C363A-EA8B-4E88-9E75-961771435010}">
      <dsp:nvSpPr>
        <dsp:cNvPr id="0" name=""/>
        <dsp:cNvSpPr/>
      </dsp:nvSpPr>
      <dsp:spPr>
        <a:xfrm>
          <a:off x="5508681" y="209690"/>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F6609-3510-4A52-85A3-74463B7A12F2}">
      <dsp:nvSpPr>
        <dsp:cNvPr id="0" name=""/>
        <dsp:cNvSpPr/>
      </dsp:nvSpPr>
      <dsp:spPr>
        <a:xfrm>
          <a:off x="4472275" y="2335953"/>
          <a:ext cx="37687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t>Promote Active Lifestyles via </a:t>
          </a:r>
          <a:r>
            <a:rPr lang="en-US" sz="1600" b="0" i="0" kern="1200">
              <a:latin typeface="Bierstadt"/>
            </a:rPr>
            <a:t>nutrition </a:t>
          </a:r>
          <a:r>
            <a:rPr lang="en-US" sz="1600" b="0" i="0" kern="1200"/>
            <a:t>education and consider subsidizing health and wellness oriented community centers</a:t>
          </a:r>
          <a:r>
            <a:rPr lang="en-US" sz="1600" kern="1200" baseline="0">
              <a:latin typeface="Bierstadt"/>
            </a:rPr>
            <a:t> </a:t>
          </a:r>
          <a:endParaRPr lang="en-US" sz="1600" kern="1200"/>
        </a:p>
      </dsp:txBody>
      <dsp:txXfrm>
        <a:off x="4472275" y="2335953"/>
        <a:ext cx="3768750" cy="74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44C25-832F-4721-B172-C504AC84D64E}">
      <dsp:nvSpPr>
        <dsp:cNvPr id="0" name=""/>
        <dsp:cNvSpPr/>
      </dsp:nvSpPr>
      <dsp:spPr>
        <a:xfrm>
          <a:off x="0" y="867243"/>
          <a:ext cx="3279703" cy="208261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AAC76-5AD0-465E-A14F-7113081BF585}">
      <dsp:nvSpPr>
        <dsp:cNvPr id="0" name=""/>
        <dsp:cNvSpPr/>
      </dsp:nvSpPr>
      <dsp:spPr>
        <a:xfrm>
          <a:off x="364411" y="1213434"/>
          <a:ext cx="3279703" cy="2082611"/>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Testing </a:t>
          </a:r>
          <a:r>
            <a:rPr lang="en-US" sz="1600" b="1" kern="1200"/>
            <a:t>cause and effect </a:t>
          </a:r>
          <a:r>
            <a:rPr lang="en-US" sz="1600" kern="1200"/>
            <a:t>between different relationships observed:</a:t>
          </a:r>
          <a:r>
            <a:rPr lang="en-US" sz="1600" kern="1200">
              <a:latin typeface="Bierstadt"/>
            </a:rPr>
            <a:t> </a:t>
          </a:r>
          <a:endParaRPr lang="en-US" sz="1600" kern="1200"/>
        </a:p>
        <a:p>
          <a:pPr marL="0" lvl="0" indent="0" algn="ctr" defTabSz="711200">
            <a:lnSpc>
              <a:spcPct val="90000"/>
            </a:lnSpc>
            <a:spcBef>
              <a:spcPct val="0"/>
            </a:spcBef>
            <a:spcAft>
              <a:spcPct val="35000"/>
            </a:spcAft>
            <a:buNone/>
          </a:pPr>
          <a:endParaRPr lang="en-US" sz="1600" kern="1200"/>
        </a:p>
        <a:p>
          <a:pPr marL="0" lvl="0" indent="0" algn="ctr" defTabSz="711200">
            <a:lnSpc>
              <a:spcPct val="90000"/>
            </a:lnSpc>
            <a:spcBef>
              <a:spcPct val="0"/>
            </a:spcBef>
            <a:spcAft>
              <a:spcPct val="35000"/>
            </a:spcAft>
            <a:buNone/>
          </a:pPr>
          <a:r>
            <a:rPr lang="en-US" sz="1600" kern="1200"/>
            <a:t>Ex. Does Depression lead to binge drinking or does binge drinking lead to </a:t>
          </a:r>
          <a:r>
            <a:rPr lang="en-US" sz="1600" kern="1200">
              <a:latin typeface="Bierstadt"/>
            </a:rPr>
            <a:t>Depression</a:t>
          </a:r>
        </a:p>
      </dsp:txBody>
      <dsp:txXfrm>
        <a:off x="425409" y="1274432"/>
        <a:ext cx="3157707" cy="1960615"/>
      </dsp:txXfrm>
    </dsp:sp>
    <dsp:sp modelId="{62E06600-2019-4364-8226-14B95E0E597F}">
      <dsp:nvSpPr>
        <dsp:cNvPr id="0" name=""/>
        <dsp:cNvSpPr/>
      </dsp:nvSpPr>
      <dsp:spPr>
        <a:xfrm>
          <a:off x="4008526" y="867243"/>
          <a:ext cx="3279703" cy="208261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9805E-609E-4CEF-B9E7-83A4A5386B83}">
      <dsp:nvSpPr>
        <dsp:cNvPr id="0" name=""/>
        <dsp:cNvSpPr/>
      </dsp:nvSpPr>
      <dsp:spPr>
        <a:xfrm>
          <a:off x="4372938" y="1213434"/>
          <a:ext cx="3279703" cy="2082611"/>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Expanding analysis inclusive of </a:t>
          </a:r>
          <a:r>
            <a:rPr lang="en-US" sz="1600" b="1" kern="1200"/>
            <a:t>additional variables </a:t>
          </a:r>
          <a:r>
            <a:rPr lang="en-US" sz="1600" kern="1200"/>
            <a:t>to further account for variations in observed data.</a:t>
          </a:r>
          <a:r>
            <a:rPr lang="en-US" sz="1600" kern="1200">
              <a:latin typeface="Bierstadt"/>
            </a:rPr>
            <a:t> </a:t>
          </a:r>
          <a:endParaRPr lang="en-US" sz="1600" kern="1200"/>
        </a:p>
        <a:p>
          <a:pPr marL="0" lvl="0" indent="0" algn="ctr" defTabSz="711200">
            <a:lnSpc>
              <a:spcPct val="90000"/>
            </a:lnSpc>
            <a:spcBef>
              <a:spcPct val="0"/>
            </a:spcBef>
            <a:spcAft>
              <a:spcPct val="35000"/>
            </a:spcAft>
            <a:buNone/>
          </a:pPr>
          <a:r>
            <a:rPr lang="en-US" sz="1600" kern="1200"/>
            <a:t>Ex. Isolation, prior health conditions, traumatic events, etc.</a:t>
          </a:r>
        </a:p>
      </dsp:txBody>
      <dsp:txXfrm>
        <a:off x="4433936" y="1274432"/>
        <a:ext cx="3157707" cy="1960615"/>
      </dsp:txXfrm>
    </dsp:sp>
    <dsp:sp modelId="{39D267C2-855E-4D1F-A06F-2702B94453D9}">
      <dsp:nvSpPr>
        <dsp:cNvPr id="0" name=""/>
        <dsp:cNvSpPr/>
      </dsp:nvSpPr>
      <dsp:spPr>
        <a:xfrm>
          <a:off x="8017053" y="867243"/>
          <a:ext cx="3279703" cy="208261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0B934-8BAC-4A79-817B-CC0DFE3D4859}">
      <dsp:nvSpPr>
        <dsp:cNvPr id="0" name=""/>
        <dsp:cNvSpPr/>
      </dsp:nvSpPr>
      <dsp:spPr>
        <a:xfrm>
          <a:off x="8381465" y="1213434"/>
          <a:ext cx="3279703" cy="2082611"/>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Testing</a:t>
          </a:r>
          <a:r>
            <a:rPr lang="en-US" sz="1600" kern="1200">
              <a:latin typeface="Bierstadt"/>
            </a:rPr>
            <a:t> </a:t>
          </a:r>
          <a:r>
            <a:rPr lang="en-US" sz="1600" kern="1200"/>
            <a:t> </a:t>
          </a:r>
          <a:r>
            <a:rPr lang="en-US" sz="1600" b="1" kern="1200"/>
            <a:t>Recommendations </a:t>
          </a:r>
          <a:r>
            <a:rPr lang="en-US" sz="1600" b="0" kern="1200"/>
            <a:t>for effectiveness in reducing depression in communities.</a:t>
          </a:r>
          <a:r>
            <a:rPr lang="en-US" sz="1600" b="0" kern="1200">
              <a:latin typeface="Bierstadt"/>
            </a:rPr>
            <a:t> </a:t>
          </a:r>
          <a:endParaRPr lang="en-US" sz="1600" b="0" kern="1200"/>
        </a:p>
        <a:p>
          <a:pPr marL="0" lvl="0" indent="0" algn="ctr" defTabSz="711200" rtl="0">
            <a:lnSpc>
              <a:spcPct val="90000"/>
            </a:lnSpc>
            <a:spcBef>
              <a:spcPct val="0"/>
            </a:spcBef>
            <a:spcAft>
              <a:spcPct val="35000"/>
            </a:spcAft>
            <a:buNone/>
          </a:pPr>
          <a:r>
            <a:rPr lang="en-US" sz="1600" b="0" kern="1200"/>
            <a:t>Isolating communities with recommended policies and services and see if there a statistically significant decrease in rates of depression.</a:t>
          </a:r>
          <a:r>
            <a:rPr lang="en-US" sz="1600" b="0" kern="1200">
              <a:latin typeface="Bierstadt"/>
            </a:rPr>
            <a:t> </a:t>
          </a:r>
          <a:r>
            <a:rPr lang="en-US" sz="1600" b="1" kern="1200">
              <a:latin typeface="Bierstadt"/>
            </a:rPr>
            <a:t> </a:t>
          </a:r>
          <a:r>
            <a:rPr lang="en-US" sz="1600" kern="1200">
              <a:latin typeface="Bierstadt"/>
            </a:rPr>
            <a:t> </a:t>
          </a:r>
          <a:endParaRPr lang="en-US" sz="1600" kern="1200"/>
        </a:p>
      </dsp:txBody>
      <dsp:txXfrm>
        <a:off x="8442463" y="1274432"/>
        <a:ext cx="3157707" cy="196061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17FF3-CC91-40DB-8DC0-9413005C3031}"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BCD1B-D909-4544-97B9-2B7B2A1B9B50}" type="slidenum">
              <a:rPr lang="en-US" smtClean="0"/>
              <a:t>‹#›</a:t>
            </a:fld>
            <a:endParaRPr lang="en-US"/>
          </a:p>
        </p:txBody>
      </p:sp>
    </p:spTree>
    <p:extLst>
      <p:ext uri="{BB962C8B-B14F-4D97-AF65-F5344CB8AC3E}">
        <p14:creationId xmlns:p14="http://schemas.microsoft.com/office/powerpoint/2010/main" val="328528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BBCD1B-D909-4544-97B9-2B7B2A1B9B50}" type="slidenum">
              <a:rPr lang="en-US" smtClean="0"/>
              <a:t>7</a:t>
            </a:fld>
            <a:endParaRPr lang="en-US"/>
          </a:p>
        </p:txBody>
      </p:sp>
    </p:spTree>
    <p:extLst>
      <p:ext uri="{BB962C8B-B14F-4D97-AF65-F5344CB8AC3E}">
        <p14:creationId xmlns:p14="http://schemas.microsoft.com/office/powerpoint/2010/main" val="228870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BBCD1B-D909-4544-97B9-2B7B2A1B9B50}" type="slidenum">
              <a:rPr lang="en-US" smtClean="0"/>
              <a:t>9</a:t>
            </a:fld>
            <a:endParaRPr lang="en-US"/>
          </a:p>
        </p:txBody>
      </p:sp>
    </p:spTree>
    <p:extLst>
      <p:ext uri="{BB962C8B-B14F-4D97-AF65-F5344CB8AC3E}">
        <p14:creationId xmlns:p14="http://schemas.microsoft.com/office/powerpoint/2010/main" val="239106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BBCD1B-D909-4544-97B9-2B7B2A1B9B50}" type="slidenum">
              <a:rPr lang="en-US" smtClean="0"/>
              <a:t>14</a:t>
            </a:fld>
            <a:endParaRPr lang="en-US"/>
          </a:p>
        </p:txBody>
      </p:sp>
    </p:spTree>
    <p:extLst>
      <p:ext uri="{BB962C8B-B14F-4D97-AF65-F5344CB8AC3E}">
        <p14:creationId xmlns:p14="http://schemas.microsoft.com/office/powerpoint/2010/main" val="90813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12/12/2023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6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12/12/2023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7552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12/12/2023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47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12/12/2023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5140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12/12/2023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3399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12/12/2023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8883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12/12/2023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735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12/12/2023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744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12/12/2023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9292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12/12/2023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21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12/12/2023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5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12/12/2023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5570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yoclinic.org/diseases-conditions/depression/diagnosis-treatment/drc-20356013#:~:text=Medications%20and%20psychotherapy%20are%20effective,or%20other%20mental%20health%20professional" TargetMode="External"/><Relationship Id="rId2" Type="http://schemas.openxmlformats.org/officeDocument/2006/relationships/hyperlink" Target="https://www.who.int/news-room/fact-sheets/detail/depression" TargetMode="External"/><Relationship Id="rId1" Type="http://schemas.openxmlformats.org/officeDocument/2006/relationships/slideLayout" Target="../slideLayouts/slideLayout2.xml"/><Relationship Id="rId5" Type="http://schemas.openxmlformats.org/officeDocument/2006/relationships/hyperlink" Target="https://www.mass.gov/info-details/community-health-data-tool" TargetMode="External"/><Relationship Id="rId4" Type="http://schemas.openxmlformats.org/officeDocument/2006/relationships/hyperlink" Target="https://www.cdc.gov/policy/hi5/alcoholpricing/index.html#:~:text=There%20is%20strong%20scientific%20evidence,alcohol%20consumption%20and%20related%20harm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B_C815B66F.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D_13A9E8BE.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712F44-A85E-A646-AE0A-425BD6EAC825}"/>
              </a:ext>
            </a:extLst>
          </p:cNvPr>
          <p:cNvPicPr>
            <a:picLocks noChangeAspect="1"/>
          </p:cNvPicPr>
          <p:nvPr/>
        </p:nvPicPr>
        <p:blipFill rotWithShape="1">
          <a:blip r:embed="rId2">
            <a:alphaModFix amt="40000"/>
          </a:blip>
          <a:srcRect l="13624" r="10376" b="-1"/>
          <a:stretch/>
        </p:blipFill>
        <p:spPr>
          <a:xfrm>
            <a:off x="2" y="0"/>
            <a:ext cx="12191998" cy="6858000"/>
          </a:xfrm>
          <a:prstGeom prst="rect">
            <a:avLst/>
          </a:prstGeom>
        </p:spPr>
      </p:pic>
      <p:sp>
        <p:nvSpPr>
          <p:cNvPr id="2" name="Title 1">
            <a:extLst>
              <a:ext uri="{FF2B5EF4-FFF2-40B4-BE49-F238E27FC236}">
                <a16:creationId xmlns:a16="http://schemas.microsoft.com/office/drawing/2014/main" id="{9F7C8DAE-E080-C7D4-6789-68F492480989}"/>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5000">
                <a:solidFill>
                  <a:srgbClr val="FFFFFF"/>
                </a:solidFill>
              </a:rPr>
              <a:t>Factors Predicting Depression Rate</a:t>
            </a:r>
          </a:p>
        </p:txBody>
      </p:sp>
      <p:sp>
        <p:nvSpPr>
          <p:cNvPr id="3" name="Subtitle 2">
            <a:extLst>
              <a:ext uri="{FF2B5EF4-FFF2-40B4-BE49-F238E27FC236}">
                <a16:creationId xmlns:a16="http://schemas.microsoft.com/office/drawing/2014/main" id="{E1CC6BE3-8908-41BD-2EA6-F0DD5F1671F8}"/>
              </a:ext>
            </a:extLst>
          </p:cNvPr>
          <p:cNvSpPr>
            <a:spLocks noGrp="1"/>
          </p:cNvSpPr>
          <p:nvPr>
            <p:ph type="subTitle" idx="1"/>
          </p:nvPr>
        </p:nvSpPr>
        <p:spPr>
          <a:xfrm>
            <a:off x="6652366" y="4017818"/>
            <a:ext cx="5040785" cy="1828799"/>
          </a:xfrm>
        </p:spPr>
        <p:txBody>
          <a:bodyPr anchor="b">
            <a:normAutofit/>
          </a:bodyPr>
          <a:lstStyle/>
          <a:p>
            <a:r>
              <a:rPr lang="en-US">
                <a:solidFill>
                  <a:srgbClr val="FFFFFF"/>
                </a:solidFill>
              </a:rPr>
              <a:t>Jonathan Gordon, Timothy Kelly, Kevin Koelsch, &amp; Phillip Kudryavtsev</a:t>
            </a:r>
          </a:p>
        </p:txBody>
      </p:sp>
      <p:sp>
        <p:nvSpPr>
          <p:cNvPr id="48" name="Rectangle 4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24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0C2F7-AB04-E641-BC5B-C8565A58787F}"/>
              </a:ext>
            </a:extLst>
          </p:cNvPr>
          <p:cNvSpPr>
            <a:spLocks noGrp="1"/>
          </p:cNvSpPr>
          <p:nvPr>
            <p:ph type="title"/>
          </p:nvPr>
        </p:nvSpPr>
        <p:spPr>
          <a:xfrm>
            <a:off x="517870" y="976160"/>
            <a:ext cx="6144230" cy="1934172"/>
          </a:xfrm>
        </p:spPr>
        <p:txBody>
          <a:bodyPr vert="horz" lIns="91440" tIns="45720" rIns="91440" bIns="45720" rtlCol="0" anchor="t">
            <a:normAutofit fontScale="90000"/>
          </a:bodyPr>
          <a:lstStyle/>
          <a:p>
            <a:pPr>
              <a:lnSpc>
                <a:spcPct val="90000"/>
              </a:lnSpc>
            </a:pPr>
            <a:r>
              <a:rPr lang="en-US" sz="3800"/>
              <a:t>Multiple Regression Modeling</a:t>
            </a:r>
            <a:br>
              <a:rPr lang="en-US" sz="3800"/>
            </a:br>
            <a:br>
              <a:rPr lang="en-US" sz="3800"/>
            </a:br>
            <a:endParaRPr lang="en-US" sz="3800"/>
          </a:p>
        </p:txBody>
      </p:sp>
      <p:sp>
        <p:nvSpPr>
          <p:cNvPr id="43" name="Rectangle 4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F2FD4F-5DC9-B20C-3DD8-CE2D9FB37DAE}"/>
              </a:ext>
            </a:extLst>
          </p:cNvPr>
          <p:cNvSpPr txBox="1">
            <a:spLocks/>
          </p:cNvSpPr>
          <p:nvPr/>
        </p:nvSpPr>
        <p:spPr>
          <a:xfrm>
            <a:off x="517869" y="1633529"/>
            <a:ext cx="6144230" cy="4555335"/>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lvl="1">
              <a:lnSpc>
                <a:spcPct val="110000"/>
              </a:lnSpc>
              <a:spcAft>
                <a:spcPts val="600"/>
              </a:spcAft>
            </a:pPr>
            <a:endParaRPr lang="en-US" sz="100" b="0">
              <a:latin typeface="+mn-lt"/>
              <a:ea typeface="+mn-ea"/>
              <a:cs typeface="+mn-cs"/>
            </a:endParaRPr>
          </a:p>
          <a:p>
            <a:pPr marL="742950" lvl="1" indent="-285750">
              <a:lnSpc>
                <a:spcPct val="110000"/>
              </a:lnSpc>
              <a:spcAft>
                <a:spcPts val="600"/>
              </a:spcAft>
              <a:buFont typeface="Arial" panose="020B0604020202020204" pitchFamily="34" charset="0"/>
              <a:buChar char="•"/>
            </a:pPr>
            <a:br>
              <a:rPr lang="en-US" sz="100" b="0">
                <a:latin typeface="+mn-lt"/>
                <a:ea typeface="+mn-ea"/>
                <a:cs typeface="+mn-cs"/>
              </a:rPr>
            </a:br>
            <a:br>
              <a:rPr lang="en-US" sz="100" b="0">
                <a:latin typeface="+mn-lt"/>
                <a:ea typeface="+mn-ea"/>
                <a:cs typeface="+mn-cs"/>
              </a:rPr>
            </a:br>
            <a:endParaRPr lang="en-US" sz="100" b="0">
              <a:latin typeface="+mn-lt"/>
              <a:ea typeface="+mn-ea"/>
              <a:cs typeface="+mn-cs"/>
            </a:endParaRPr>
          </a:p>
        </p:txBody>
      </p:sp>
      <p:sp>
        <p:nvSpPr>
          <p:cNvPr id="45" name="Rectangle 4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B7E0303-2569-0A2E-2F4D-F00F4A7E57F1}"/>
              </a:ext>
            </a:extLst>
          </p:cNvPr>
          <p:cNvSpPr txBox="1">
            <a:spLocks/>
          </p:cNvSpPr>
          <p:nvPr/>
        </p:nvSpPr>
        <p:spPr>
          <a:xfrm>
            <a:off x="499771" y="1689004"/>
            <a:ext cx="6162328" cy="45666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285750" indent="-285750">
              <a:lnSpc>
                <a:spcPct val="110000"/>
              </a:lnSpc>
              <a:spcAft>
                <a:spcPts val="600"/>
              </a:spcAft>
              <a:buFont typeface="Arial" panose="020B0604020202020204" pitchFamily="34" charset="0"/>
              <a:buChar char="•"/>
            </a:pPr>
            <a:r>
              <a:rPr lang="en-US" sz="2000" b="0">
                <a:latin typeface="+mn-lt"/>
                <a:ea typeface="+mn-ea"/>
                <a:cs typeface="+mn-cs"/>
              </a:rPr>
              <a:t>Multiple Regression Modeling was an iterative process.  We first incorporated all of our previously identified meaningful variables.  We gradually reduced the number of variables to optimize predictability in an interpretable manner.</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Adjusted R squared increased significantly in Multiple Regression modeling in comparison to any Simple Linear model.</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Higher order variables were extensively analyzed but largely eroded R-Squared in comparison to our best Multiple Regression Models.</a:t>
            </a:r>
          </a:p>
          <a:p>
            <a:pPr marL="285750" indent="-285750">
              <a:lnSpc>
                <a:spcPct val="110000"/>
              </a:lnSpc>
              <a:spcAft>
                <a:spcPts val="600"/>
              </a:spcAft>
              <a:buFont typeface="Arial" panose="020B0604020202020204" pitchFamily="34" charset="0"/>
              <a:buChar char="•"/>
            </a:pPr>
            <a:br>
              <a:rPr lang="en-US" sz="100" b="0">
                <a:latin typeface="+mn-lt"/>
                <a:ea typeface="+mn-ea"/>
                <a:cs typeface="+mn-cs"/>
              </a:rPr>
            </a:br>
            <a:br>
              <a:rPr lang="en-US" sz="100" b="0">
                <a:latin typeface="+mn-lt"/>
                <a:ea typeface="+mn-ea"/>
                <a:cs typeface="+mn-cs"/>
              </a:rPr>
            </a:br>
            <a:endParaRPr lang="en-US" sz="100" b="0">
              <a:latin typeface="+mn-lt"/>
              <a:ea typeface="+mn-ea"/>
              <a:cs typeface="+mn-cs"/>
            </a:endParaRPr>
          </a:p>
        </p:txBody>
      </p:sp>
      <p:graphicFrame>
        <p:nvGraphicFramePr>
          <p:cNvPr id="8" name="Content Placeholder 3">
            <a:extLst>
              <a:ext uri="{FF2B5EF4-FFF2-40B4-BE49-F238E27FC236}">
                <a16:creationId xmlns:a16="http://schemas.microsoft.com/office/drawing/2014/main" id="{ED4C1584-9F4A-7162-A6F8-7F67AC974A56}"/>
              </a:ext>
            </a:extLst>
          </p:cNvPr>
          <p:cNvGraphicFramePr>
            <a:graphicFrameLocks/>
          </p:cNvGraphicFramePr>
          <p:nvPr>
            <p:extLst>
              <p:ext uri="{D42A27DB-BD31-4B8C-83A1-F6EECF244321}">
                <p14:modId xmlns:p14="http://schemas.microsoft.com/office/powerpoint/2010/main" val="219166174"/>
              </p:ext>
            </p:extLst>
          </p:nvPr>
        </p:nvGraphicFramePr>
        <p:xfrm>
          <a:off x="6914933" y="993772"/>
          <a:ext cx="5021183" cy="4870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374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3822-C056-30F1-D130-BC68439582CC}"/>
              </a:ext>
            </a:extLst>
          </p:cNvPr>
          <p:cNvSpPr>
            <a:spLocks noGrp="1"/>
          </p:cNvSpPr>
          <p:nvPr>
            <p:ph type="title"/>
          </p:nvPr>
        </p:nvSpPr>
        <p:spPr>
          <a:xfrm>
            <a:off x="314960" y="1212204"/>
            <a:ext cx="5623560" cy="4775208"/>
          </a:xfrm>
          <a:ln w="12700">
            <a:noFill/>
          </a:ln>
        </p:spPr>
        <p:txBody>
          <a:bodyPr vert="horz" lIns="91440" tIns="45720" rIns="91440" bIns="45720" rtlCol="0" anchor="t">
            <a:normAutofit/>
          </a:bodyPr>
          <a:lstStyle/>
          <a:p>
            <a:r>
              <a:rPr lang="en-US" sz="1800" b="0">
                <a:latin typeface="+mn-lt"/>
              </a:rPr>
              <a:t>We initially</a:t>
            </a:r>
            <a:r>
              <a:rPr lang="en-US" sz="1800" b="0">
                <a:latin typeface="+mn-lt"/>
                <a:ea typeface="+mj-lt"/>
                <a:cs typeface="+mj-lt"/>
              </a:rPr>
              <a:t> arrived at this regression equation:</a:t>
            </a:r>
            <a:br>
              <a:rPr lang="en-US" sz="1800" b="0">
                <a:latin typeface="+mn-lt"/>
                <a:ea typeface="+mj-lt"/>
                <a:cs typeface="+mj-lt"/>
              </a:rPr>
            </a:br>
            <a:br>
              <a:rPr lang="en-US" sz="1800" b="0">
                <a:latin typeface="+mn-lt"/>
                <a:ea typeface="+mj-lt"/>
                <a:cs typeface="+mj-lt"/>
              </a:rPr>
            </a:br>
            <a:r>
              <a:rPr lang="en-US" sz="2200">
                <a:latin typeface="+mn-lt"/>
                <a:ea typeface="+mj-lt"/>
                <a:cs typeface="+mj-lt"/>
              </a:rPr>
              <a:t>ŷ = 0.095 + 0.299x</a:t>
            </a:r>
            <a:r>
              <a:rPr lang="en-US" sz="2200" baseline="-25000">
                <a:latin typeface="+mn-lt"/>
                <a:ea typeface="+mj-lt"/>
                <a:cs typeface="+mj-lt"/>
              </a:rPr>
              <a:t>1</a:t>
            </a:r>
            <a:r>
              <a:rPr lang="en-US" sz="2200">
                <a:latin typeface="+mn-lt"/>
                <a:ea typeface="+mj-lt"/>
                <a:cs typeface="+mj-lt"/>
              </a:rPr>
              <a:t> + 0.357x</a:t>
            </a:r>
            <a:r>
              <a:rPr lang="en-US" sz="2200" baseline="-25000">
                <a:latin typeface="+mn-lt"/>
                <a:ea typeface="+mj-lt"/>
                <a:cs typeface="+mj-lt"/>
              </a:rPr>
              <a:t>2</a:t>
            </a:r>
            <a:r>
              <a:rPr lang="en-US" sz="2200">
                <a:latin typeface="+mn-lt"/>
                <a:ea typeface="+mj-lt"/>
                <a:cs typeface="+mj-lt"/>
              </a:rPr>
              <a:t> - 2.8e</a:t>
            </a:r>
            <a:r>
              <a:rPr lang="en-US" sz="2200" baseline="30000">
                <a:latin typeface="+mn-lt"/>
                <a:ea typeface="+mj-lt"/>
                <a:cs typeface="+mj-lt"/>
              </a:rPr>
              <a:t>-7</a:t>
            </a:r>
            <a:r>
              <a:rPr lang="en-US" sz="2200">
                <a:latin typeface="+mn-lt"/>
                <a:ea typeface="+mj-lt"/>
                <a:cs typeface="+mj-lt"/>
              </a:rPr>
              <a:t>x</a:t>
            </a:r>
            <a:r>
              <a:rPr lang="en-US" sz="2200" baseline="-25000">
                <a:latin typeface="+mn-lt"/>
                <a:ea typeface="+mj-lt"/>
                <a:cs typeface="+mj-lt"/>
              </a:rPr>
              <a:t>3</a:t>
            </a:r>
            <a:br>
              <a:rPr lang="en-US" sz="1800">
                <a:latin typeface="+mn-lt"/>
                <a:ea typeface="+mj-lt"/>
                <a:cs typeface="+mj-lt"/>
              </a:rPr>
            </a:br>
            <a:r>
              <a:rPr lang="en-US" sz="1400">
                <a:latin typeface="+mn-lt"/>
                <a:ea typeface="+mj-lt"/>
                <a:cs typeface="+mj-lt"/>
              </a:rPr>
              <a:t>(y = Depress, x1 = Obese, x2 = Binge, x3 = </a:t>
            </a:r>
            <a:r>
              <a:rPr lang="en-US" sz="1400" err="1">
                <a:latin typeface="+mn-lt"/>
                <a:ea typeface="+mj-lt"/>
                <a:cs typeface="+mj-lt"/>
              </a:rPr>
              <a:t>MedHouseInc</a:t>
            </a:r>
            <a:r>
              <a:rPr lang="en-US" sz="1400">
                <a:latin typeface="+mn-lt"/>
                <a:ea typeface="+mj-lt"/>
                <a:cs typeface="+mj-lt"/>
              </a:rPr>
              <a:t>)</a:t>
            </a:r>
            <a:br>
              <a:rPr lang="en-US" sz="1800">
                <a:latin typeface="+mn-lt"/>
                <a:ea typeface="+mj-lt"/>
                <a:cs typeface="+mj-lt"/>
              </a:rPr>
            </a:br>
            <a:r>
              <a:rPr lang="en-US" sz="1800" b="0">
                <a:latin typeface="+mn-lt"/>
                <a:ea typeface="+mj-lt"/>
                <a:cs typeface="+mj-lt"/>
              </a:rPr>
              <a:t> </a:t>
            </a:r>
            <a:br>
              <a:rPr lang="en-US" sz="1800" b="0">
                <a:latin typeface="+mn-lt"/>
                <a:ea typeface="+mj-lt"/>
                <a:cs typeface="+mj-lt"/>
              </a:rPr>
            </a:br>
            <a:r>
              <a:rPr lang="en-US" sz="1800" b="0">
                <a:latin typeface="+mn-lt"/>
              </a:rPr>
              <a:t>Global F test and all independent variables had strong evidence of statistical significance.</a:t>
            </a:r>
            <a:br>
              <a:rPr lang="en-US" sz="1800" b="0">
                <a:latin typeface="+mn-lt"/>
              </a:rPr>
            </a:br>
            <a:br>
              <a:rPr lang="en-US" sz="1800" b="0">
                <a:latin typeface="+mn-lt"/>
              </a:rPr>
            </a:br>
            <a:r>
              <a:rPr lang="en-US" sz="1800" b="0">
                <a:latin typeface="+mn-lt"/>
              </a:rPr>
              <a:t>Adj R^2 value of 0.6228</a:t>
            </a:r>
            <a:br>
              <a:rPr lang="en-US" sz="1800" b="0">
                <a:latin typeface="+mn-lt"/>
              </a:rPr>
            </a:br>
            <a:br>
              <a:rPr lang="en-US" sz="1800" b="0">
                <a:latin typeface="+mn-lt"/>
              </a:rPr>
            </a:br>
            <a:r>
              <a:rPr lang="en-US" sz="1800" b="0">
                <a:latin typeface="+mn-lt"/>
                <a:cs typeface="Segoe UI"/>
              </a:rPr>
              <a:t>However, depression levels are likely experiencing % changes due to fluctuations in the independent variables as opposed to absolute changes so we tested transforming the model to a logarithmic function...</a:t>
            </a:r>
            <a:endParaRPr lang="en-US" sz="1800">
              <a:latin typeface="+mn-lt"/>
            </a:endParaRPr>
          </a:p>
        </p:txBody>
      </p:sp>
      <p:sp>
        <p:nvSpPr>
          <p:cNvPr id="5" name="Title 1">
            <a:extLst>
              <a:ext uri="{FF2B5EF4-FFF2-40B4-BE49-F238E27FC236}">
                <a16:creationId xmlns:a16="http://schemas.microsoft.com/office/drawing/2014/main" id="{D06CD016-90D7-868A-169A-C492E78C141F}"/>
              </a:ext>
            </a:extLst>
          </p:cNvPr>
          <p:cNvSpPr txBox="1">
            <a:spLocks/>
          </p:cNvSpPr>
          <p:nvPr/>
        </p:nvSpPr>
        <p:spPr>
          <a:xfrm>
            <a:off x="454370" y="608790"/>
            <a:ext cx="2310987" cy="523595"/>
          </a:xfrm>
          <a:prstGeom prst="rect">
            <a:avLst/>
          </a:prstGeom>
          <a:ln>
            <a:noFill/>
          </a:ln>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400"/>
              <a:t>Results</a:t>
            </a:r>
            <a:endParaRPr lang="en-US" sz="3400" b="0"/>
          </a:p>
        </p:txBody>
      </p:sp>
      <p:sp>
        <p:nvSpPr>
          <p:cNvPr id="7" name="Title 1">
            <a:extLst>
              <a:ext uri="{FF2B5EF4-FFF2-40B4-BE49-F238E27FC236}">
                <a16:creationId xmlns:a16="http://schemas.microsoft.com/office/drawing/2014/main" id="{E9448191-912A-1EB4-A88B-C6D02CFE0C08}"/>
              </a:ext>
            </a:extLst>
          </p:cNvPr>
          <p:cNvSpPr txBox="1">
            <a:spLocks/>
          </p:cNvSpPr>
          <p:nvPr/>
        </p:nvSpPr>
        <p:spPr>
          <a:xfrm>
            <a:off x="6253480" y="1208741"/>
            <a:ext cx="5623560" cy="4775206"/>
          </a:xfrm>
          <a:prstGeom prst="rect">
            <a:avLst/>
          </a:prstGeom>
          <a:ln w="12700">
            <a:noFill/>
          </a:ln>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1800" b="0">
                <a:latin typeface="+mn-lt"/>
              </a:rPr>
              <a:t>… We re-wrote the model, arriving at this equation:</a:t>
            </a:r>
            <a:endParaRPr lang="en-US" sz="1800">
              <a:latin typeface="+mn-lt"/>
            </a:endParaRPr>
          </a:p>
          <a:p>
            <a:endParaRPr lang="en-US" sz="2200">
              <a:latin typeface="+mn-lt"/>
              <a:ea typeface="+mj-lt"/>
              <a:cs typeface="+mj-lt"/>
            </a:endParaRPr>
          </a:p>
          <a:p>
            <a:r>
              <a:rPr lang="en-US" sz="2200">
                <a:latin typeface="+mn-lt"/>
                <a:ea typeface="+mj-lt"/>
                <a:cs typeface="+mj-lt"/>
              </a:rPr>
              <a:t>ŷ = 10.976 * 1.018</a:t>
            </a:r>
            <a:r>
              <a:rPr lang="en-US" sz="2200" baseline="30000">
                <a:latin typeface="+mn-lt"/>
                <a:ea typeface="+mj-lt"/>
                <a:cs typeface="+mj-lt"/>
              </a:rPr>
              <a:t>x1</a:t>
            </a:r>
            <a:r>
              <a:rPr lang="en-US" sz="2200">
                <a:latin typeface="+mn-lt"/>
                <a:ea typeface="+mj-lt"/>
                <a:cs typeface="+mj-lt"/>
              </a:rPr>
              <a:t>  * 1.016</a:t>
            </a:r>
            <a:r>
              <a:rPr lang="en-US" sz="2200" baseline="30000">
                <a:latin typeface="+mn-lt"/>
                <a:ea typeface="+mj-lt"/>
                <a:cs typeface="+mj-lt"/>
              </a:rPr>
              <a:t>x2</a:t>
            </a:r>
            <a:r>
              <a:rPr lang="en-US" sz="2200">
                <a:latin typeface="+mn-lt"/>
                <a:ea typeface="+mj-lt"/>
                <a:cs typeface="+mj-lt"/>
              </a:rPr>
              <a:t> * .9999989</a:t>
            </a:r>
            <a:r>
              <a:rPr lang="en-US" sz="2200" baseline="30000">
                <a:latin typeface="+mn-lt"/>
                <a:ea typeface="+mj-lt"/>
                <a:cs typeface="+mj-lt"/>
              </a:rPr>
              <a:t>x3 </a:t>
            </a:r>
            <a:br>
              <a:rPr lang="en-US" sz="1800">
                <a:latin typeface="+mn-lt"/>
                <a:ea typeface="+mj-lt"/>
                <a:cs typeface="+mj-lt"/>
              </a:rPr>
            </a:br>
            <a:r>
              <a:rPr lang="en-US" sz="1400">
                <a:latin typeface="+mn-lt"/>
                <a:ea typeface="+mj-lt"/>
                <a:cs typeface="+mj-lt"/>
              </a:rPr>
              <a:t>(y = Depress %, x1 = Obese %, x2 = Binge %, x3 = </a:t>
            </a:r>
            <a:r>
              <a:rPr lang="en-US" sz="1400" err="1">
                <a:latin typeface="+mn-lt"/>
                <a:ea typeface="+mj-lt"/>
                <a:cs typeface="+mj-lt"/>
              </a:rPr>
              <a:t>MedHouseInc</a:t>
            </a:r>
            <a:r>
              <a:rPr lang="en-US" sz="1800">
                <a:latin typeface="+mn-lt"/>
                <a:ea typeface="+mj-lt"/>
                <a:cs typeface="+mj-lt"/>
              </a:rPr>
              <a:t>)</a:t>
            </a:r>
            <a:br>
              <a:rPr lang="en-US" sz="1800">
                <a:latin typeface="+mn-lt"/>
                <a:ea typeface="+mj-lt"/>
                <a:cs typeface="+mj-lt"/>
              </a:rPr>
            </a:br>
            <a:r>
              <a:rPr lang="en-US" sz="1800" b="0">
                <a:latin typeface="+mn-lt"/>
                <a:ea typeface="+mj-lt"/>
                <a:cs typeface="+mj-lt"/>
              </a:rPr>
              <a:t> </a:t>
            </a:r>
            <a:br>
              <a:rPr lang="en-US" sz="1800" b="0">
                <a:latin typeface="+mn-lt"/>
                <a:ea typeface="+mj-lt"/>
                <a:cs typeface="+mj-lt"/>
              </a:rPr>
            </a:br>
            <a:r>
              <a:rPr lang="en-US" sz="1800" b="0">
                <a:latin typeface="+mn-lt"/>
              </a:rPr>
              <a:t>Global F test and all independent variables had strong evidence of statistical significance.</a:t>
            </a:r>
            <a:br>
              <a:rPr lang="en-US" sz="1800" b="0">
                <a:latin typeface="+mn-lt"/>
              </a:rPr>
            </a:br>
            <a:br>
              <a:rPr lang="en-US" sz="1800" b="0">
                <a:latin typeface="+mn-lt"/>
              </a:rPr>
            </a:br>
            <a:r>
              <a:rPr lang="en-US" sz="1800" b="0">
                <a:latin typeface="+mn-lt"/>
              </a:rPr>
              <a:t>Adj R^2 value of 0.647</a:t>
            </a:r>
            <a:endParaRPr lang="en-US">
              <a:latin typeface="+mn-lt"/>
            </a:endParaRPr>
          </a:p>
          <a:p>
            <a:endParaRPr lang="en-US" sz="1800" b="0"/>
          </a:p>
          <a:p>
            <a:endParaRPr lang="en-US" sz="2000">
              <a:ea typeface="+mj-lt"/>
              <a:cs typeface="+mj-lt"/>
            </a:endParaRPr>
          </a:p>
        </p:txBody>
      </p:sp>
      <p:sp>
        <p:nvSpPr>
          <p:cNvPr id="4" name="Rectangle 3">
            <a:extLst>
              <a:ext uri="{FF2B5EF4-FFF2-40B4-BE49-F238E27FC236}">
                <a16:creationId xmlns:a16="http://schemas.microsoft.com/office/drawing/2014/main" id="{BDA450BD-D43C-E457-46A8-C0BBE228547C}"/>
              </a:ext>
            </a:extLst>
          </p:cNvPr>
          <p:cNvSpPr/>
          <p:nvPr/>
        </p:nvSpPr>
        <p:spPr>
          <a:xfrm>
            <a:off x="6253480" y="1854200"/>
            <a:ext cx="5623560" cy="660400"/>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35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0C2F7-AB04-E641-BC5B-C8565A58787F}"/>
              </a:ext>
            </a:extLst>
          </p:cNvPr>
          <p:cNvSpPr>
            <a:spLocks noGrp="1"/>
          </p:cNvSpPr>
          <p:nvPr>
            <p:ph type="title"/>
          </p:nvPr>
        </p:nvSpPr>
        <p:spPr>
          <a:xfrm>
            <a:off x="517870" y="976160"/>
            <a:ext cx="6144230" cy="1934172"/>
          </a:xfrm>
        </p:spPr>
        <p:txBody>
          <a:bodyPr vert="horz" lIns="91440" tIns="45720" rIns="91440" bIns="45720" rtlCol="0" anchor="t">
            <a:normAutofit fontScale="90000"/>
          </a:bodyPr>
          <a:lstStyle/>
          <a:p>
            <a:pPr>
              <a:lnSpc>
                <a:spcPct val="90000"/>
              </a:lnSpc>
            </a:pPr>
            <a:r>
              <a:rPr lang="en-US" sz="3800"/>
              <a:t>Validation on Assumptions of Random Error and Residual Analysis</a:t>
            </a:r>
            <a:br>
              <a:rPr lang="en-US" sz="3800"/>
            </a:br>
            <a:br>
              <a:rPr lang="en-US" sz="3800"/>
            </a:br>
            <a:endParaRPr lang="en-US" sz="3800"/>
          </a:p>
        </p:txBody>
      </p:sp>
      <p:sp>
        <p:nvSpPr>
          <p:cNvPr id="43" name="Rectangle 4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F2FD4F-5DC9-B20C-3DD8-CE2D9FB37DAE}"/>
              </a:ext>
            </a:extLst>
          </p:cNvPr>
          <p:cNvSpPr txBox="1">
            <a:spLocks/>
          </p:cNvSpPr>
          <p:nvPr/>
        </p:nvSpPr>
        <p:spPr>
          <a:xfrm>
            <a:off x="517869" y="1633529"/>
            <a:ext cx="6144230" cy="4555335"/>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lvl="1">
              <a:lnSpc>
                <a:spcPct val="110000"/>
              </a:lnSpc>
              <a:spcAft>
                <a:spcPts val="600"/>
              </a:spcAft>
            </a:pPr>
            <a:endParaRPr lang="en-US" sz="100" b="0">
              <a:latin typeface="+mn-lt"/>
              <a:ea typeface="+mn-ea"/>
              <a:cs typeface="+mn-cs"/>
            </a:endParaRPr>
          </a:p>
          <a:p>
            <a:pPr marL="742950" lvl="1" indent="-285750">
              <a:lnSpc>
                <a:spcPct val="110000"/>
              </a:lnSpc>
              <a:spcAft>
                <a:spcPts val="600"/>
              </a:spcAft>
              <a:buFont typeface="Arial" panose="020B0604020202020204" pitchFamily="34" charset="0"/>
              <a:buChar char="•"/>
            </a:pPr>
            <a:br>
              <a:rPr lang="en-US" sz="100" b="0">
                <a:latin typeface="+mn-lt"/>
                <a:ea typeface="+mn-ea"/>
                <a:cs typeface="+mn-cs"/>
              </a:rPr>
            </a:br>
            <a:br>
              <a:rPr lang="en-US" sz="100" b="0">
                <a:latin typeface="+mn-lt"/>
                <a:ea typeface="+mn-ea"/>
                <a:cs typeface="+mn-cs"/>
              </a:rPr>
            </a:br>
            <a:endParaRPr lang="en-US" sz="100" b="0">
              <a:latin typeface="+mn-lt"/>
              <a:ea typeface="+mn-ea"/>
              <a:cs typeface="+mn-cs"/>
            </a:endParaRPr>
          </a:p>
        </p:txBody>
      </p:sp>
      <p:sp>
        <p:nvSpPr>
          <p:cNvPr id="45" name="Rectangle 4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B7E0303-2569-0A2E-2F4D-F00F4A7E57F1}"/>
              </a:ext>
            </a:extLst>
          </p:cNvPr>
          <p:cNvSpPr txBox="1">
            <a:spLocks/>
          </p:cNvSpPr>
          <p:nvPr/>
        </p:nvSpPr>
        <p:spPr>
          <a:xfrm>
            <a:off x="499771" y="2558410"/>
            <a:ext cx="6162328" cy="369723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285750" indent="-285750">
              <a:lnSpc>
                <a:spcPct val="110000"/>
              </a:lnSpc>
              <a:spcAft>
                <a:spcPts val="600"/>
              </a:spcAft>
              <a:buFont typeface="Arial" panose="020B0604020202020204" pitchFamily="34" charset="0"/>
              <a:buChar char="•"/>
            </a:pPr>
            <a:r>
              <a:rPr lang="en-US" sz="2000" b="0"/>
              <a:t>The mean of the residuals appears to be 0 from inspecting the residual plot</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The residual plot does show residuals slightly more spread out on the right, but the constant variance assumption appears to hold up</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QQ Plot shows strong evidence of normal distribution</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DWT – little evidence of auto correlation</a:t>
            </a:r>
            <a:endParaRPr lang="en-US" sz="2000" b="0"/>
          </a:p>
          <a:p>
            <a:pPr marL="285750" indent="-285750">
              <a:lnSpc>
                <a:spcPct val="110000"/>
              </a:lnSpc>
              <a:spcAft>
                <a:spcPts val="600"/>
              </a:spcAft>
              <a:buFont typeface="Arial" panose="020B0604020202020204" pitchFamily="34" charset="0"/>
              <a:buChar char="•"/>
            </a:pPr>
            <a:endParaRPr lang="en-US" sz="2000" b="0">
              <a:latin typeface="+mn-lt"/>
              <a:ea typeface="+mn-ea"/>
              <a:cs typeface="+mn-cs"/>
            </a:endParaRPr>
          </a:p>
          <a:p>
            <a:pPr marL="285750" indent="-285750">
              <a:lnSpc>
                <a:spcPct val="110000"/>
              </a:lnSpc>
              <a:spcAft>
                <a:spcPts val="600"/>
              </a:spcAft>
              <a:buFont typeface="Arial" panose="020B0604020202020204" pitchFamily="34" charset="0"/>
              <a:buChar char="•"/>
            </a:pPr>
            <a:br>
              <a:rPr lang="en-US" sz="100" b="0">
                <a:latin typeface="+mn-lt"/>
                <a:ea typeface="+mn-ea"/>
                <a:cs typeface="+mn-cs"/>
              </a:rPr>
            </a:br>
            <a:br>
              <a:rPr lang="en-US" sz="100" b="0">
                <a:latin typeface="+mn-lt"/>
                <a:ea typeface="+mn-ea"/>
                <a:cs typeface="+mn-cs"/>
              </a:rPr>
            </a:br>
            <a:endParaRPr lang="en-US" sz="100" b="0">
              <a:latin typeface="+mn-lt"/>
              <a:ea typeface="+mn-ea"/>
              <a:cs typeface="+mn-cs"/>
            </a:endParaRPr>
          </a:p>
        </p:txBody>
      </p:sp>
      <p:graphicFrame>
        <p:nvGraphicFramePr>
          <p:cNvPr id="4" name="Table 3">
            <a:extLst>
              <a:ext uri="{FF2B5EF4-FFF2-40B4-BE49-F238E27FC236}">
                <a16:creationId xmlns:a16="http://schemas.microsoft.com/office/drawing/2014/main" id="{1F27A464-751B-0650-68FD-C61EC090298D}"/>
              </a:ext>
            </a:extLst>
          </p:cNvPr>
          <p:cNvGraphicFramePr>
            <a:graphicFrameLocks noGrp="1"/>
          </p:cNvGraphicFramePr>
          <p:nvPr>
            <p:extLst>
              <p:ext uri="{D42A27DB-BD31-4B8C-83A1-F6EECF244321}">
                <p14:modId xmlns:p14="http://schemas.microsoft.com/office/powerpoint/2010/main" val="3575124382"/>
              </p:ext>
            </p:extLst>
          </p:nvPr>
        </p:nvGraphicFramePr>
        <p:xfrm>
          <a:off x="7578131" y="5509845"/>
          <a:ext cx="4170061" cy="590223"/>
        </p:xfrm>
        <a:graphic>
          <a:graphicData uri="http://schemas.openxmlformats.org/drawingml/2006/table">
            <a:tbl>
              <a:tblPr firstRow="1" bandRow="1">
                <a:tableStyleId>{2D5ABB26-0587-4C30-8999-92F81FD0307C}</a:tableStyleId>
              </a:tblPr>
              <a:tblGrid>
                <a:gridCol w="569406">
                  <a:extLst>
                    <a:ext uri="{9D8B030D-6E8A-4147-A177-3AD203B41FA5}">
                      <a16:colId xmlns:a16="http://schemas.microsoft.com/office/drawing/2014/main" val="2508384132"/>
                    </a:ext>
                  </a:extLst>
                </a:gridCol>
                <a:gridCol w="1390019">
                  <a:extLst>
                    <a:ext uri="{9D8B030D-6E8A-4147-A177-3AD203B41FA5}">
                      <a16:colId xmlns:a16="http://schemas.microsoft.com/office/drawing/2014/main" val="3265161142"/>
                    </a:ext>
                  </a:extLst>
                </a:gridCol>
                <a:gridCol w="996461">
                  <a:extLst>
                    <a:ext uri="{9D8B030D-6E8A-4147-A177-3AD203B41FA5}">
                      <a16:colId xmlns:a16="http://schemas.microsoft.com/office/drawing/2014/main" val="3447296857"/>
                    </a:ext>
                  </a:extLst>
                </a:gridCol>
                <a:gridCol w="1214175">
                  <a:extLst>
                    <a:ext uri="{9D8B030D-6E8A-4147-A177-3AD203B41FA5}">
                      <a16:colId xmlns:a16="http://schemas.microsoft.com/office/drawing/2014/main" val="633722043"/>
                    </a:ext>
                  </a:extLst>
                </a:gridCol>
              </a:tblGrid>
              <a:tr h="313894">
                <a:tc>
                  <a:txBody>
                    <a:bodyPr/>
                    <a:lstStyle/>
                    <a:p>
                      <a:pPr lvl="0">
                        <a:buNone/>
                      </a:pPr>
                      <a:r>
                        <a:rPr lang="en-US" sz="1200" b="0" i="0" u="none" strike="noStrike" noProof="0">
                          <a:solidFill>
                            <a:srgbClr val="000000"/>
                          </a:solidFill>
                          <a:latin typeface="Calibri"/>
                        </a:rPr>
                        <a:t>DWT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200" b="0" i="0" u="none" strike="noStrike" noProof="0">
                          <a:solidFill>
                            <a:srgbClr val="000000"/>
                          </a:solidFill>
                          <a:latin typeface="Calibri"/>
                        </a:rPr>
                        <a:t>lag Autocorrelation</a:t>
                      </a:r>
                      <a:endParaRPr lang="en-US" sz="1200" b="0">
                        <a:latin typeface="Calibri"/>
                      </a:endParaRP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lvl="0">
                        <a:buNone/>
                      </a:pPr>
                      <a:r>
                        <a:rPr lang="en-US" sz="1200" b="0" i="0" u="none" strike="noStrike" noProof="0">
                          <a:solidFill>
                            <a:srgbClr val="000000"/>
                          </a:solidFill>
                          <a:latin typeface="Calibri"/>
                        </a:rPr>
                        <a:t>D-W Statistic</a:t>
                      </a:r>
                      <a:endParaRPr lang="en-US" sz="1200" b="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Statistic p-value</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7020630"/>
                  </a:ext>
                </a:extLst>
              </a:tr>
              <a:tr h="276329">
                <a:tc>
                  <a:txBody>
                    <a:bodyPr/>
                    <a:lstStyle/>
                    <a:p>
                      <a:pPr lvl="0">
                        <a:buNone/>
                      </a:pPr>
                      <a:r>
                        <a:rPr lang="en-US" sz="1200" b="0">
                          <a:latin typeface="Calibri"/>
                        </a:rPr>
                        <a:t>1</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200" b="0" kern="1200" noProof="0">
                          <a:solidFill>
                            <a:schemeClr val="tx1"/>
                          </a:solidFill>
                          <a:latin typeface="Calibri"/>
                          <a:ea typeface="+mn-ea"/>
                          <a:cs typeface="+mn-cs"/>
                        </a:rPr>
                        <a:t>0.07413602</a:t>
                      </a:r>
                      <a:endParaRPr lang="en-US" sz="1200" b="0" kern="1200">
                        <a:solidFill>
                          <a:schemeClr val="tx1"/>
                        </a:solidFill>
                        <a:latin typeface="Calibri"/>
                        <a:ea typeface="+mn-ea"/>
                        <a:cs typeface="+mn-cs"/>
                      </a:endParaRP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noFill/>
                  </a:tcPr>
                </a:tc>
                <a:tc>
                  <a:txBody>
                    <a:bodyPr/>
                    <a:lstStyle/>
                    <a:p>
                      <a:pPr lvl="0">
                        <a:buNone/>
                      </a:pPr>
                      <a:r>
                        <a:rPr lang="en-US" sz="1200" b="0" kern="1200" noProof="0">
                          <a:solidFill>
                            <a:schemeClr val="tx1"/>
                          </a:solidFill>
                          <a:latin typeface="Calibri"/>
                          <a:ea typeface="+mn-ea"/>
                          <a:cs typeface="+mn-cs"/>
                        </a:rPr>
                        <a:t>1.850624</a:t>
                      </a:r>
                      <a:endParaRPr lang="en-US" sz="1200" b="0" kern="1200">
                        <a:solidFill>
                          <a:schemeClr val="tx1"/>
                        </a:solidFill>
                        <a:latin typeface="Calibri"/>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a:latin typeface="Calibri"/>
                        </a:rPr>
                        <a:t>0.204</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32785668"/>
                  </a:ext>
                </a:extLst>
              </a:tr>
            </a:tbl>
          </a:graphicData>
        </a:graphic>
      </p:graphicFrame>
      <p:pic>
        <p:nvPicPr>
          <p:cNvPr id="6" name="Picture 5">
            <a:extLst>
              <a:ext uri="{FF2B5EF4-FFF2-40B4-BE49-F238E27FC236}">
                <a16:creationId xmlns:a16="http://schemas.microsoft.com/office/drawing/2014/main" id="{DB1F26C0-7B8C-7D66-26C0-27EEFA77A3CE}"/>
              </a:ext>
            </a:extLst>
          </p:cNvPr>
          <p:cNvPicPr>
            <a:picLocks noChangeAspect="1"/>
          </p:cNvPicPr>
          <p:nvPr/>
        </p:nvPicPr>
        <p:blipFill>
          <a:blip r:embed="rId2"/>
          <a:stretch>
            <a:fillRect/>
          </a:stretch>
        </p:blipFill>
        <p:spPr>
          <a:xfrm>
            <a:off x="8023319" y="511629"/>
            <a:ext cx="3231962" cy="4778828"/>
          </a:xfrm>
          <a:prstGeom prst="rect">
            <a:avLst/>
          </a:prstGeom>
        </p:spPr>
      </p:pic>
    </p:spTree>
    <p:extLst>
      <p:ext uri="{BB962C8B-B14F-4D97-AF65-F5344CB8AC3E}">
        <p14:creationId xmlns:p14="http://schemas.microsoft.com/office/powerpoint/2010/main" val="384242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0B76B-5E31-A095-BC85-1B9260E8E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05E47-D634-D402-EA99-AA7BA958EA15}"/>
              </a:ext>
            </a:extLst>
          </p:cNvPr>
          <p:cNvSpPr>
            <a:spLocks noGrp="1"/>
          </p:cNvSpPr>
          <p:nvPr>
            <p:ph type="title"/>
          </p:nvPr>
        </p:nvSpPr>
        <p:spPr>
          <a:xfrm>
            <a:off x="521208" y="976161"/>
            <a:ext cx="11155680" cy="1111258"/>
          </a:xfrm>
        </p:spPr>
        <p:txBody>
          <a:bodyPr>
            <a:normAutofit/>
          </a:bodyPr>
          <a:lstStyle/>
          <a:p>
            <a:pPr algn="ctr">
              <a:lnSpc>
                <a:spcPct val="90000"/>
              </a:lnSpc>
            </a:pPr>
            <a:r>
              <a:rPr lang="en-US" sz="3400"/>
              <a:t>Recommendations off results to Massachusetts Cities</a:t>
            </a:r>
            <a:br>
              <a:rPr lang="en-US" sz="3400" b="1" i="0">
                <a:effectLst/>
                <a:latin typeface="Noto Sans" panose="020B0502040204020203" pitchFamily="34" charset="0"/>
              </a:rPr>
            </a:br>
            <a:endParaRPr lang="en-US" sz="3400"/>
          </a:p>
        </p:txBody>
      </p:sp>
      <p:sp>
        <p:nvSpPr>
          <p:cNvPr id="11" name="Rectangle 10">
            <a:extLst>
              <a:ext uri="{FF2B5EF4-FFF2-40B4-BE49-F238E27FC236}">
                <a16:creationId xmlns:a16="http://schemas.microsoft.com/office/drawing/2014/main" id="{E7D43334-877F-1B2A-391B-4901F08DD2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58EBB20C-EF42-2C78-46FB-47E9B09DD167}"/>
              </a:ext>
            </a:extLst>
          </p:cNvPr>
          <p:cNvGraphicFramePr>
            <a:graphicFrameLocks noGrp="1"/>
          </p:cNvGraphicFramePr>
          <p:nvPr>
            <p:ph idx="1"/>
            <p:extLst>
              <p:ext uri="{D42A27DB-BD31-4B8C-83A1-F6EECF244321}">
                <p14:modId xmlns:p14="http://schemas.microsoft.com/office/powerpoint/2010/main" val="2030738580"/>
              </p:ext>
            </p:extLst>
          </p:nvPr>
        </p:nvGraphicFramePr>
        <p:xfrm>
          <a:off x="1951966" y="2087419"/>
          <a:ext cx="8285020" cy="328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91F99DD-26AD-5B88-2A10-8820B199C17A}"/>
              </a:ext>
            </a:extLst>
          </p:cNvPr>
          <p:cNvSpPr txBox="1"/>
          <p:nvPr/>
        </p:nvSpPr>
        <p:spPr>
          <a:xfrm>
            <a:off x="1951966" y="5881839"/>
            <a:ext cx="8285020" cy="900246"/>
          </a:xfrm>
          <a:prstGeom prst="rect">
            <a:avLst/>
          </a:prstGeom>
          <a:noFill/>
        </p:spPr>
        <p:txBody>
          <a:bodyPr wrap="square" rtlCol="0">
            <a:spAutoFit/>
          </a:bodyPr>
          <a:lstStyle/>
          <a:p>
            <a:r>
              <a:rPr lang="en-US" sz="1050"/>
              <a:t>Note: The effectiveness of these recommendation in driving down depression has not been tested in the course of this project. As our model predicts that Increased rates of Binge Drinking and increase rates of Obesity in a community serve to increase the rate of Depression, we have hypothesized solutions to reduce these factors. Increase Median Household Income, based on our model, would also serve to reduce rates of depression, however the variables affecting Median Household Income are more nuanced and thus we at this time cannot provide recommendations to increase Median Household Income to reduce Rates of Depression in Massachusetts communities </a:t>
            </a:r>
          </a:p>
        </p:txBody>
      </p:sp>
    </p:spTree>
    <p:extLst>
      <p:ext uri="{BB962C8B-B14F-4D97-AF65-F5344CB8AC3E}">
        <p14:creationId xmlns:p14="http://schemas.microsoft.com/office/powerpoint/2010/main" val="115603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EA50D-1D70-E48F-9D7A-35B74D2A47D0}"/>
              </a:ext>
            </a:extLst>
          </p:cNvPr>
          <p:cNvSpPr>
            <a:spLocks noGrp="1"/>
          </p:cNvSpPr>
          <p:nvPr>
            <p:ph type="title"/>
          </p:nvPr>
        </p:nvSpPr>
        <p:spPr>
          <a:xfrm>
            <a:off x="521208" y="976160"/>
            <a:ext cx="11155680" cy="904011"/>
          </a:xfrm>
        </p:spPr>
        <p:txBody>
          <a:bodyPr>
            <a:normAutofit/>
          </a:bodyPr>
          <a:lstStyle/>
          <a:p>
            <a:r>
              <a:rPr lang="en-US" sz="3400"/>
              <a:t>Future Exploration</a:t>
            </a:r>
          </a:p>
        </p:txBody>
      </p:sp>
      <p:sp>
        <p:nvSpPr>
          <p:cNvPr id="12" name="Rectangle 11">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CD5560C-E5D6-B159-0147-13A48822CA18}"/>
              </a:ext>
            </a:extLst>
          </p:cNvPr>
          <p:cNvGraphicFramePr>
            <a:graphicFrameLocks noGrp="1"/>
          </p:cNvGraphicFramePr>
          <p:nvPr>
            <p:ph idx="1"/>
            <p:extLst>
              <p:ext uri="{D42A27DB-BD31-4B8C-83A1-F6EECF244321}">
                <p14:modId xmlns:p14="http://schemas.microsoft.com/office/powerpoint/2010/main" val="885989983"/>
              </p:ext>
            </p:extLst>
          </p:nvPr>
        </p:nvGraphicFramePr>
        <p:xfrm>
          <a:off x="263891" y="1880171"/>
          <a:ext cx="11661169" cy="4163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425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712F44-A85E-A646-AE0A-425BD6EAC825}"/>
              </a:ext>
            </a:extLst>
          </p:cNvPr>
          <p:cNvPicPr>
            <a:picLocks noChangeAspect="1"/>
          </p:cNvPicPr>
          <p:nvPr/>
        </p:nvPicPr>
        <p:blipFill rotWithShape="1">
          <a:blip r:embed="rId2">
            <a:alphaModFix amt="40000"/>
          </a:blip>
          <a:srcRect l="13625" t="23730" r="28410" b="-2"/>
          <a:stretch/>
        </p:blipFill>
        <p:spPr>
          <a:xfrm>
            <a:off x="1" y="-1"/>
            <a:ext cx="12191999" cy="6858001"/>
          </a:xfrm>
          <a:prstGeom prst="rect">
            <a:avLst/>
          </a:prstGeom>
        </p:spPr>
      </p:pic>
      <p:sp>
        <p:nvSpPr>
          <p:cNvPr id="2" name="Title 1">
            <a:extLst>
              <a:ext uri="{FF2B5EF4-FFF2-40B4-BE49-F238E27FC236}">
                <a16:creationId xmlns:a16="http://schemas.microsoft.com/office/drawing/2014/main" id="{9F7C8DAE-E080-C7D4-6789-68F492480989}"/>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7200"/>
              <a:t>Q&amp;A</a:t>
            </a:r>
          </a:p>
        </p:txBody>
      </p:sp>
    </p:spTree>
    <p:extLst>
      <p:ext uri="{BB962C8B-B14F-4D97-AF65-F5344CB8AC3E}">
        <p14:creationId xmlns:p14="http://schemas.microsoft.com/office/powerpoint/2010/main" val="328298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712F44-A85E-A646-AE0A-425BD6EAC825}"/>
              </a:ext>
            </a:extLst>
          </p:cNvPr>
          <p:cNvPicPr>
            <a:picLocks noChangeAspect="1"/>
          </p:cNvPicPr>
          <p:nvPr/>
        </p:nvPicPr>
        <p:blipFill rotWithShape="1">
          <a:blip r:embed="rId2">
            <a:alphaModFix amt="40000"/>
          </a:blip>
          <a:srcRect l="13623" t="23913" r="28551"/>
          <a:stretch/>
        </p:blipFill>
        <p:spPr>
          <a:xfrm>
            <a:off x="1" y="-2"/>
            <a:ext cx="12191999" cy="6858002"/>
          </a:xfrm>
          <a:prstGeom prst="rect">
            <a:avLst/>
          </a:prstGeom>
        </p:spPr>
      </p:pic>
      <p:sp>
        <p:nvSpPr>
          <p:cNvPr id="2" name="Title 1">
            <a:extLst>
              <a:ext uri="{FF2B5EF4-FFF2-40B4-BE49-F238E27FC236}">
                <a16:creationId xmlns:a16="http://schemas.microsoft.com/office/drawing/2014/main" id="{9F7C8DAE-E080-C7D4-6789-68F492480989}"/>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5000">
                <a:solidFill>
                  <a:srgbClr val="FFFFFF"/>
                </a:solidFill>
              </a:rPr>
              <a:t>Backup </a:t>
            </a:r>
          </a:p>
        </p:txBody>
      </p:sp>
      <p:sp>
        <p:nvSpPr>
          <p:cNvPr id="48" name="Rectangle 4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79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746C-C1BD-364F-D581-DD6218CAE0FE}"/>
              </a:ext>
            </a:extLst>
          </p:cNvPr>
          <p:cNvSpPr>
            <a:spLocks noGrp="1"/>
          </p:cNvSpPr>
          <p:nvPr>
            <p:ph type="title"/>
          </p:nvPr>
        </p:nvSpPr>
        <p:spPr/>
        <p:txBody>
          <a:bodyPr>
            <a:normAutofit/>
          </a:bodyPr>
          <a:lstStyle/>
          <a:p>
            <a:r>
              <a:rPr lang="en-US" sz="3400"/>
              <a:t>Model Output</a:t>
            </a:r>
          </a:p>
        </p:txBody>
      </p:sp>
      <p:pic>
        <p:nvPicPr>
          <p:cNvPr id="4" name="Content Placeholder 3" descr="A screenshot of a computer&#10;&#10;Description automatically generated">
            <a:extLst>
              <a:ext uri="{FF2B5EF4-FFF2-40B4-BE49-F238E27FC236}">
                <a16:creationId xmlns:a16="http://schemas.microsoft.com/office/drawing/2014/main" id="{4AA9A184-E04C-B9B7-5C21-DF6111DAEEAF}"/>
              </a:ext>
            </a:extLst>
          </p:cNvPr>
          <p:cNvPicPr>
            <a:picLocks noGrp="1" noChangeAspect="1"/>
          </p:cNvPicPr>
          <p:nvPr>
            <p:ph idx="1"/>
          </p:nvPr>
        </p:nvPicPr>
        <p:blipFill rotWithShape="1">
          <a:blip r:embed="rId2"/>
          <a:srcRect t="6119" r="37189" b="1498"/>
          <a:stretch/>
        </p:blipFill>
        <p:spPr>
          <a:xfrm>
            <a:off x="3534228" y="1748058"/>
            <a:ext cx="5123543" cy="4499428"/>
          </a:xfrm>
        </p:spPr>
      </p:pic>
    </p:spTree>
    <p:extLst>
      <p:ext uri="{BB962C8B-B14F-4D97-AF65-F5344CB8AC3E}">
        <p14:creationId xmlns:p14="http://schemas.microsoft.com/office/powerpoint/2010/main" val="252556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746C-C1BD-364F-D581-DD6218CAE0FE}"/>
              </a:ext>
            </a:extLst>
          </p:cNvPr>
          <p:cNvSpPr>
            <a:spLocks noGrp="1"/>
          </p:cNvSpPr>
          <p:nvPr>
            <p:ph type="title"/>
          </p:nvPr>
        </p:nvSpPr>
        <p:spPr/>
        <p:txBody>
          <a:bodyPr>
            <a:normAutofit/>
          </a:bodyPr>
          <a:lstStyle/>
          <a:p>
            <a:r>
              <a:rPr lang="en-US" sz="3400"/>
              <a:t>Sources Leveraged in Presentation </a:t>
            </a:r>
          </a:p>
        </p:txBody>
      </p:sp>
      <p:sp>
        <p:nvSpPr>
          <p:cNvPr id="3" name="Content Placeholder 2">
            <a:extLst>
              <a:ext uri="{FF2B5EF4-FFF2-40B4-BE49-F238E27FC236}">
                <a16:creationId xmlns:a16="http://schemas.microsoft.com/office/drawing/2014/main" id="{278422EF-0B3F-7043-BAD4-61BB4B850540}"/>
              </a:ext>
            </a:extLst>
          </p:cNvPr>
          <p:cNvSpPr>
            <a:spLocks noGrp="1"/>
          </p:cNvSpPr>
          <p:nvPr>
            <p:ph idx="1"/>
          </p:nvPr>
        </p:nvSpPr>
        <p:spPr>
          <a:xfrm>
            <a:off x="517870" y="2311685"/>
            <a:ext cx="11156260" cy="4165033"/>
          </a:xfrm>
        </p:spPr>
        <p:txBody>
          <a:bodyPr vert="horz" lIns="91440" tIns="45720" rIns="91440" bIns="45720" rtlCol="0" anchor="t">
            <a:normAutofit/>
          </a:bodyPr>
          <a:lstStyle/>
          <a:p>
            <a:r>
              <a:rPr lang="en-US">
                <a:hlinkClick r:id="rId2"/>
              </a:rPr>
              <a:t>https://www.who.int/news-room/fact-sheets/detail/depression</a:t>
            </a:r>
            <a:r>
              <a:rPr lang="en-US"/>
              <a:t> </a:t>
            </a:r>
          </a:p>
          <a:p>
            <a:r>
              <a:rPr lang="en-US">
                <a:hlinkClick r:id="rId3"/>
              </a:rPr>
              <a:t>https://www.mayoclinic.org/diseases-conditions/depression/diagnosis-treatment/drc-20356013#:~:text=Medications%20and%20psychotherapy%20are%20effective,or%20other%20mental%20health%20professional</a:t>
            </a:r>
            <a:r>
              <a:rPr lang="en-US"/>
              <a:t>. </a:t>
            </a:r>
          </a:p>
          <a:p>
            <a:r>
              <a:rPr lang="en-US">
                <a:hlinkClick r:id="rId4"/>
              </a:rPr>
              <a:t>https://www.cdc.gov/policy/hi5/alcoholpricing/index.html#:~:text=There%20is%20strong%20scientific%20evidence,alcohol%20consumption%20and%20related%20harms</a:t>
            </a:r>
            <a:r>
              <a:rPr lang="en-US"/>
              <a:t>. </a:t>
            </a:r>
          </a:p>
          <a:p>
            <a:r>
              <a:rPr lang="en-US">
                <a:ea typeface="+mn-lt"/>
                <a:cs typeface="+mn-lt"/>
                <a:hlinkClick r:id="rId5"/>
              </a:rPr>
              <a:t>https://www.mass.gov/info-details/community-health-data-tool</a:t>
            </a:r>
            <a:endParaRPr lang="en-US"/>
          </a:p>
          <a:p>
            <a:endParaRPr lang="en-US"/>
          </a:p>
        </p:txBody>
      </p:sp>
    </p:spTree>
    <p:extLst>
      <p:ext uri="{BB962C8B-B14F-4D97-AF65-F5344CB8AC3E}">
        <p14:creationId xmlns:p14="http://schemas.microsoft.com/office/powerpoint/2010/main" val="79358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6968D-11C8-AABE-CEAB-E7B64B966294}"/>
              </a:ext>
            </a:extLst>
          </p:cNvPr>
          <p:cNvSpPr>
            <a:spLocks noGrp="1"/>
          </p:cNvSpPr>
          <p:nvPr>
            <p:ph type="title"/>
          </p:nvPr>
        </p:nvSpPr>
        <p:spPr>
          <a:xfrm>
            <a:off x="521208" y="976160"/>
            <a:ext cx="11155680" cy="1636411"/>
          </a:xfrm>
        </p:spPr>
        <p:txBody>
          <a:bodyPr>
            <a:normAutofit/>
          </a:bodyPr>
          <a:lstStyle/>
          <a:p>
            <a:pPr>
              <a:lnSpc>
                <a:spcPct val="90000"/>
              </a:lnSpc>
            </a:pPr>
            <a:r>
              <a:rPr lang="en-US" sz="4200" b="1" i="0">
                <a:effectLst/>
                <a:latin typeface="Noto Sans" panose="020B0502040204020203" pitchFamily="34" charset="0"/>
              </a:rPr>
              <a:t>Depression is a common mental disorder</a:t>
            </a:r>
            <a:br>
              <a:rPr lang="en-US" sz="4200" b="1" i="0">
                <a:effectLst/>
                <a:latin typeface="Noto Sans" panose="020B0502040204020203" pitchFamily="34" charset="0"/>
              </a:rPr>
            </a:br>
            <a:endParaRPr lang="en-US" sz="420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64F4CA20-2983-2C2A-008B-7A08CBE0BA5D}"/>
              </a:ext>
            </a:extLst>
          </p:cNvPr>
          <p:cNvGraphicFramePr>
            <a:graphicFrameLocks noGrp="1"/>
          </p:cNvGraphicFramePr>
          <p:nvPr>
            <p:ph idx="1"/>
            <p:extLst>
              <p:ext uri="{D42A27DB-BD31-4B8C-83A1-F6EECF244321}">
                <p14:modId xmlns:p14="http://schemas.microsoft.com/office/powerpoint/2010/main" val="343442299"/>
              </p:ext>
            </p:extLst>
          </p:nvPr>
        </p:nvGraphicFramePr>
        <p:xfrm>
          <a:off x="516636" y="1998860"/>
          <a:ext cx="11155680" cy="4757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09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4DE9096-6E01-D394-A8A7-15D1ED2EFD06}"/>
              </a:ext>
            </a:extLst>
          </p:cNvPr>
          <p:cNvPicPr>
            <a:picLocks noChangeAspect="1"/>
          </p:cNvPicPr>
          <p:nvPr/>
        </p:nvPicPr>
        <p:blipFill rotWithShape="1">
          <a:blip r:embed="rId2">
            <a:alphaModFix amt="40000"/>
          </a:blip>
          <a:srcRect t="1510" b="14220"/>
          <a:stretch/>
        </p:blipFill>
        <p:spPr>
          <a:xfrm>
            <a:off x="-2" y="-4"/>
            <a:ext cx="12192001" cy="6858001"/>
          </a:xfrm>
          <a:prstGeom prst="rect">
            <a:avLst/>
          </a:prstGeom>
        </p:spPr>
      </p:pic>
      <p:sp>
        <p:nvSpPr>
          <p:cNvPr id="2" name="Title 1">
            <a:extLst>
              <a:ext uri="{FF2B5EF4-FFF2-40B4-BE49-F238E27FC236}">
                <a16:creationId xmlns:a16="http://schemas.microsoft.com/office/drawing/2014/main" id="{814CEE29-3C18-EABF-39C0-932607924FDF}"/>
              </a:ext>
            </a:extLst>
          </p:cNvPr>
          <p:cNvSpPr>
            <a:spLocks noGrp="1"/>
          </p:cNvSpPr>
          <p:nvPr>
            <p:ph type="title"/>
          </p:nvPr>
        </p:nvSpPr>
        <p:spPr>
          <a:xfrm>
            <a:off x="517870" y="978407"/>
            <a:ext cx="5021182" cy="2911422"/>
          </a:xfrm>
        </p:spPr>
        <p:txBody>
          <a:bodyPr vert="horz" lIns="91440" tIns="45720" rIns="91440" bIns="45720" rtlCol="0" anchor="t">
            <a:normAutofit/>
          </a:bodyPr>
          <a:lstStyle/>
          <a:p>
            <a:pPr>
              <a:lnSpc>
                <a:spcPct val="90000"/>
              </a:lnSpc>
            </a:pPr>
            <a:r>
              <a:rPr lang="en-US" sz="2600">
                <a:solidFill>
                  <a:srgbClr val="FFFFFF"/>
                </a:solidFill>
              </a:rPr>
              <a:t>Our aim is to determine factors which influence the rate of depression in Massachusetts communities and recommend actions which can reduce depression in these communities.</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91B6ECC-CCF4-9F38-7EC4-6C256B221909}"/>
              </a:ext>
            </a:extLst>
          </p:cNvPr>
          <p:cNvSpPr txBox="1">
            <a:spLocks/>
          </p:cNvSpPr>
          <p:nvPr/>
        </p:nvSpPr>
        <p:spPr>
          <a:xfrm>
            <a:off x="6662167" y="5415262"/>
            <a:ext cx="5021182" cy="84038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90000"/>
              </a:lnSpc>
            </a:pPr>
            <a:r>
              <a:rPr lang="en-US" sz="2600">
                <a:solidFill>
                  <a:srgbClr val="FFFFFF"/>
                </a:solidFill>
              </a:rPr>
              <a:t>This can only be done with data.</a:t>
            </a:r>
          </a:p>
        </p:txBody>
      </p:sp>
    </p:spTree>
    <p:extLst>
      <p:ext uri="{BB962C8B-B14F-4D97-AF65-F5344CB8AC3E}">
        <p14:creationId xmlns:p14="http://schemas.microsoft.com/office/powerpoint/2010/main" val="18302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10A95-A21C-375C-9DDC-DE43097B5875}"/>
              </a:ext>
            </a:extLst>
          </p:cNvPr>
          <p:cNvSpPr txBox="1"/>
          <p:nvPr/>
        </p:nvSpPr>
        <p:spPr>
          <a:xfrm>
            <a:off x="602775" y="830239"/>
            <a:ext cx="602776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b="1"/>
              <a:t>Project Overview</a:t>
            </a:r>
          </a:p>
        </p:txBody>
      </p:sp>
      <p:pic>
        <p:nvPicPr>
          <p:cNvPr id="4" name="Picture 3" descr="A map of massachusetts with numbers and a couple of different colored squares&#10;&#10;Description automatically generated">
            <a:extLst>
              <a:ext uri="{FF2B5EF4-FFF2-40B4-BE49-F238E27FC236}">
                <a16:creationId xmlns:a16="http://schemas.microsoft.com/office/drawing/2014/main" id="{1D166E97-3B52-D777-D1FC-CD260F82062F}"/>
              </a:ext>
            </a:extLst>
          </p:cNvPr>
          <p:cNvPicPr>
            <a:picLocks noChangeAspect="1"/>
          </p:cNvPicPr>
          <p:nvPr/>
        </p:nvPicPr>
        <p:blipFill>
          <a:blip r:embed="rId2"/>
          <a:stretch>
            <a:fillRect/>
          </a:stretch>
        </p:blipFill>
        <p:spPr>
          <a:xfrm>
            <a:off x="5765321" y="3534268"/>
            <a:ext cx="6096000" cy="3153767"/>
          </a:xfrm>
          <a:prstGeom prst="rect">
            <a:avLst/>
          </a:prstGeom>
        </p:spPr>
      </p:pic>
      <p:sp>
        <p:nvSpPr>
          <p:cNvPr id="5" name="TextBox 4">
            <a:extLst>
              <a:ext uri="{FF2B5EF4-FFF2-40B4-BE49-F238E27FC236}">
                <a16:creationId xmlns:a16="http://schemas.microsoft.com/office/drawing/2014/main" id="{51B68C7E-92B0-FF51-8E0D-415E6DB0CDBD}"/>
              </a:ext>
            </a:extLst>
          </p:cNvPr>
          <p:cNvSpPr txBox="1"/>
          <p:nvPr/>
        </p:nvSpPr>
        <p:spPr>
          <a:xfrm>
            <a:off x="7426817" y="3133859"/>
            <a:ext cx="3380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Mass State Lottery</a:t>
            </a:r>
          </a:p>
        </p:txBody>
      </p:sp>
      <p:pic>
        <p:nvPicPr>
          <p:cNvPr id="6" name="Picture 5" descr="A map of the united states&#10;&#10;Description automatically generated">
            <a:extLst>
              <a:ext uri="{FF2B5EF4-FFF2-40B4-BE49-F238E27FC236}">
                <a16:creationId xmlns:a16="http://schemas.microsoft.com/office/drawing/2014/main" id="{25A0F1C7-5ED1-5CE1-2DA1-F448DC91C210}"/>
              </a:ext>
            </a:extLst>
          </p:cNvPr>
          <p:cNvPicPr>
            <a:picLocks noChangeAspect="1"/>
          </p:cNvPicPr>
          <p:nvPr/>
        </p:nvPicPr>
        <p:blipFill>
          <a:blip r:embed="rId3"/>
          <a:stretch>
            <a:fillRect/>
          </a:stretch>
        </p:blipFill>
        <p:spPr>
          <a:xfrm>
            <a:off x="599872" y="1614435"/>
            <a:ext cx="5448915" cy="4114800"/>
          </a:xfrm>
          <a:prstGeom prst="rect">
            <a:avLst/>
          </a:prstGeom>
        </p:spPr>
      </p:pic>
      <p:pic>
        <p:nvPicPr>
          <p:cNvPr id="7" name="Picture 6" descr="A screenshot of a screen&#10;&#10;Description automatically generated">
            <a:extLst>
              <a:ext uri="{FF2B5EF4-FFF2-40B4-BE49-F238E27FC236}">
                <a16:creationId xmlns:a16="http://schemas.microsoft.com/office/drawing/2014/main" id="{87BB2651-030F-28DA-DD56-1FBF36CFED4B}"/>
              </a:ext>
            </a:extLst>
          </p:cNvPr>
          <p:cNvPicPr>
            <a:picLocks noChangeAspect="1"/>
          </p:cNvPicPr>
          <p:nvPr/>
        </p:nvPicPr>
        <p:blipFill>
          <a:blip r:embed="rId4"/>
          <a:stretch>
            <a:fillRect/>
          </a:stretch>
        </p:blipFill>
        <p:spPr>
          <a:xfrm>
            <a:off x="6300265" y="1869096"/>
            <a:ext cx="1383429" cy="1202245"/>
          </a:xfrm>
          <a:prstGeom prst="rect">
            <a:avLst/>
          </a:prstGeom>
        </p:spPr>
      </p:pic>
      <p:sp>
        <p:nvSpPr>
          <p:cNvPr id="8" name="TextBox 7">
            <a:extLst>
              <a:ext uri="{FF2B5EF4-FFF2-40B4-BE49-F238E27FC236}">
                <a16:creationId xmlns:a16="http://schemas.microsoft.com/office/drawing/2014/main" id="{84134BD0-46B9-79FB-C617-74DC4B4D1A73}"/>
              </a:ext>
            </a:extLst>
          </p:cNvPr>
          <p:cNvSpPr txBox="1"/>
          <p:nvPr/>
        </p:nvSpPr>
        <p:spPr>
          <a:xfrm>
            <a:off x="1867319" y="5819670"/>
            <a:ext cx="17333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USA Today</a:t>
            </a:r>
          </a:p>
        </p:txBody>
      </p:sp>
    </p:spTree>
    <p:extLst>
      <p:ext uri="{BB962C8B-B14F-4D97-AF65-F5344CB8AC3E}">
        <p14:creationId xmlns:p14="http://schemas.microsoft.com/office/powerpoint/2010/main" val="360215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628F59A-7C01-0FA1-E79A-7A227F1EA946}"/>
              </a:ext>
            </a:extLst>
          </p:cNvPr>
          <p:cNvPicPr>
            <a:picLocks noChangeAspect="1"/>
          </p:cNvPicPr>
          <p:nvPr/>
        </p:nvPicPr>
        <p:blipFill>
          <a:blip r:embed="rId2"/>
          <a:stretch>
            <a:fillRect/>
          </a:stretch>
        </p:blipFill>
        <p:spPr>
          <a:xfrm>
            <a:off x="5307988" y="373488"/>
            <a:ext cx="6630983" cy="6250545"/>
          </a:xfrm>
          <a:prstGeom prst="rect">
            <a:avLst/>
          </a:prstGeom>
        </p:spPr>
      </p:pic>
      <p:sp>
        <p:nvSpPr>
          <p:cNvPr id="4" name="TextBox 3">
            <a:extLst>
              <a:ext uri="{FF2B5EF4-FFF2-40B4-BE49-F238E27FC236}">
                <a16:creationId xmlns:a16="http://schemas.microsoft.com/office/drawing/2014/main" id="{F1F915A9-2074-96CA-1B6C-161217B4880D}"/>
              </a:ext>
            </a:extLst>
          </p:cNvPr>
          <p:cNvSpPr txBox="1"/>
          <p:nvPr/>
        </p:nvSpPr>
        <p:spPr>
          <a:xfrm>
            <a:off x="643943" y="740535"/>
            <a:ext cx="462566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b="1"/>
              <a:t>Health Indicators</a:t>
            </a:r>
          </a:p>
        </p:txBody>
      </p:sp>
      <p:sp>
        <p:nvSpPr>
          <p:cNvPr id="5" name="TextBox 4">
            <a:extLst>
              <a:ext uri="{FF2B5EF4-FFF2-40B4-BE49-F238E27FC236}">
                <a16:creationId xmlns:a16="http://schemas.microsoft.com/office/drawing/2014/main" id="{D8A63484-BD43-3DE3-0507-973CCA207F8A}"/>
              </a:ext>
            </a:extLst>
          </p:cNvPr>
          <p:cNvSpPr txBox="1"/>
          <p:nvPr/>
        </p:nvSpPr>
        <p:spPr>
          <a:xfrm>
            <a:off x="236112" y="6342844"/>
            <a:ext cx="6986788"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https://www.mass.gov/info-details/community-health-data-tool</a:t>
            </a:r>
            <a:endParaRPr lang="en-US"/>
          </a:p>
        </p:txBody>
      </p:sp>
      <p:pic>
        <p:nvPicPr>
          <p:cNvPr id="7" name="Picture 6" descr="A map of the united states with blue dots&#10;&#10;Description automatically generated">
            <a:extLst>
              <a:ext uri="{FF2B5EF4-FFF2-40B4-BE49-F238E27FC236}">
                <a16:creationId xmlns:a16="http://schemas.microsoft.com/office/drawing/2014/main" id="{D29E5952-1E98-8022-36AB-1B50996F0940}"/>
              </a:ext>
            </a:extLst>
          </p:cNvPr>
          <p:cNvPicPr>
            <a:picLocks noChangeAspect="1"/>
          </p:cNvPicPr>
          <p:nvPr/>
        </p:nvPicPr>
        <p:blipFill>
          <a:blip r:embed="rId3"/>
          <a:stretch>
            <a:fillRect/>
          </a:stretch>
        </p:blipFill>
        <p:spPr>
          <a:xfrm>
            <a:off x="476637" y="2002971"/>
            <a:ext cx="4631098" cy="3472543"/>
          </a:xfrm>
          <a:prstGeom prst="rect">
            <a:avLst/>
          </a:prstGeom>
        </p:spPr>
      </p:pic>
      <p:sp>
        <p:nvSpPr>
          <p:cNvPr id="8" name="TextBox 7">
            <a:extLst>
              <a:ext uri="{FF2B5EF4-FFF2-40B4-BE49-F238E27FC236}">
                <a16:creationId xmlns:a16="http://schemas.microsoft.com/office/drawing/2014/main" id="{5D994008-F767-9C57-39BC-1E27D79DA7D1}"/>
              </a:ext>
            </a:extLst>
          </p:cNvPr>
          <p:cNvSpPr txBox="1"/>
          <p:nvPr/>
        </p:nvSpPr>
        <p:spPr>
          <a:xfrm>
            <a:off x="1273628" y="5540828"/>
            <a:ext cx="2764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Binge drinking 2021</a:t>
            </a:r>
          </a:p>
        </p:txBody>
      </p:sp>
    </p:spTree>
    <p:extLst>
      <p:ext uri="{BB962C8B-B14F-4D97-AF65-F5344CB8AC3E}">
        <p14:creationId xmlns:p14="http://schemas.microsoft.com/office/powerpoint/2010/main" val="8179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D2BEA-0342-CB4C-AB2C-29B1614B1436}"/>
              </a:ext>
            </a:extLst>
          </p:cNvPr>
          <p:cNvSpPr>
            <a:spLocks noGrp="1"/>
          </p:cNvSpPr>
          <p:nvPr>
            <p:ph type="title"/>
          </p:nvPr>
        </p:nvSpPr>
        <p:spPr>
          <a:xfrm>
            <a:off x="521208" y="976161"/>
            <a:ext cx="11155680" cy="1068540"/>
          </a:xfrm>
        </p:spPr>
        <p:txBody>
          <a:bodyPr vert="horz" lIns="91440" tIns="45720" rIns="91440" bIns="45720" rtlCol="0">
            <a:normAutofit fontScale="90000"/>
          </a:bodyPr>
          <a:lstStyle/>
          <a:p>
            <a:pPr>
              <a:lnSpc>
                <a:spcPct val="90000"/>
              </a:lnSpc>
            </a:pPr>
            <a:r>
              <a:rPr lang="en-US" sz="1800"/>
              <a:t>The Community Health Data Tool Contains millions of data points on the health of citizens throughout the Commonwealth. </a:t>
            </a:r>
            <a:br>
              <a:rPr lang="en-US" sz="1800"/>
            </a:br>
            <a:br>
              <a:rPr lang="en-US" sz="1800"/>
            </a:br>
            <a:r>
              <a:rPr lang="en-US" sz="1800"/>
              <a:t>Of prominent interest to us in our initial analysis were those listed here</a:t>
            </a:r>
          </a:p>
        </p:txBody>
      </p:sp>
      <p:sp>
        <p:nvSpPr>
          <p:cNvPr id="1064" name="Rectangle 1063">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59" name="Content Placeholder 3">
            <a:extLst>
              <a:ext uri="{FF2B5EF4-FFF2-40B4-BE49-F238E27FC236}">
                <a16:creationId xmlns:a16="http://schemas.microsoft.com/office/drawing/2014/main" id="{D7531E3E-BD9A-D35F-1F54-ABB073C16348}"/>
              </a:ext>
            </a:extLst>
          </p:cNvPr>
          <p:cNvGraphicFramePr>
            <a:graphicFrameLocks noGrp="1"/>
          </p:cNvGraphicFramePr>
          <p:nvPr>
            <p:ph idx="1"/>
            <p:extLst>
              <p:ext uri="{D42A27DB-BD31-4B8C-83A1-F6EECF244321}">
                <p14:modId xmlns:p14="http://schemas.microsoft.com/office/powerpoint/2010/main" val="1544399415"/>
              </p:ext>
            </p:extLst>
          </p:nvPr>
        </p:nvGraphicFramePr>
        <p:xfrm>
          <a:off x="910082" y="2044701"/>
          <a:ext cx="10368788" cy="3989295"/>
        </p:xfrm>
        <a:graphic>
          <a:graphicData uri="http://schemas.openxmlformats.org/drawingml/2006/table">
            <a:tbl>
              <a:tblPr firstRow="1" bandRow="1">
                <a:tableStyleId>{21E4AEA4-8DFA-4A89-87EB-49C32662AFE0}</a:tableStyleId>
              </a:tblPr>
              <a:tblGrid>
                <a:gridCol w="2940569">
                  <a:extLst>
                    <a:ext uri="{9D8B030D-6E8A-4147-A177-3AD203B41FA5}">
                      <a16:colId xmlns:a16="http://schemas.microsoft.com/office/drawing/2014/main" val="2802039171"/>
                    </a:ext>
                  </a:extLst>
                </a:gridCol>
                <a:gridCol w="7428219">
                  <a:extLst>
                    <a:ext uri="{9D8B030D-6E8A-4147-A177-3AD203B41FA5}">
                      <a16:colId xmlns:a16="http://schemas.microsoft.com/office/drawing/2014/main" val="3968748512"/>
                    </a:ext>
                  </a:extLst>
                </a:gridCol>
              </a:tblGrid>
              <a:tr h="265953">
                <a:tc>
                  <a:txBody>
                    <a:bodyPr/>
                    <a:lstStyle/>
                    <a:p>
                      <a:r>
                        <a:rPr lang="en-US" sz="1400"/>
                        <a:t>Data Label</a:t>
                      </a:r>
                    </a:p>
                  </a:txBody>
                  <a:tcPr marL="50882" marR="50882" marT="25441" marB="25441"/>
                </a:tc>
                <a:tc>
                  <a:txBody>
                    <a:bodyPr/>
                    <a:lstStyle/>
                    <a:p>
                      <a:r>
                        <a:rPr lang="en-US" sz="1400"/>
                        <a:t>Data Description</a:t>
                      </a:r>
                    </a:p>
                  </a:txBody>
                  <a:tcPr marL="50882" marR="50882" marT="25441" marB="25441"/>
                </a:tc>
                <a:extLst>
                  <a:ext uri="{0D108BD9-81ED-4DB2-BD59-A6C34878D82A}">
                    <a16:rowId xmlns:a16="http://schemas.microsoft.com/office/drawing/2014/main" val="370194874"/>
                  </a:ext>
                </a:extLst>
              </a:tr>
              <a:tr h="265953">
                <a:tc>
                  <a:txBody>
                    <a:bodyPr/>
                    <a:lstStyle/>
                    <a:p>
                      <a:r>
                        <a:rPr lang="en-US" sz="1400"/>
                        <a:t>City</a:t>
                      </a:r>
                    </a:p>
                  </a:txBody>
                  <a:tcPr marL="50882" marR="50882" marT="25441" marB="25441"/>
                </a:tc>
                <a:tc>
                  <a:txBody>
                    <a:bodyPr/>
                    <a:lstStyle/>
                    <a:p>
                      <a:r>
                        <a:rPr lang="en-US" sz="1400"/>
                        <a:t>Name of town or City</a:t>
                      </a:r>
                    </a:p>
                  </a:txBody>
                  <a:tcPr marL="50882" marR="50882" marT="25441" marB="25441"/>
                </a:tc>
                <a:extLst>
                  <a:ext uri="{0D108BD9-81ED-4DB2-BD59-A6C34878D82A}">
                    <a16:rowId xmlns:a16="http://schemas.microsoft.com/office/drawing/2014/main" val="1532558935"/>
                  </a:ext>
                </a:extLst>
              </a:tr>
              <a:tr h="265953">
                <a:tc>
                  <a:txBody>
                    <a:bodyPr/>
                    <a:lstStyle/>
                    <a:p>
                      <a:r>
                        <a:rPr lang="en-US" sz="1400" err="1"/>
                        <a:t>MedInc</a:t>
                      </a:r>
                      <a:endParaRPr lang="en-US" sz="1400"/>
                    </a:p>
                  </a:txBody>
                  <a:tcPr marL="50882" marR="50882" marT="25441" marB="25441"/>
                </a:tc>
                <a:tc>
                  <a:txBody>
                    <a:bodyPr/>
                    <a:lstStyle/>
                    <a:p>
                      <a:r>
                        <a:rPr lang="en-US" sz="1400"/>
                        <a:t>Median Individual Income of City from state lottery</a:t>
                      </a:r>
                    </a:p>
                  </a:txBody>
                  <a:tcPr marL="50882" marR="50882" marT="25441" marB="25441"/>
                </a:tc>
                <a:extLst>
                  <a:ext uri="{0D108BD9-81ED-4DB2-BD59-A6C34878D82A}">
                    <a16:rowId xmlns:a16="http://schemas.microsoft.com/office/drawing/2014/main" val="2681905102"/>
                  </a:ext>
                </a:extLst>
              </a:tr>
              <a:tr h="265953">
                <a:tc>
                  <a:txBody>
                    <a:bodyPr/>
                    <a:lstStyle/>
                    <a:p>
                      <a:r>
                        <a:rPr lang="en-US" sz="1400" err="1"/>
                        <a:t>Unemploy</a:t>
                      </a:r>
                      <a:endParaRPr lang="en-US" sz="1400"/>
                    </a:p>
                  </a:txBody>
                  <a:tcPr marL="50882" marR="50882" marT="25441" marB="25441"/>
                </a:tc>
                <a:tc>
                  <a:txBody>
                    <a:bodyPr/>
                    <a:lstStyle/>
                    <a:p>
                      <a:r>
                        <a:rPr lang="en-US" sz="1400"/>
                        <a:t>Unemployment % by City</a:t>
                      </a:r>
                    </a:p>
                  </a:txBody>
                  <a:tcPr marL="50882" marR="50882" marT="25441" marB="25441"/>
                </a:tc>
                <a:extLst>
                  <a:ext uri="{0D108BD9-81ED-4DB2-BD59-A6C34878D82A}">
                    <a16:rowId xmlns:a16="http://schemas.microsoft.com/office/drawing/2014/main" val="3744644915"/>
                  </a:ext>
                </a:extLst>
              </a:tr>
              <a:tr h="265953">
                <a:tc>
                  <a:txBody>
                    <a:bodyPr/>
                    <a:lstStyle/>
                    <a:p>
                      <a:r>
                        <a:rPr lang="en-US" sz="1400"/>
                        <a:t>Binge</a:t>
                      </a:r>
                    </a:p>
                  </a:txBody>
                  <a:tcPr marL="50882" marR="50882" marT="25441" marB="25441"/>
                </a:tc>
                <a:tc>
                  <a:txBody>
                    <a:bodyPr/>
                    <a:lstStyle/>
                    <a:p>
                      <a:r>
                        <a:rPr lang="en-US" sz="1400"/>
                        <a:t>% of City population engaged in binge drinking (5 drinks in one sitting)</a:t>
                      </a:r>
                    </a:p>
                  </a:txBody>
                  <a:tcPr marL="50882" marR="50882" marT="25441" marB="25441"/>
                </a:tc>
                <a:extLst>
                  <a:ext uri="{0D108BD9-81ED-4DB2-BD59-A6C34878D82A}">
                    <a16:rowId xmlns:a16="http://schemas.microsoft.com/office/drawing/2014/main" val="982137441"/>
                  </a:ext>
                </a:extLst>
              </a:tr>
              <a:tr h="265953">
                <a:tc>
                  <a:txBody>
                    <a:bodyPr/>
                    <a:lstStyle/>
                    <a:p>
                      <a:r>
                        <a:rPr lang="en-US" sz="1400"/>
                        <a:t>Smoke</a:t>
                      </a:r>
                    </a:p>
                  </a:txBody>
                  <a:tcPr marL="50882" marR="50882" marT="25441" marB="25441"/>
                </a:tc>
                <a:tc>
                  <a:txBody>
                    <a:bodyPr/>
                    <a:lstStyle/>
                    <a:p>
                      <a:r>
                        <a:rPr lang="en-US" sz="1400"/>
                        <a:t>% of City population who smoke (current smoker)</a:t>
                      </a:r>
                    </a:p>
                  </a:txBody>
                  <a:tcPr marL="50882" marR="50882" marT="25441" marB="25441"/>
                </a:tc>
                <a:extLst>
                  <a:ext uri="{0D108BD9-81ED-4DB2-BD59-A6C34878D82A}">
                    <a16:rowId xmlns:a16="http://schemas.microsoft.com/office/drawing/2014/main" val="3682025149"/>
                  </a:ext>
                </a:extLst>
              </a:tr>
              <a:tr h="265953">
                <a:tc>
                  <a:txBody>
                    <a:bodyPr/>
                    <a:lstStyle/>
                    <a:p>
                      <a:pPr lvl="0">
                        <a:buNone/>
                      </a:pPr>
                      <a:r>
                        <a:rPr lang="en-US" sz="1400"/>
                        <a:t>Obesity</a:t>
                      </a:r>
                    </a:p>
                  </a:txBody>
                  <a:tcPr marL="50881" marR="50881" marT="25440" marB="25440"/>
                </a:tc>
                <a:tc>
                  <a:txBody>
                    <a:bodyPr/>
                    <a:lstStyle/>
                    <a:p>
                      <a:pPr lvl="0" algn="l">
                        <a:lnSpc>
                          <a:spcPct val="100000"/>
                        </a:lnSpc>
                        <a:spcBef>
                          <a:spcPts val="0"/>
                        </a:spcBef>
                        <a:spcAft>
                          <a:spcPts val="0"/>
                        </a:spcAft>
                        <a:buNone/>
                      </a:pPr>
                      <a:r>
                        <a:rPr lang="en-US" sz="1400" b="0" i="0" u="none" strike="noStrike" noProof="0">
                          <a:solidFill>
                            <a:srgbClr val="000000"/>
                          </a:solidFill>
                          <a:latin typeface="Bierstadt"/>
                        </a:rPr>
                        <a:t>% of City population with BMI &gt;= 30%</a:t>
                      </a:r>
                    </a:p>
                  </a:txBody>
                  <a:tcPr marL="50881" marR="50881" marT="25440" marB="25440"/>
                </a:tc>
                <a:extLst>
                  <a:ext uri="{0D108BD9-81ED-4DB2-BD59-A6C34878D82A}">
                    <a16:rowId xmlns:a16="http://schemas.microsoft.com/office/drawing/2014/main" val="1295901956"/>
                  </a:ext>
                </a:extLst>
              </a:tr>
              <a:tr h="265953">
                <a:tc>
                  <a:txBody>
                    <a:bodyPr/>
                    <a:lstStyle/>
                    <a:p>
                      <a:r>
                        <a:rPr lang="en-US" sz="1400"/>
                        <a:t>Depress</a:t>
                      </a:r>
                    </a:p>
                  </a:txBody>
                  <a:tcPr marL="50882" marR="50882" marT="25441" marB="25441"/>
                </a:tc>
                <a:tc>
                  <a:txBody>
                    <a:bodyPr/>
                    <a:lstStyle/>
                    <a:p>
                      <a:r>
                        <a:rPr lang="en-US" sz="1400"/>
                        <a:t>% of City population who are depressed</a:t>
                      </a:r>
                    </a:p>
                  </a:txBody>
                  <a:tcPr marL="50882" marR="50882" marT="25441" marB="25441"/>
                </a:tc>
                <a:extLst>
                  <a:ext uri="{0D108BD9-81ED-4DB2-BD59-A6C34878D82A}">
                    <a16:rowId xmlns:a16="http://schemas.microsoft.com/office/drawing/2014/main" val="3706516961"/>
                  </a:ext>
                </a:extLst>
              </a:tr>
              <a:tr h="265953">
                <a:tc>
                  <a:txBody>
                    <a:bodyPr/>
                    <a:lstStyle/>
                    <a:p>
                      <a:r>
                        <a:rPr lang="en-US" sz="1400" err="1"/>
                        <a:t>MedHouseInc</a:t>
                      </a:r>
                      <a:endParaRPr lang="en-US" sz="1400"/>
                    </a:p>
                  </a:txBody>
                  <a:tcPr marL="50882" marR="50882" marT="25441" marB="25441"/>
                </a:tc>
                <a:tc>
                  <a:txBody>
                    <a:bodyPr/>
                    <a:lstStyle/>
                    <a:p>
                      <a:r>
                        <a:rPr lang="en-US" sz="1400"/>
                        <a:t>Median Household Income of City</a:t>
                      </a:r>
                    </a:p>
                  </a:txBody>
                  <a:tcPr marL="50882" marR="50882" marT="25441" marB="25441"/>
                </a:tc>
                <a:extLst>
                  <a:ext uri="{0D108BD9-81ED-4DB2-BD59-A6C34878D82A}">
                    <a16:rowId xmlns:a16="http://schemas.microsoft.com/office/drawing/2014/main" val="3559184017"/>
                  </a:ext>
                </a:extLst>
              </a:tr>
              <a:tr h="265953">
                <a:tc>
                  <a:txBody>
                    <a:bodyPr/>
                    <a:lstStyle/>
                    <a:p>
                      <a:r>
                        <a:rPr lang="en-US" sz="1400"/>
                        <a:t>LTHS</a:t>
                      </a:r>
                    </a:p>
                  </a:txBody>
                  <a:tcPr marL="50882" marR="50882" marT="25441" marB="25441"/>
                </a:tc>
                <a:tc>
                  <a:txBody>
                    <a:bodyPr/>
                    <a:lstStyle/>
                    <a:p>
                      <a:r>
                        <a:rPr lang="en-US" sz="1400"/>
                        <a:t>% of population in City who did not complete High School</a:t>
                      </a:r>
                    </a:p>
                  </a:txBody>
                  <a:tcPr marL="50882" marR="50882" marT="25441" marB="25441"/>
                </a:tc>
                <a:extLst>
                  <a:ext uri="{0D108BD9-81ED-4DB2-BD59-A6C34878D82A}">
                    <a16:rowId xmlns:a16="http://schemas.microsoft.com/office/drawing/2014/main" val="2633995993"/>
                  </a:ext>
                </a:extLst>
              </a:tr>
              <a:tr h="265953">
                <a:tc>
                  <a:txBody>
                    <a:bodyPr/>
                    <a:lstStyle/>
                    <a:p>
                      <a:r>
                        <a:rPr lang="en-US" sz="1400"/>
                        <a:t>HS</a:t>
                      </a:r>
                    </a:p>
                  </a:txBody>
                  <a:tcPr marL="50882" marR="50882" marT="25441" marB="25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 of population in City who graduated High School, but did not pursue higher education</a:t>
                      </a:r>
                    </a:p>
                  </a:txBody>
                  <a:tcPr marL="50882" marR="50882" marT="25441" marB="25441"/>
                </a:tc>
                <a:extLst>
                  <a:ext uri="{0D108BD9-81ED-4DB2-BD59-A6C34878D82A}">
                    <a16:rowId xmlns:a16="http://schemas.microsoft.com/office/drawing/2014/main" val="2305215743"/>
                  </a:ext>
                </a:extLst>
              </a:tr>
              <a:tr h="265953">
                <a:tc>
                  <a:txBody>
                    <a:bodyPr/>
                    <a:lstStyle/>
                    <a:p>
                      <a:r>
                        <a:rPr lang="en-US" sz="1400" err="1"/>
                        <a:t>SomeColl</a:t>
                      </a:r>
                      <a:endParaRPr lang="en-US" sz="1400"/>
                    </a:p>
                  </a:txBody>
                  <a:tcPr marL="50882" marR="50882" marT="25441" marB="25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 of population in City who attended College, but did graduate</a:t>
                      </a:r>
                    </a:p>
                  </a:txBody>
                  <a:tcPr marL="50882" marR="50882" marT="25441" marB="25441"/>
                </a:tc>
                <a:extLst>
                  <a:ext uri="{0D108BD9-81ED-4DB2-BD59-A6C34878D82A}">
                    <a16:rowId xmlns:a16="http://schemas.microsoft.com/office/drawing/2014/main" val="4023143809"/>
                  </a:ext>
                </a:extLst>
              </a:tr>
              <a:tr h="265953">
                <a:tc>
                  <a:txBody>
                    <a:bodyPr/>
                    <a:lstStyle/>
                    <a:p>
                      <a:r>
                        <a:rPr lang="en-US" sz="1400"/>
                        <a:t>College</a:t>
                      </a:r>
                    </a:p>
                  </a:txBody>
                  <a:tcPr marL="50882" marR="50882" marT="25441" marB="25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 of population in City who graduated College, but did not pursue advanced education</a:t>
                      </a:r>
                    </a:p>
                  </a:txBody>
                  <a:tcPr marL="50882" marR="50882" marT="25441" marB="25441"/>
                </a:tc>
                <a:extLst>
                  <a:ext uri="{0D108BD9-81ED-4DB2-BD59-A6C34878D82A}">
                    <a16:rowId xmlns:a16="http://schemas.microsoft.com/office/drawing/2014/main" val="489472121"/>
                  </a:ext>
                </a:extLst>
              </a:tr>
              <a:tr h="265953">
                <a:tc>
                  <a:txBody>
                    <a:bodyPr/>
                    <a:lstStyle/>
                    <a:p>
                      <a:r>
                        <a:rPr lang="en-US" sz="1400"/>
                        <a:t>2022LottoSales</a:t>
                      </a:r>
                    </a:p>
                  </a:txBody>
                  <a:tcPr marL="50882" marR="50882" marT="25441" marB="25441"/>
                </a:tc>
                <a:tc>
                  <a:txBody>
                    <a:bodyPr/>
                    <a:lstStyle/>
                    <a:p>
                      <a:pPr lvl="0">
                        <a:buNone/>
                      </a:pPr>
                      <a:r>
                        <a:rPr lang="en-US" sz="1400">
                          <a:solidFill>
                            <a:schemeClr val="tx1"/>
                          </a:solidFill>
                        </a:rPr>
                        <a:t>2022 Calendar Year MA Lottery Sales by City/Town</a:t>
                      </a:r>
                    </a:p>
                  </a:txBody>
                  <a:tcPr marL="50882" marR="50882" marT="25441" marB="25441"/>
                </a:tc>
                <a:extLst>
                  <a:ext uri="{0D108BD9-81ED-4DB2-BD59-A6C34878D82A}">
                    <a16:rowId xmlns:a16="http://schemas.microsoft.com/office/drawing/2014/main" val="2770676458"/>
                  </a:ext>
                </a:extLst>
              </a:tr>
              <a:tr h="265953">
                <a:tc>
                  <a:txBody>
                    <a:bodyPr/>
                    <a:lstStyle/>
                    <a:p>
                      <a:r>
                        <a:rPr lang="en-US" sz="1400" err="1"/>
                        <a:t>LottoSalesPerCapita</a:t>
                      </a:r>
                      <a:endParaRPr lang="en-US" sz="1400"/>
                    </a:p>
                  </a:txBody>
                  <a:tcPr marL="50882" marR="50882" marT="25441" marB="25441"/>
                </a:tc>
                <a:tc>
                  <a:txBody>
                    <a:bodyPr/>
                    <a:lstStyle/>
                    <a:p>
                      <a:pPr lvl="0" algn="l">
                        <a:lnSpc>
                          <a:spcPct val="100000"/>
                        </a:lnSpc>
                        <a:spcBef>
                          <a:spcPts val="0"/>
                        </a:spcBef>
                        <a:spcAft>
                          <a:spcPts val="0"/>
                        </a:spcAft>
                        <a:buNone/>
                      </a:pPr>
                      <a:r>
                        <a:rPr lang="en-US" sz="1400" b="0" i="0" u="none" strike="noStrike" noProof="0">
                          <a:solidFill>
                            <a:schemeClr val="tx1"/>
                          </a:solidFill>
                          <a:latin typeface="Bierstadt"/>
                        </a:rPr>
                        <a:t>2022LottoSales  </a:t>
                      </a:r>
                      <a:r>
                        <a:rPr lang="en-US" sz="1400" b="0" i="0" u="none" strike="noStrike" noProof="0">
                          <a:solidFill>
                            <a:schemeClr val="tx1"/>
                          </a:solidFill>
                        </a:rPr>
                        <a:t>÷  Pop25Plus</a:t>
                      </a:r>
                      <a:endParaRPr lang="en-US">
                        <a:solidFill>
                          <a:schemeClr val="tx1"/>
                        </a:solidFill>
                      </a:endParaRPr>
                    </a:p>
                  </a:txBody>
                  <a:tcPr marL="50882" marR="50882" marT="25441" marB="25441"/>
                </a:tc>
                <a:extLst>
                  <a:ext uri="{0D108BD9-81ED-4DB2-BD59-A6C34878D82A}">
                    <a16:rowId xmlns:a16="http://schemas.microsoft.com/office/drawing/2014/main" val="4174101303"/>
                  </a:ext>
                </a:extLst>
              </a:tr>
            </a:tbl>
          </a:graphicData>
        </a:graphic>
      </p:graphicFrame>
    </p:spTree>
    <p:extLst>
      <p:ext uri="{BB962C8B-B14F-4D97-AF65-F5344CB8AC3E}">
        <p14:creationId xmlns:p14="http://schemas.microsoft.com/office/powerpoint/2010/main" val="210369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0C2F7-AB04-E641-BC5B-C8565A58787F}"/>
              </a:ext>
            </a:extLst>
          </p:cNvPr>
          <p:cNvSpPr>
            <a:spLocks noGrp="1"/>
          </p:cNvSpPr>
          <p:nvPr>
            <p:ph type="title"/>
          </p:nvPr>
        </p:nvSpPr>
        <p:spPr>
          <a:xfrm>
            <a:off x="517870" y="976160"/>
            <a:ext cx="9015534" cy="1934172"/>
          </a:xfrm>
        </p:spPr>
        <p:txBody>
          <a:bodyPr vert="horz" lIns="91440" tIns="45720" rIns="91440" bIns="45720" rtlCol="0" anchor="t">
            <a:normAutofit fontScale="90000"/>
          </a:bodyPr>
          <a:lstStyle/>
          <a:p>
            <a:pPr>
              <a:lnSpc>
                <a:spcPct val="90000"/>
              </a:lnSpc>
            </a:pPr>
            <a:r>
              <a:rPr lang="en-US" sz="3800"/>
              <a:t>Reduced Data Set and Contextual Analysis</a:t>
            </a:r>
            <a:br>
              <a:rPr lang="en-US" sz="3800"/>
            </a:br>
            <a:br>
              <a:rPr lang="en-US" sz="3800"/>
            </a:br>
            <a:br>
              <a:rPr lang="en-US" sz="3800"/>
            </a:br>
            <a:endParaRPr lang="en-US" sz="3800"/>
          </a:p>
        </p:txBody>
      </p:sp>
      <p:sp>
        <p:nvSpPr>
          <p:cNvPr id="43" name="Rectangle 4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F2FD4F-5DC9-B20C-3DD8-CE2D9FB37DAE}"/>
              </a:ext>
            </a:extLst>
          </p:cNvPr>
          <p:cNvSpPr txBox="1">
            <a:spLocks/>
          </p:cNvSpPr>
          <p:nvPr/>
        </p:nvSpPr>
        <p:spPr>
          <a:xfrm>
            <a:off x="517867" y="1633529"/>
            <a:ext cx="9178583" cy="455533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000" b="0"/>
              <a:t>Dependent Variable: Depression</a:t>
            </a:r>
          </a:p>
          <a:p>
            <a:endParaRPr lang="en-US" sz="2000" b="0"/>
          </a:p>
          <a:p>
            <a:r>
              <a:rPr lang="en-US" sz="2000" b="0"/>
              <a:t>Independent Variables</a:t>
            </a:r>
          </a:p>
          <a:p>
            <a:r>
              <a:rPr lang="en-US" sz="2000" b="0"/>
              <a:t>      Achievement: Median Household Income, No High School, High School, Unemployment </a:t>
            </a:r>
          </a:p>
          <a:p>
            <a:r>
              <a:rPr lang="en-US" sz="2000" b="0"/>
              <a:t>      Health related: Obesity, Binge Drinking, Smoking</a:t>
            </a:r>
            <a:endParaRPr lang="en-US" sz="800" b="0"/>
          </a:p>
          <a:p>
            <a:endParaRPr lang="en-US" sz="2000" b="0"/>
          </a:p>
          <a:p>
            <a:r>
              <a:rPr lang="en-US" sz="2000" b="0"/>
              <a:t>Dropped Variables: </a:t>
            </a:r>
            <a:endParaRPr lang="en-US" sz="800" b="0"/>
          </a:p>
          <a:p>
            <a:r>
              <a:rPr lang="en-US" sz="2000" b="0"/>
              <a:t>     Some College and College – Correlated with high school variables</a:t>
            </a:r>
          </a:p>
          <a:p>
            <a:r>
              <a:rPr lang="en-US" sz="2000" b="0"/>
              <a:t>     Pop, Pop25 – used for calculating lottery / capita</a:t>
            </a:r>
            <a:endParaRPr lang="en-US" sz="800" b="0"/>
          </a:p>
          <a:p>
            <a:r>
              <a:rPr lang="en-US" sz="2000" b="0"/>
              <a:t>     Lottery Sales – early models showed little correlation</a:t>
            </a:r>
            <a:endParaRPr lang="en-US" sz="800" b="0"/>
          </a:p>
          <a:p>
            <a:r>
              <a:rPr lang="en-US" sz="2000" b="0">
                <a:latin typeface="+mn-lt"/>
                <a:ea typeface="+mn-ea"/>
                <a:cs typeface="+mn-cs"/>
              </a:rPr>
              <a:t>     Median Individual Income – correlated to Household income</a:t>
            </a:r>
          </a:p>
          <a:p>
            <a:pPr lvl="1">
              <a:lnSpc>
                <a:spcPct val="110000"/>
              </a:lnSpc>
              <a:spcAft>
                <a:spcPts val="600"/>
              </a:spcAft>
            </a:pPr>
            <a:endParaRPr lang="en-US" sz="100"/>
          </a:p>
          <a:p>
            <a:pPr marL="742950" lvl="1" indent="-285750">
              <a:lnSpc>
                <a:spcPct val="110000"/>
              </a:lnSpc>
              <a:spcAft>
                <a:spcPts val="600"/>
              </a:spcAft>
              <a:buFont typeface="Arial" panose="020B0604020202020204" pitchFamily="34" charset="0"/>
              <a:buChar char="•"/>
            </a:pPr>
            <a:br>
              <a:rPr lang="en-US" sz="100" b="0">
                <a:latin typeface="+mn-lt"/>
                <a:ea typeface="+mn-ea"/>
                <a:cs typeface="+mn-cs"/>
              </a:rPr>
            </a:br>
            <a:br>
              <a:rPr lang="en-US" sz="100" b="0">
                <a:latin typeface="+mn-lt"/>
                <a:ea typeface="+mn-ea"/>
                <a:cs typeface="+mn-cs"/>
              </a:rPr>
            </a:br>
            <a:endParaRPr lang="en-US" sz="100" b="0">
              <a:latin typeface="+mn-lt"/>
              <a:ea typeface="+mn-ea"/>
              <a:cs typeface="+mn-cs"/>
            </a:endParaRPr>
          </a:p>
        </p:txBody>
      </p:sp>
      <p:pic>
        <p:nvPicPr>
          <p:cNvPr id="35" name="Graphic 34" descr="Light Bulb and Gear">
            <a:extLst>
              <a:ext uri="{FF2B5EF4-FFF2-40B4-BE49-F238E27FC236}">
                <a16:creationId xmlns:a16="http://schemas.microsoft.com/office/drawing/2014/main" id="{81CA77DC-5BAA-8E5E-D44D-B024353D9A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39157" y="2805849"/>
            <a:ext cx="3449795" cy="3449795"/>
          </a:xfrm>
          <a:prstGeom prst="rect">
            <a:avLst/>
          </a:prstGeom>
        </p:spPr>
      </p:pic>
      <p:sp>
        <p:nvSpPr>
          <p:cNvPr id="45" name="Rectangle 4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86615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6609A-0F58-FF2A-5967-A666867660EB}"/>
              </a:ext>
            </a:extLst>
          </p:cNvPr>
          <p:cNvSpPr>
            <a:spLocks noGrp="1"/>
          </p:cNvSpPr>
          <p:nvPr>
            <p:ph type="title"/>
          </p:nvPr>
        </p:nvSpPr>
        <p:spPr>
          <a:xfrm>
            <a:off x="6652947" y="976161"/>
            <a:ext cx="5021183" cy="738340"/>
          </a:xfrm>
        </p:spPr>
        <p:txBody>
          <a:bodyPr>
            <a:noAutofit/>
          </a:bodyPr>
          <a:lstStyle/>
          <a:p>
            <a:r>
              <a:rPr lang="en-US" sz="3400"/>
              <a:t>Simple Linear Models</a:t>
            </a:r>
            <a:br>
              <a:rPr lang="en-US" sz="3400"/>
            </a:br>
            <a:br>
              <a:rPr lang="en-US" sz="3400"/>
            </a:br>
            <a:endParaRPr lang="en-US" sz="3400"/>
          </a:p>
        </p:txBody>
      </p:sp>
      <p:sp>
        <p:nvSpPr>
          <p:cNvPr id="28" name="Rectangle 2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03D9988-1ADE-4434-8037-4E940385C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CA5E97E-2E87-C62E-CEA5-AA23B60BCE49}"/>
              </a:ext>
            </a:extLst>
          </p:cNvPr>
          <p:cNvSpPr txBox="1">
            <a:spLocks/>
          </p:cNvSpPr>
          <p:nvPr/>
        </p:nvSpPr>
        <p:spPr>
          <a:xfrm>
            <a:off x="6652947" y="1714500"/>
            <a:ext cx="5021183" cy="279454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285750" indent="-285750">
              <a:buFont typeface="Arial" panose="020B0604020202020204" pitchFamily="34" charset="0"/>
              <a:buChar char="•"/>
            </a:pPr>
            <a:r>
              <a:rPr lang="en-US" sz="1800" b="0">
                <a:latin typeface="+mn-lt"/>
                <a:ea typeface="+mn-ea"/>
                <a:cs typeface="+mn-cs"/>
              </a:rPr>
              <a:t>To complement our contextual hypotheses, we plotted each independent variable against the dependent variable to visualize the individual relationships.</a:t>
            </a:r>
          </a:p>
          <a:p>
            <a:pPr marL="285750" indent="-285750">
              <a:buFont typeface="Arial" panose="020B0604020202020204" pitchFamily="34" charset="0"/>
              <a:buChar char="•"/>
            </a:pPr>
            <a:r>
              <a:rPr lang="en-US" sz="1800" b="0">
                <a:latin typeface="+mn-lt"/>
                <a:ea typeface="+mn-ea"/>
                <a:cs typeface="+mn-cs"/>
              </a:rPr>
              <a:t>We looked at the shape of the graph to determine:</a:t>
            </a:r>
          </a:p>
          <a:p>
            <a:pPr marL="742950" lvl="1" indent="-285750">
              <a:spcBef>
                <a:spcPct val="0"/>
              </a:spcBef>
              <a:buFont typeface="Arial" panose="020B0604020202020204" pitchFamily="34" charset="0"/>
              <a:buChar char="•"/>
            </a:pPr>
            <a:r>
              <a:rPr lang="en-US" sz="1400"/>
              <a:t>Whether a relationship exists?</a:t>
            </a:r>
            <a:endParaRPr lang="en-US" sz="1400" b="0">
              <a:latin typeface="+mn-lt"/>
            </a:endParaRPr>
          </a:p>
          <a:p>
            <a:pPr marL="742950" lvl="1" indent="-285750">
              <a:buFont typeface="Arial" panose="020B0604020202020204" pitchFamily="34" charset="0"/>
              <a:buChar char="•"/>
            </a:pPr>
            <a:r>
              <a:rPr lang="en-US" sz="1400"/>
              <a:t>What does that relationship look like? (i.e. linear, parabolic, etc.)</a:t>
            </a:r>
            <a:endParaRPr lang="en-US">
              <a:ea typeface="+mn-lt"/>
              <a:cs typeface="+mn-lt"/>
            </a:endParaRPr>
          </a:p>
          <a:p>
            <a:pPr marL="285750" lvl="1" indent="-285750">
              <a:buFont typeface="Arial" panose="020B0604020202020204" pitchFamily="34" charset="0"/>
              <a:buChar char="•"/>
            </a:pPr>
            <a:r>
              <a:rPr lang="en-US">
                <a:ea typeface="+mn-lt"/>
                <a:cs typeface="+mn-lt"/>
              </a:rPr>
              <a:t>The unemployment graph (top) shows an almost flat relationship which indicates minimal predictive capability from unemployment rate.</a:t>
            </a:r>
            <a:endParaRPr lang="en-US"/>
          </a:p>
          <a:p>
            <a:pPr marL="285750" lvl="1" indent="-285750">
              <a:buFont typeface="Arial" panose="020B0604020202020204" pitchFamily="34" charset="0"/>
              <a:buChar char="•"/>
            </a:pPr>
            <a:r>
              <a:rPr lang="en-US"/>
              <a:t>Conversely, the </a:t>
            </a:r>
            <a:r>
              <a:rPr lang="en-US" err="1"/>
              <a:t>MedInc</a:t>
            </a:r>
            <a:r>
              <a:rPr lang="en-US"/>
              <a:t> graph (bottom) shows a clear linear relationship in the negative direction. As medium house income increases, depression rate decreases. </a:t>
            </a:r>
            <a:br>
              <a:rPr lang="en-US" sz="1800" b="0"/>
            </a:br>
            <a:br>
              <a:rPr lang="en-US" sz="1800" b="0"/>
            </a:br>
            <a:endParaRPr lang="en-US" sz="1800" b="0"/>
          </a:p>
        </p:txBody>
      </p:sp>
      <p:pic>
        <p:nvPicPr>
          <p:cNvPr id="7" name="Picture 6">
            <a:extLst>
              <a:ext uri="{FF2B5EF4-FFF2-40B4-BE49-F238E27FC236}">
                <a16:creationId xmlns:a16="http://schemas.microsoft.com/office/drawing/2014/main" id="{3773C3F4-73CF-8F5E-4F3D-8DA4D9BB1C32}"/>
              </a:ext>
            </a:extLst>
          </p:cNvPr>
          <p:cNvPicPr>
            <a:picLocks noChangeAspect="1"/>
          </p:cNvPicPr>
          <p:nvPr/>
        </p:nvPicPr>
        <p:blipFill>
          <a:blip r:embed="rId2"/>
          <a:stretch>
            <a:fillRect/>
          </a:stretch>
        </p:blipFill>
        <p:spPr>
          <a:xfrm>
            <a:off x="517868" y="508090"/>
            <a:ext cx="5021184" cy="2797121"/>
          </a:xfrm>
          <a:prstGeom prst="rect">
            <a:avLst/>
          </a:prstGeom>
        </p:spPr>
      </p:pic>
      <p:pic>
        <p:nvPicPr>
          <p:cNvPr id="9" name="Picture 8">
            <a:extLst>
              <a:ext uri="{FF2B5EF4-FFF2-40B4-BE49-F238E27FC236}">
                <a16:creationId xmlns:a16="http://schemas.microsoft.com/office/drawing/2014/main" id="{64DFA71A-0E62-3C2A-E340-CD8B86B8AF68}"/>
              </a:ext>
            </a:extLst>
          </p:cNvPr>
          <p:cNvPicPr>
            <a:picLocks noChangeAspect="1"/>
          </p:cNvPicPr>
          <p:nvPr/>
        </p:nvPicPr>
        <p:blipFill>
          <a:blip r:embed="rId3"/>
          <a:stretch>
            <a:fillRect/>
          </a:stretch>
        </p:blipFill>
        <p:spPr>
          <a:xfrm>
            <a:off x="517870" y="3415379"/>
            <a:ext cx="5021183" cy="2794546"/>
          </a:xfrm>
          <a:prstGeom prst="rect">
            <a:avLst/>
          </a:prstGeom>
        </p:spPr>
      </p:pic>
    </p:spTree>
    <p:extLst>
      <p:ext uri="{BB962C8B-B14F-4D97-AF65-F5344CB8AC3E}">
        <p14:creationId xmlns:p14="http://schemas.microsoft.com/office/powerpoint/2010/main" val="72008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0C2F7-AB04-E641-BC5B-C8565A58787F}"/>
              </a:ext>
            </a:extLst>
          </p:cNvPr>
          <p:cNvSpPr>
            <a:spLocks noGrp="1"/>
          </p:cNvSpPr>
          <p:nvPr>
            <p:ph type="title"/>
          </p:nvPr>
        </p:nvSpPr>
        <p:spPr>
          <a:xfrm>
            <a:off x="7668869" y="657369"/>
            <a:ext cx="4023361" cy="1168480"/>
          </a:xfrm>
        </p:spPr>
        <p:txBody>
          <a:bodyPr vert="horz" lIns="91440" tIns="45720" rIns="91440" bIns="45720" rtlCol="0" anchor="t">
            <a:normAutofit fontScale="90000"/>
          </a:bodyPr>
          <a:lstStyle/>
          <a:p>
            <a:pPr>
              <a:lnSpc>
                <a:spcPct val="90000"/>
              </a:lnSpc>
            </a:pPr>
            <a:r>
              <a:rPr lang="en-US" sz="3800"/>
              <a:t>Addressing Multicollinearity  </a:t>
            </a:r>
            <a:br>
              <a:rPr lang="en-US" sz="3800"/>
            </a:br>
            <a:br>
              <a:rPr lang="en-US" sz="3800"/>
            </a:br>
            <a:endParaRPr lang="en-US" sz="3800"/>
          </a:p>
        </p:txBody>
      </p:sp>
      <p:sp>
        <p:nvSpPr>
          <p:cNvPr id="43" name="Rectangle 4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F2FD4F-5DC9-B20C-3DD8-CE2D9FB37DAE}"/>
              </a:ext>
            </a:extLst>
          </p:cNvPr>
          <p:cNvSpPr txBox="1">
            <a:spLocks/>
          </p:cNvSpPr>
          <p:nvPr/>
        </p:nvSpPr>
        <p:spPr>
          <a:xfrm>
            <a:off x="7644798" y="1825849"/>
            <a:ext cx="4023360" cy="456664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285750" indent="-285750">
              <a:lnSpc>
                <a:spcPct val="110000"/>
              </a:lnSpc>
              <a:spcAft>
                <a:spcPts val="600"/>
              </a:spcAft>
              <a:buFont typeface="Arial" panose="020B0604020202020204" pitchFamily="34" charset="0"/>
              <a:buChar char="•"/>
            </a:pPr>
            <a:r>
              <a:rPr lang="en-US" sz="2000" b="0">
                <a:latin typeface="+mn-lt"/>
                <a:ea typeface="+mn-ea"/>
                <a:cs typeface="+mn-cs"/>
              </a:rPr>
              <a:t>Before Testing Multiple Regression Models, it was important to understand how well our independent variables were able to predict </a:t>
            </a:r>
            <a:r>
              <a:rPr lang="en-US" sz="2000" b="0" u="sng">
                <a:latin typeface="+mn-lt"/>
                <a:ea typeface="+mn-ea"/>
                <a:cs typeface="+mn-cs"/>
              </a:rPr>
              <a:t>each other</a:t>
            </a:r>
            <a:r>
              <a:rPr lang="en-US" sz="2000" b="0">
                <a:latin typeface="+mn-lt"/>
                <a:ea typeface="+mn-ea"/>
                <a:cs typeface="+mn-cs"/>
              </a:rPr>
              <a:t> </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Upon inspection some variables exhibited multicollinearity which were not entirely expected</a:t>
            </a:r>
          </a:p>
          <a:p>
            <a:pPr marL="285750" indent="-285750">
              <a:lnSpc>
                <a:spcPct val="110000"/>
              </a:lnSpc>
              <a:spcAft>
                <a:spcPts val="600"/>
              </a:spcAft>
              <a:buFont typeface="Arial" panose="020B0604020202020204" pitchFamily="34" charset="0"/>
              <a:buChar char="•"/>
            </a:pPr>
            <a:r>
              <a:rPr lang="en-US" sz="2000" b="0">
                <a:latin typeface="+mn-lt"/>
                <a:ea typeface="+mn-ea"/>
                <a:cs typeface="+mn-cs"/>
              </a:rPr>
              <a:t>Being aware of multicollinearity is important as we test and examine different models especially when considering which variables to include or remove</a:t>
            </a:r>
          </a:p>
          <a:p>
            <a:pPr lvl="1">
              <a:lnSpc>
                <a:spcPct val="110000"/>
              </a:lnSpc>
              <a:spcAft>
                <a:spcPts val="600"/>
              </a:spcAft>
            </a:pPr>
            <a:endParaRPr lang="en-US" sz="100" b="0">
              <a:latin typeface="+mn-lt"/>
            </a:endParaRPr>
          </a:p>
          <a:p>
            <a:pPr marL="742950" lvl="1" indent="-285750">
              <a:lnSpc>
                <a:spcPct val="110000"/>
              </a:lnSpc>
              <a:spcAft>
                <a:spcPts val="600"/>
              </a:spcAft>
              <a:buFont typeface="Arial" panose="020B0604020202020204" pitchFamily="34" charset="0"/>
              <a:buChar char="•"/>
            </a:pPr>
            <a:br>
              <a:rPr lang="en-US" sz="100" b="0"/>
            </a:br>
            <a:br>
              <a:rPr lang="en-US" sz="100" b="0"/>
            </a:br>
            <a:endParaRPr lang="en-US" sz="100" b="0">
              <a:latin typeface="+mn-lt"/>
              <a:ea typeface="+mn-ea"/>
              <a:cs typeface="+mn-cs"/>
            </a:endParaRPr>
          </a:p>
        </p:txBody>
      </p:sp>
      <p:sp>
        <p:nvSpPr>
          <p:cNvPr id="45" name="Rectangle 4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1FBFC5-43DB-6CB1-811C-F8CA51B13526}"/>
              </a:ext>
            </a:extLst>
          </p:cNvPr>
          <p:cNvGrpSpPr/>
          <p:nvPr/>
        </p:nvGrpSpPr>
        <p:grpSpPr>
          <a:xfrm>
            <a:off x="357780" y="1578614"/>
            <a:ext cx="6446659" cy="3700765"/>
            <a:chOff x="6662099" y="3567701"/>
            <a:chExt cx="5030815" cy="2562228"/>
          </a:xfrm>
        </p:grpSpPr>
        <p:pic>
          <p:nvPicPr>
            <p:cNvPr id="7" name="Picture 6">
              <a:extLst>
                <a:ext uri="{FF2B5EF4-FFF2-40B4-BE49-F238E27FC236}">
                  <a16:creationId xmlns:a16="http://schemas.microsoft.com/office/drawing/2014/main" id="{32DBC892-FB92-802F-410B-4DD05DCAAEEA}"/>
                </a:ext>
              </a:extLst>
            </p:cNvPr>
            <p:cNvPicPr>
              <a:picLocks noChangeAspect="1"/>
            </p:cNvPicPr>
            <p:nvPr/>
          </p:nvPicPr>
          <p:blipFill rotWithShape="1">
            <a:blip r:embed="rId4"/>
            <a:srcRect l="31146" t="32180" r="31916" b="31770"/>
            <a:stretch/>
          </p:blipFill>
          <p:spPr>
            <a:xfrm>
              <a:off x="6662099" y="3567701"/>
              <a:ext cx="5030815" cy="2562228"/>
            </a:xfrm>
            <a:prstGeom prst="rect">
              <a:avLst/>
            </a:prstGeom>
          </p:spPr>
        </p:pic>
        <p:sp>
          <p:nvSpPr>
            <p:cNvPr id="8" name="Rectangle 7">
              <a:extLst>
                <a:ext uri="{FF2B5EF4-FFF2-40B4-BE49-F238E27FC236}">
                  <a16:creationId xmlns:a16="http://schemas.microsoft.com/office/drawing/2014/main" id="{1549FB06-B210-7D63-B4F4-75CA128B226A}"/>
                </a:ext>
              </a:extLst>
            </p:cNvPr>
            <p:cNvSpPr/>
            <p:nvPr/>
          </p:nvSpPr>
          <p:spPr>
            <a:xfrm>
              <a:off x="8752129" y="4626430"/>
              <a:ext cx="886372" cy="414239"/>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8C0503-3E19-7A78-96E2-AC66797D39FD}"/>
                </a:ext>
              </a:extLst>
            </p:cNvPr>
            <p:cNvSpPr/>
            <p:nvPr/>
          </p:nvSpPr>
          <p:spPr>
            <a:xfrm>
              <a:off x="10733359" y="4626430"/>
              <a:ext cx="940772" cy="414239"/>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467546-C8A7-A09E-8A78-E1BF415F9041}"/>
                </a:ext>
              </a:extLst>
            </p:cNvPr>
            <p:cNvSpPr/>
            <p:nvPr/>
          </p:nvSpPr>
          <p:spPr>
            <a:xfrm>
              <a:off x="10733359" y="5643020"/>
              <a:ext cx="940772" cy="456378"/>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BFAFD8-1B04-C3CE-D0DA-238228364C5F}"/>
                </a:ext>
              </a:extLst>
            </p:cNvPr>
            <p:cNvSpPr/>
            <p:nvPr/>
          </p:nvSpPr>
          <p:spPr>
            <a:xfrm>
              <a:off x="8752129" y="5643020"/>
              <a:ext cx="886372" cy="456378"/>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90227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E2DCF1D3C2104D8FD94CB7B6E9480D" ma:contentTypeVersion="3" ma:contentTypeDescription="Create a new document." ma:contentTypeScope="" ma:versionID="b3328c02f7fa8a89da1c32281c85dc59">
  <xsd:schema xmlns:xsd="http://www.w3.org/2001/XMLSchema" xmlns:xs="http://www.w3.org/2001/XMLSchema" xmlns:p="http://schemas.microsoft.com/office/2006/metadata/properties" xmlns:ns2="e169ae79-8a12-4acb-930e-a47335ebd00a" targetNamespace="http://schemas.microsoft.com/office/2006/metadata/properties" ma:root="true" ma:fieldsID="e57dc4f6ebcbe3dc66dea2e5886f18f5" ns2:_="">
    <xsd:import namespace="e169ae79-8a12-4acb-930e-a47335ebd00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9ae79-8a12-4acb-930e-a47335ebd0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E773-86C1-49D2-AF8E-CFFCEDD5C91B}">
  <ds:schemaRefs>
    <ds:schemaRef ds:uri="e169ae79-8a12-4acb-930e-a47335ebd0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D545326-A7A9-497C-BB8E-43AABF39407A}">
  <ds:schemaRefs>
    <ds:schemaRef ds:uri="e169ae79-8a12-4acb-930e-a47335ebd0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2F4954-0ED9-460C-905B-39FCF68078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GestaltVTI</vt:lpstr>
      <vt:lpstr>Factors Predicting Depression Rate</vt:lpstr>
      <vt:lpstr>Depression is a common mental disorder </vt:lpstr>
      <vt:lpstr>Our aim is to determine factors which influence the rate of depression in Massachusetts communities and recommend actions which can reduce depression in these communities.</vt:lpstr>
      <vt:lpstr>PowerPoint Presentation</vt:lpstr>
      <vt:lpstr>PowerPoint Presentation</vt:lpstr>
      <vt:lpstr>The Community Health Data Tool Contains millions of data points on the health of citizens throughout the Commonwealth.   Of prominent interest to us in our initial analysis were those listed here</vt:lpstr>
      <vt:lpstr>Reduced Data Set and Contextual Analysis   </vt:lpstr>
      <vt:lpstr>Simple Linear Models  </vt:lpstr>
      <vt:lpstr>Addressing Multicollinearity    </vt:lpstr>
      <vt:lpstr>Multiple Regression Modeling  </vt:lpstr>
      <vt:lpstr>We initially arrived at this regression equation:  ŷ = 0.095 + 0.299x1 + 0.357x2 - 2.8e-7x3 (y = Depress, x1 = Obese, x2 = Binge, x3 = MedHouseInc)   Global F test and all independent variables had strong evidence of statistical significance.  Adj R^2 value of 0.6228  However, depression levels are likely experiencing % changes due to fluctuations in the independent variables as opposed to absolute changes so we tested transforming the model to a logarithmic function...</vt:lpstr>
      <vt:lpstr>Validation on Assumptions of Random Error and Residual Analysis  </vt:lpstr>
      <vt:lpstr>Recommendations off results to Massachusetts Cities </vt:lpstr>
      <vt:lpstr>Future Exploration</vt:lpstr>
      <vt:lpstr>Q&amp;A</vt:lpstr>
      <vt:lpstr>Backup </vt:lpstr>
      <vt:lpstr>Model Output</vt:lpstr>
      <vt:lpstr>Sources Leveraged in Presentation </vt:lpstr>
    </vt:vector>
  </TitlesOfParts>
  <Company>Bentley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Predicting Depression Rate</dc:title>
  <dc:creator>Kelly, Timothy</dc:creator>
  <cp:revision>3</cp:revision>
  <dcterms:created xsi:type="dcterms:W3CDTF">2023-12-05T20:25:03Z</dcterms:created>
  <dcterms:modified xsi:type="dcterms:W3CDTF">2023-12-12T23:43:49Z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0x0101004AE2DCF1D3C2104D8FD94CB7B6E9480D</vt:lpwstr>
  </property>
</Properties>
</file>