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0.xml" ContentType="application/vnd.ms-powerpoint.comments+xml"/>
  <Override PartName="/ppt/comments/modernComment_105_0.xml" ContentType="application/vnd.ms-powerpoint.comments+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1" r:id="rId6"/>
    <p:sldId id="277" r:id="rId7"/>
    <p:sldId id="285" r:id="rId8"/>
    <p:sldId id="275" r:id="rId9"/>
    <p:sldId id="267" r:id="rId10"/>
    <p:sldId id="268" r:id="rId11"/>
    <p:sldId id="284" r:id="rId12"/>
    <p:sldId id="273" r:id="rId13"/>
    <p:sldId id="282" r:id="rId14"/>
    <p:sldId id="278" r:id="rId15"/>
    <p:sldId id="276" r:id="rId16"/>
  </p:sldIdLst>
  <p:sldSz cx="18288000" cy="10287000"/>
  <p:notesSz cx="6858000" cy="9144000"/>
  <p:embeddedFontLst>
    <p:embeddedFont>
      <p:font typeface="Playfair Display" pitchFamily="2" charset="77"/>
      <p:regular r:id="rId18"/>
      <p:bold r:id="rId19"/>
      <p:italic r:id="rId20"/>
      <p:boldItalic r:id="rId21"/>
    </p:embeddedFont>
    <p:embeddedFont>
      <p:font typeface="Playfair Display Italics" pitchFamily="2" charset="77"/>
      <p:regular r:id="rId22"/>
      <p:italic r:id="rId23"/>
    </p:embeddedFont>
    <p:embeddedFont>
      <p:font typeface="Public Sans" pitchFamily="2" charset="77"/>
      <p:regular r:id="rId24"/>
    </p:embeddedFont>
    <p:embeddedFont>
      <p:font typeface="Public Sans Bold" pitchFamily="2" charset="77"/>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23A68-3121-3310-FE34-63E7C0F7BB85}" name="Kudryavtsev, Phillip" initials="KP" userId="S::pkudryavtsev@falcon.bentley.edu::0e5372da-d10b-457c-9a9d-27759f641d3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2C144-2F5A-F879-8A0B-90D9131A2CCF}" v="410" dt="2024-12-11T18:42:17.130"/>
    <p1510:client id="{2E9099BB-0980-C545-F03E-2515D2A22895}" v="63" dt="2024-12-11T22:11:28.803"/>
    <p1510:client id="{3BA07B0D-8FB0-ECAA-E3DE-A8EC44CB2F30}" v="144" dt="2024-12-11T14:30:07.675"/>
    <p1510:client id="{5C46D382-8DCB-764F-6B5E-AA5179A693EB}" v="273" dt="2024-12-10T01:04:34.053"/>
    <p1510:client id="{AA83E601-0241-162E-8232-3F43DD04532F}" v="3697" dt="2024-12-09T23:04:29.875"/>
    <p1510:client id="{BAAC9580-0B72-AECE-C778-AEB052615579}" v="1503" dt="2024-12-10T15:20:11.836"/>
    <p1510:client id="{BC9E804A-419A-9B84-9800-C4800A4A87EA}" v="24" dt="2024-12-10T12:44:17.222"/>
    <p1510:client id="{BCA8A87F-3FE5-3171-3015-E9413A1ED570}" v="1304" dt="2024-12-11T18:49:12.024"/>
    <p1510:client id="{D38F8E2E-17D3-FFB2-28C3-8F797F48E682}" v="87" dt="2024-12-10T01:09:55.451"/>
    <p1510:client id="{E5321C56-826B-9C3D-42F3-6241FF79D864}" v="51" dt="2024-12-11T18:43:56.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5"/>
    <p:restoredTop sz="92998"/>
  </p:normalViewPr>
  <p:slideViewPr>
    <p:cSldViewPr snapToGrid="0">
      <p:cViewPr varScale="1">
        <p:scale>
          <a:sx n="60" d="100"/>
          <a:sy n="60" d="100"/>
        </p:scale>
        <p:origin x="176" y="14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09AAFDA3-BE23-459A-B70B-ED169702CBB6}" authorId="{31823A68-3121-3310-FE34-63E7C0F7BB85}" created="2024-12-09T21:28:59.535">
    <ac:txMkLst xmlns:ac="http://schemas.microsoft.com/office/drawing/2013/main/command">
      <pc:docMk xmlns:pc="http://schemas.microsoft.com/office/powerpoint/2013/main/command"/>
      <pc:sldMk xmlns:pc="http://schemas.microsoft.com/office/powerpoint/2013/main/command" cId="0" sldId="258"/>
      <ac:spMk id="4" creationId="{00000000-0000-0000-0000-000000000000}"/>
      <ac:txMk cp="111">
        <ac:context len="112" hash="176936856"/>
      </ac:txMk>
    </ac:txMkLst>
    <p188:pos x="5143500" y="4423833"/>
    <p188:txBody>
      <a:bodyPr/>
      <a:lstStyle/>
      <a:p>
        <a:r>
          <a:rPr lang="en-US"/>
          <a:t>THis might be part of Target Audience and Market Size</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6EC0F31B-E122-480F-88BA-859661757853}" authorId="{31823A68-3121-3310-FE34-63E7C0F7BB85}" created="2024-12-09T21:33:11.326">
    <pc:sldMkLst xmlns:pc="http://schemas.microsoft.com/office/powerpoint/2013/main/command">
      <pc:docMk/>
      <pc:sldMk cId="0" sldId="261"/>
    </pc:sldMkLst>
    <p188:txBody>
      <a:bodyPr/>
      <a:lstStyle/>
      <a:p>
        <a:r>
          <a:rPr lang="en-US"/>
          <a:t>Also explain why the company is named that way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AF9C0-87C8-481C-8E31-5E2BDA1B0096}" type="datetimeFigureOut">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85EE1-ED8F-43DA-8C75-1506CC2B885F}" type="slidenum">
              <a:t>‹#›</a:t>
            </a:fld>
            <a:endParaRPr lang="en-US"/>
          </a:p>
        </p:txBody>
      </p:sp>
    </p:spTree>
    <p:extLst>
      <p:ext uri="{BB962C8B-B14F-4D97-AF65-F5344CB8AC3E}">
        <p14:creationId xmlns:p14="http://schemas.microsoft.com/office/powerpoint/2010/main" val="220655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here is a script for the ML slide in our presentation for 707:</a:t>
            </a:r>
          </a:p>
          <a:p>
            <a:r>
              <a:rPr lang="en-US"/>
              <a:t>Script for ML Slide:</a:t>
            </a:r>
            <a:endParaRPr lang="en-US">
              <a:ea typeface="Calibri"/>
              <a:cs typeface="Calibri"/>
            </a:endParaRPr>
          </a:p>
          <a:p>
            <a:r>
              <a:rPr lang="en-US"/>
              <a:t>- Text Generation with Llama 2:</a:t>
            </a:r>
            <a:endParaRPr lang="en-US">
              <a:ea typeface="Calibri"/>
              <a:cs typeface="Calibri"/>
            </a:endParaRPr>
          </a:p>
          <a:p>
            <a:r>
              <a:rPr lang="en-US"/>
              <a:t>    - Prepares a model for generating text and understanding the tweets through a system prompt. </a:t>
            </a:r>
            <a:endParaRPr lang="en-US">
              <a:ea typeface="Calibri"/>
              <a:cs typeface="Calibri"/>
            </a:endParaRPr>
          </a:p>
          <a:p>
            <a:r>
              <a:rPr lang="en-US"/>
              <a:t>- Embedding Tweets:</a:t>
            </a:r>
            <a:endParaRPr lang="en-US">
              <a:ea typeface="Calibri"/>
              <a:cs typeface="Calibri"/>
            </a:endParaRPr>
          </a:p>
          <a:p>
            <a:r>
              <a:rPr lang="en-US"/>
              <a:t>    - Convert tweets into numerical vectors using sentence transformer </a:t>
            </a:r>
            <a:endParaRPr lang="en-US">
              <a:ea typeface="Calibri"/>
              <a:cs typeface="Calibri"/>
            </a:endParaRPr>
          </a:p>
          <a:p>
            <a:r>
              <a:rPr lang="en-US"/>
              <a:t>- Dimension reduction:</a:t>
            </a:r>
            <a:endParaRPr lang="en-US">
              <a:ea typeface="Calibri"/>
              <a:cs typeface="Calibri"/>
            </a:endParaRPr>
          </a:p>
          <a:p>
            <a:r>
              <a:rPr lang="en-US"/>
              <a:t>    - Embedding on tweets creates 384 dimensions, so we use UMAP for dimensionality reduction.</a:t>
            </a:r>
            <a:endParaRPr lang="en-US">
              <a:ea typeface="Calibri"/>
              <a:cs typeface="Calibri"/>
            </a:endParaRPr>
          </a:p>
          <a:p>
            <a:r>
              <a:rPr lang="en-US"/>
              <a:t>- Clustering:</a:t>
            </a:r>
            <a:endParaRPr lang="en-US">
              <a:ea typeface="Calibri"/>
              <a:cs typeface="Calibri"/>
            </a:endParaRPr>
          </a:p>
          <a:p>
            <a:r>
              <a:rPr lang="en-US"/>
              <a:t>    - Use </a:t>
            </a:r>
            <a:r>
              <a:rPr lang="en-US" err="1"/>
              <a:t>HDBScan</a:t>
            </a:r>
            <a:r>
              <a:rPr lang="en-US"/>
              <a:t> for clustering on embeddings, to identify patterns.</a:t>
            </a:r>
            <a:endParaRPr lang="en-US">
              <a:ea typeface="Calibri"/>
              <a:cs typeface="Calibri"/>
            </a:endParaRPr>
          </a:p>
          <a:p>
            <a:r>
              <a:rPr lang="en-US"/>
              <a:t>- Topic Representation:</a:t>
            </a:r>
            <a:endParaRPr lang="en-US">
              <a:ea typeface="Calibri"/>
              <a:cs typeface="Calibri"/>
            </a:endParaRPr>
          </a:p>
          <a:p>
            <a:r>
              <a:rPr lang="en-US"/>
              <a:t>    - Use llama2 to label each cluster with descriptive words</a:t>
            </a:r>
            <a:endParaRPr lang="en-US">
              <a:ea typeface="Calibri"/>
              <a:cs typeface="Calibri"/>
            </a:endParaRPr>
          </a:p>
          <a:p>
            <a:r>
              <a:rPr lang="en-US"/>
              <a:t>- </a:t>
            </a:r>
            <a:r>
              <a:rPr lang="en-US" err="1"/>
              <a:t>BERTopic</a:t>
            </a:r>
            <a:r>
              <a:rPr lang="en-US"/>
              <a:t>:</a:t>
            </a:r>
            <a:endParaRPr lang="en-US">
              <a:ea typeface="Calibri"/>
              <a:cs typeface="Calibri"/>
            </a:endParaRPr>
          </a:p>
          <a:p>
            <a:r>
              <a:rPr lang="en-US"/>
              <a:t>    - Combines embeddings, clustering, and representation models to generate coherent and interpretable topic labels.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1085EE1-ED8F-43DA-8C75-1506CC2B885F}" type="slidenum">
              <a:t>14</a:t>
            </a:fld>
            <a:endParaRPr lang="en-US"/>
          </a:p>
        </p:txBody>
      </p:sp>
    </p:spTree>
    <p:extLst>
      <p:ext uri="{BB962C8B-B14F-4D97-AF65-F5344CB8AC3E}">
        <p14:creationId xmlns:p14="http://schemas.microsoft.com/office/powerpoint/2010/main" val="59740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5_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4" name="TextBox 4"/>
          <p:cNvSpPr txBox="1"/>
          <p:nvPr/>
        </p:nvSpPr>
        <p:spPr>
          <a:xfrm>
            <a:off x="1028448" y="4664094"/>
            <a:ext cx="17265769" cy="597408"/>
          </a:xfrm>
          <a:prstGeom prst="rect">
            <a:avLst/>
          </a:prstGeom>
        </p:spPr>
        <p:txBody>
          <a:bodyPr wrap="square" lIns="0" tIns="0" rIns="0" bIns="0" rtlCol="0" anchor="t">
            <a:spAutoFit/>
          </a:bodyPr>
          <a:lstStyle/>
          <a:p>
            <a:pPr>
              <a:lnSpc>
                <a:spcPts val="5200"/>
              </a:lnSpc>
              <a:spcBef>
                <a:spcPct val="0"/>
              </a:spcBef>
            </a:pPr>
            <a:r>
              <a:rPr lang="en-US" sz="3300" b="1" spc="843">
                <a:solidFill>
                  <a:srgbClr val="2B2C30"/>
                </a:solidFill>
                <a:latin typeface="Public Sans Bold"/>
                <a:ea typeface="Public Sans Bold"/>
                <a:cs typeface="Public Sans Bold"/>
                <a:sym typeface="Public Sans Bold"/>
              </a:rPr>
              <a:t>Phillip Kudryavtsev, Jonathan Gordon, Miguel Betances</a:t>
            </a:r>
          </a:p>
        </p:txBody>
      </p:sp>
      <p:sp>
        <p:nvSpPr>
          <p:cNvPr id="5" name="TextBox 5"/>
          <p:cNvSpPr txBox="1"/>
          <p:nvPr/>
        </p:nvSpPr>
        <p:spPr>
          <a:xfrm>
            <a:off x="850974" y="2332416"/>
            <a:ext cx="16408332" cy="1962076"/>
          </a:xfrm>
          <a:prstGeom prst="rect">
            <a:avLst/>
          </a:prstGeom>
        </p:spPr>
        <p:txBody>
          <a:bodyPr lIns="0" tIns="0" rIns="0" bIns="0" rtlCol="0" anchor="t">
            <a:spAutoFit/>
          </a:bodyPr>
          <a:lstStyle/>
          <a:p>
            <a:pPr algn="l">
              <a:lnSpc>
                <a:spcPts val="15250"/>
              </a:lnSpc>
            </a:pPr>
            <a:r>
              <a:rPr lang="en-US" sz="16750" spc="83" err="1">
                <a:solidFill>
                  <a:srgbClr val="2B2C30"/>
                </a:solidFill>
                <a:latin typeface="Playfair Display"/>
                <a:ea typeface="Playfair Display"/>
                <a:cs typeface="Playfair Display"/>
                <a:sym typeface="Playfair Display"/>
              </a:rPr>
              <a:t>PurpleX</a:t>
            </a:r>
            <a:endParaRPr lang="en-US" sz="16758" spc="83" err="1">
              <a:solidFill>
                <a:srgbClr val="2B2C30"/>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5" name="TextBox 5"/>
          <p:cNvSpPr txBox="1"/>
          <p:nvPr/>
        </p:nvSpPr>
        <p:spPr>
          <a:xfrm>
            <a:off x="1006871" y="942975"/>
            <a:ext cx="16230600" cy="621902"/>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sym typeface="Public Sans Bold"/>
              </a:rPr>
              <a:t>Financials</a:t>
            </a:r>
            <a:endParaRPr lang="en-US"/>
          </a:p>
        </p:txBody>
      </p:sp>
      <p:sp>
        <p:nvSpPr>
          <p:cNvPr id="6" name="TextBox 6"/>
          <p:cNvSpPr txBox="1"/>
          <p:nvPr/>
        </p:nvSpPr>
        <p:spPr>
          <a:xfrm>
            <a:off x="1028700" y="2904602"/>
            <a:ext cx="3761659" cy="437388"/>
          </a:xfrm>
          <a:prstGeom prst="rect">
            <a:avLst/>
          </a:prstGeom>
        </p:spPr>
        <p:txBody>
          <a:bodyPr lIns="0" tIns="0" rIns="0" bIns="0" rtlCol="0" anchor="t">
            <a:spAutoFit/>
          </a:bodyPr>
          <a:lstStyle/>
          <a:p>
            <a:pPr>
              <a:lnSpc>
                <a:spcPts val="3276"/>
              </a:lnSpc>
            </a:pPr>
            <a:r>
              <a:rPr lang="en-US" sz="3600" i="1" spc="18">
                <a:solidFill>
                  <a:srgbClr val="2B2C30"/>
                </a:solidFill>
                <a:latin typeface="Playfair Display Italics"/>
                <a:sym typeface="Playfair Display Italics"/>
              </a:rPr>
              <a:t>Fixed Cost</a:t>
            </a:r>
            <a:endParaRPr lang="en-US"/>
          </a:p>
        </p:txBody>
      </p:sp>
      <p:sp>
        <p:nvSpPr>
          <p:cNvPr id="7" name="TextBox 7"/>
          <p:cNvSpPr txBox="1"/>
          <p:nvPr/>
        </p:nvSpPr>
        <p:spPr>
          <a:xfrm>
            <a:off x="5188567" y="2904602"/>
            <a:ext cx="3761659" cy="437388"/>
          </a:xfrm>
          <a:prstGeom prst="rect">
            <a:avLst/>
          </a:prstGeom>
        </p:spPr>
        <p:txBody>
          <a:bodyPr lIns="0" tIns="0" rIns="0" bIns="0" rtlCol="0" anchor="t">
            <a:spAutoFit/>
          </a:bodyPr>
          <a:lstStyle/>
          <a:p>
            <a:pPr>
              <a:lnSpc>
                <a:spcPts val="3276"/>
              </a:lnSpc>
            </a:pPr>
            <a:r>
              <a:rPr lang="en-US" sz="3600" i="1" spc="18">
                <a:solidFill>
                  <a:srgbClr val="2B2C30"/>
                </a:solidFill>
                <a:latin typeface="Playfair Display Italics"/>
                <a:ea typeface="Playfair Display Italics"/>
                <a:cs typeface="Playfair Display Italics"/>
                <a:sym typeface="Playfair Display Italics"/>
              </a:rPr>
              <a:t>Variable Cost</a:t>
            </a:r>
          </a:p>
        </p:txBody>
      </p:sp>
      <p:sp>
        <p:nvSpPr>
          <p:cNvPr id="8" name="TextBox 8"/>
          <p:cNvSpPr txBox="1"/>
          <p:nvPr/>
        </p:nvSpPr>
        <p:spPr>
          <a:xfrm>
            <a:off x="9362568" y="2904602"/>
            <a:ext cx="3761659" cy="437388"/>
          </a:xfrm>
          <a:prstGeom prst="rect">
            <a:avLst/>
          </a:prstGeom>
        </p:spPr>
        <p:txBody>
          <a:bodyPr lIns="0" tIns="0" rIns="0" bIns="0" rtlCol="0" anchor="t">
            <a:spAutoFit/>
          </a:bodyPr>
          <a:lstStyle/>
          <a:p>
            <a:pPr>
              <a:lnSpc>
                <a:spcPts val="3276"/>
              </a:lnSpc>
            </a:pPr>
            <a:r>
              <a:rPr lang="en-US" sz="3600" i="1" spc="18">
                <a:solidFill>
                  <a:srgbClr val="2B2C30"/>
                </a:solidFill>
                <a:latin typeface="Playfair Display Italics"/>
                <a:ea typeface="Playfair Display Italics"/>
                <a:cs typeface="Playfair Display Italics"/>
                <a:sym typeface="Playfair Display Italics"/>
              </a:rPr>
              <a:t>Variable Cost</a:t>
            </a:r>
          </a:p>
        </p:txBody>
      </p:sp>
      <p:sp>
        <p:nvSpPr>
          <p:cNvPr id="9" name="TextBox 9"/>
          <p:cNvSpPr txBox="1"/>
          <p:nvPr/>
        </p:nvSpPr>
        <p:spPr>
          <a:xfrm>
            <a:off x="1016407" y="2249028"/>
            <a:ext cx="3773952" cy="574453"/>
          </a:xfrm>
          <a:prstGeom prst="rect">
            <a:avLst/>
          </a:prstGeom>
        </p:spPr>
        <p:txBody>
          <a:bodyPr lIns="0" tIns="0" rIns="0" bIns="0" rtlCol="0" anchor="t">
            <a:spAutoFit/>
          </a:bodyPr>
          <a:lstStyle/>
          <a:p>
            <a:pPr>
              <a:lnSpc>
                <a:spcPts val="4900"/>
              </a:lnSpc>
            </a:pPr>
            <a:r>
              <a:rPr lang="en-US" sz="3500" b="1">
                <a:solidFill>
                  <a:srgbClr val="2B2C30"/>
                </a:solidFill>
                <a:latin typeface="Public Sans Bold"/>
                <a:ea typeface="Public Sans Bold"/>
                <a:cs typeface="Public Sans Bold"/>
                <a:sym typeface="Public Sans Bold"/>
              </a:rPr>
              <a:t>X API Access</a:t>
            </a:r>
            <a:endParaRPr lang="en-US" sz="3500" b="1">
              <a:solidFill>
                <a:srgbClr val="2B2C30"/>
              </a:solidFill>
              <a:latin typeface="Public Sans Bold"/>
              <a:ea typeface="Public Sans Bold"/>
              <a:cs typeface="Public Sans Bold"/>
            </a:endParaRPr>
          </a:p>
        </p:txBody>
      </p:sp>
      <p:sp>
        <p:nvSpPr>
          <p:cNvPr id="10" name="TextBox 10"/>
          <p:cNvSpPr txBox="1"/>
          <p:nvPr/>
        </p:nvSpPr>
        <p:spPr>
          <a:xfrm>
            <a:off x="5176274" y="2249028"/>
            <a:ext cx="3773952" cy="574453"/>
          </a:xfrm>
          <a:prstGeom prst="rect">
            <a:avLst/>
          </a:prstGeom>
        </p:spPr>
        <p:txBody>
          <a:bodyPr lIns="0" tIns="0" rIns="0" bIns="0" rtlCol="0" anchor="t">
            <a:spAutoFit/>
          </a:bodyPr>
          <a:lstStyle/>
          <a:p>
            <a:pPr>
              <a:lnSpc>
                <a:spcPts val="4900"/>
              </a:lnSpc>
            </a:pPr>
            <a:r>
              <a:rPr lang="en-US" sz="3500" b="1">
                <a:solidFill>
                  <a:srgbClr val="2B2C30"/>
                </a:solidFill>
                <a:latin typeface="Public Sans Bold"/>
                <a:ea typeface="Public Sans Bold"/>
                <a:cs typeface="Public Sans Bold"/>
                <a:sym typeface="Public Sans Bold"/>
              </a:rPr>
              <a:t>Cloud Computing</a:t>
            </a:r>
          </a:p>
        </p:txBody>
      </p:sp>
      <p:sp>
        <p:nvSpPr>
          <p:cNvPr id="11" name="TextBox 11"/>
          <p:cNvSpPr txBox="1"/>
          <p:nvPr/>
        </p:nvSpPr>
        <p:spPr>
          <a:xfrm>
            <a:off x="9350276" y="2249028"/>
            <a:ext cx="3773952" cy="574453"/>
          </a:xfrm>
          <a:prstGeom prst="rect">
            <a:avLst/>
          </a:prstGeom>
        </p:spPr>
        <p:txBody>
          <a:bodyPr lIns="0" tIns="0" rIns="0" bIns="0" rtlCol="0" anchor="t">
            <a:spAutoFit/>
          </a:bodyPr>
          <a:lstStyle/>
          <a:p>
            <a:pPr>
              <a:lnSpc>
                <a:spcPts val="4900"/>
              </a:lnSpc>
            </a:pPr>
            <a:r>
              <a:rPr lang="en-US" sz="3500" b="1">
                <a:solidFill>
                  <a:srgbClr val="2B2C30"/>
                </a:solidFill>
                <a:latin typeface="Public Sans Bold"/>
                <a:ea typeface="Public Sans Bold"/>
                <a:cs typeface="Public Sans Bold"/>
                <a:sym typeface="Public Sans Bold"/>
              </a:rPr>
              <a:t>Data Storage</a:t>
            </a:r>
          </a:p>
        </p:txBody>
      </p:sp>
      <p:sp>
        <p:nvSpPr>
          <p:cNvPr id="12" name="TextBox 12"/>
          <p:cNvSpPr txBox="1"/>
          <p:nvPr/>
        </p:nvSpPr>
        <p:spPr>
          <a:xfrm>
            <a:off x="13546095" y="2904602"/>
            <a:ext cx="3761659" cy="437388"/>
          </a:xfrm>
          <a:prstGeom prst="rect">
            <a:avLst/>
          </a:prstGeom>
        </p:spPr>
        <p:txBody>
          <a:bodyPr lIns="0" tIns="0" rIns="0" bIns="0" rtlCol="0" anchor="t">
            <a:spAutoFit/>
          </a:bodyPr>
          <a:lstStyle/>
          <a:p>
            <a:pPr>
              <a:lnSpc>
                <a:spcPts val="3276"/>
              </a:lnSpc>
            </a:pPr>
            <a:r>
              <a:rPr lang="en-US" sz="3600" i="1" spc="18">
                <a:solidFill>
                  <a:srgbClr val="2B2C30"/>
                </a:solidFill>
                <a:latin typeface="Playfair Display Italics"/>
                <a:sym typeface="Playfair Display Italics"/>
              </a:rPr>
              <a:t>Variable Cost</a:t>
            </a:r>
            <a:endParaRPr lang="en-US"/>
          </a:p>
        </p:txBody>
      </p:sp>
      <p:sp>
        <p:nvSpPr>
          <p:cNvPr id="13" name="TextBox 13"/>
          <p:cNvSpPr txBox="1"/>
          <p:nvPr/>
        </p:nvSpPr>
        <p:spPr>
          <a:xfrm>
            <a:off x="13533802" y="2249028"/>
            <a:ext cx="3773952" cy="574453"/>
          </a:xfrm>
          <a:prstGeom prst="rect">
            <a:avLst/>
          </a:prstGeom>
        </p:spPr>
        <p:txBody>
          <a:bodyPr lIns="0" tIns="0" rIns="0" bIns="0" rtlCol="0" anchor="t">
            <a:spAutoFit/>
          </a:bodyPr>
          <a:lstStyle/>
          <a:p>
            <a:pPr algn="l">
              <a:lnSpc>
                <a:spcPts val="4900"/>
              </a:lnSpc>
            </a:pPr>
            <a:r>
              <a:rPr lang="en-US" sz="3500" b="1">
                <a:solidFill>
                  <a:srgbClr val="2B2C30"/>
                </a:solidFill>
                <a:latin typeface="Public Sans Bold"/>
                <a:ea typeface="Public Sans Bold"/>
                <a:cs typeface="Public Sans Bold"/>
                <a:sym typeface="Public Sans Bold"/>
              </a:rPr>
              <a:t>Total</a:t>
            </a:r>
            <a:endParaRPr lang="en-US" sz="3500" b="1">
              <a:solidFill>
                <a:srgbClr val="2B2C30"/>
              </a:solidFill>
              <a:latin typeface="Public Sans Bold"/>
              <a:ea typeface="Public Sans Bold"/>
              <a:cs typeface="Public Sans Bold"/>
            </a:endParaRPr>
          </a:p>
        </p:txBody>
      </p:sp>
      <p:sp>
        <p:nvSpPr>
          <p:cNvPr id="14" name="TextBox 14"/>
          <p:cNvSpPr txBox="1"/>
          <p:nvPr/>
        </p:nvSpPr>
        <p:spPr>
          <a:xfrm>
            <a:off x="1016407" y="4099595"/>
            <a:ext cx="3773952" cy="362856"/>
          </a:xfrm>
          <a:prstGeom prst="rect">
            <a:avLst/>
          </a:prstGeom>
        </p:spPr>
        <p:txBody>
          <a:bodyPr lIns="0" tIns="0" rIns="0" bIns="0" rtlCol="0" anchor="t">
            <a:spAutoFit/>
          </a:bodyPr>
          <a:lstStyle/>
          <a:p>
            <a:pPr>
              <a:lnSpc>
                <a:spcPts val="2659"/>
              </a:lnSpc>
            </a:pPr>
            <a:r>
              <a:rPr lang="en-US" sz="3500">
                <a:solidFill>
                  <a:srgbClr val="2B2C30"/>
                </a:solidFill>
                <a:latin typeface="Public Sans"/>
                <a:ea typeface="Public Sans"/>
                <a:cs typeface="Public Sans"/>
                <a:sym typeface="Public Sans"/>
              </a:rPr>
              <a:t>$5,000 Monthly</a:t>
            </a:r>
            <a:endParaRPr lang="en-US" sz="3500">
              <a:solidFill>
                <a:srgbClr val="2B2C30"/>
              </a:solidFill>
              <a:latin typeface="Public Sans"/>
              <a:ea typeface="Public Sans"/>
              <a:cs typeface="Public Sans"/>
            </a:endParaRPr>
          </a:p>
        </p:txBody>
      </p:sp>
      <p:sp>
        <p:nvSpPr>
          <p:cNvPr id="15" name="TextBox 15"/>
          <p:cNvSpPr txBox="1"/>
          <p:nvPr/>
        </p:nvSpPr>
        <p:spPr>
          <a:xfrm>
            <a:off x="5176274" y="4099595"/>
            <a:ext cx="3772057" cy="664221"/>
          </a:xfrm>
          <a:prstGeom prst="rect">
            <a:avLst/>
          </a:prstGeom>
        </p:spPr>
        <p:txBody>
          <a:bodyPr lIns="0" tIns="0" rIns="0" bIns="0" rtlCol="0" anchor="t">
            <a:spAutoFit/>
          </a:bodyPr>
          <a:lstStyle/>
          <a:p>
            <a:pPr>
              <a:lnSpc>
                <a:spcPts val="2520"/>
              </a:lnSpc>
            </a:pPr>
            <a:r>
              <a:rPr lang="en-US" sz="3500">
                <a:solidFill>
                  <a:srgbClr val="2B2C30"/>
                </a:solidFill>
                <a:latin typeface="Public Sans"/>
                <a:ea typeface="Public Sans"/>
                <a:cs typeface="Public Sans"/>
                <a:sym typeface="Public Sans"/>
              </a:rPr>
              <a:t>$1,000-$3,000 Monthly</a:t>
            </a:r>
            <a:endParaRPr lang="en-US" sz="3500">
              <a:solidFill>
                <a:srgbClr val="2B2C30"/>
              </a:solidFill>
              <a:latin typeface="Public Sans"/>
              <a:ea typeface="Public Sans"/>
              <a:cs typeface="Public Sans"/>
            </a:endParaRPr>
          </a:p>
        </p:txBody>
      </p:sp>
      <p:sp>
        <p:nvSpPr>
          <p:cNvPr id="16" name="TextBox 16"/>
          <p:cNvSpPr txBox="1"/>
          <p:nvPr/>
        </p:nvSpPr>
        <p:spPr>
          <a:xfrm>
            <a:off x="9334247" y="4099595"/>
            <a:ext cx="3772057" cy="664221"/>
          </a:xfrm>
          <a:prstGeom prst="rect">
            <a:avLst/>
          </a:prstGeom>
        </p:spPr>
        <p:txBody>
          <a:bodyPr lIns="0" tIns="0" rIns="0" bIns="0" rtlCol="0" anchor="t">
            <a:spAutoFit/>
          </a:bodyPr>
          <a:lstStyle/>
          <a:p>
            <a:pPr>
              <a:lnSpc>
                <a:spcPts val="2520"/>
              </a:lnSpc>
            </a:pPr>
            <a:r>
              <a:rPr lang="en-US" sz="3500">
                <a:solidFill>
                  <a:srgbClr val="2B2C30"/>
                </a:solidFill>
                <a:latin typeface="Public Sans"/>
                <a:ea typeface="Public Sans"/>
                <a:cs typeface="Public Sans"/>
                <a:sym typeface="Public Sans"/>
              </a:rPr>
              <a:t>$100-$500 Monthly</a:t>
            </a:r>
            <a:endParaRPr lang="en-US" sz="3500">
              <a:solidFill>
                <a:srgbClr val="2B2C30"/>
              </a:solidFill>
              <a:latin typeface="Public Sans"/>
              <a:ea typeface="Public Sans"/>
              <a:cs typeface="Public Sans"/>
            </a:endParaRPr>
          </a:p>
        </p:txBody>
      </p:sp>
      <p:sp>
        <p:nvSpPr>
          <p:cNvPr id="17" name="TextBox 17"/>
          <p:cNvSpPr txBox="1"/>
          <p:nvPr/>
        </p:nvSpPr>
        <p:spPr>
          <a:xfrm>
            <a:off x="13492219" y="4099595"/>
            <a:ext cx="3767081" cy="664221"/>
          </a:xfrm>
          <a:prstGeom prst="rect">
            <a:avLst/>
          </a:prstGeom>
        </p:spPr>
        <p:txBody>
          <a:bodyPr lIns="0" tIns="0" rIns="0" bIns="0" rtlCol="0" anchor="t">
            <a:spAutoFit/>
          </a:bodyPr>
          <a:lstStyle/>
          <a:p>
            <a:pPr>
              <a:lnSpc>
                <a:spcPts val="2520"/>
              </a:lnSpc>
            </a:pPr>
            <a:r>
              <a:rPr lang="en-US" sz="3500">
                <a:solidFill>
                  <a:srgbClr val="2B2C30"/>
                </a:solidFill>
                <a:latin typeface="Public Sans"/>
                <a:ea typeface="Public Sans"/>
                <a:cs typeface="Public Sans"/>
                <a:sym typeface="Public Sans"/>
              </a:rPr>
              <a:t>$6,100 - $8,500 Monthly</a:t>
            </a:r>
            <a:endParaRPr lang="en-US" sz="3500">
              <a:solidFill>
                <a:srgbClr val="2B2C30"/>
              </a:solidFill>
              <a:latin typeface="Public Sans"/>
              <a:ea typeface="Public Sans"/>
              <a:cs typeface="Public Sans"/>
            </a:endParaRPr>
          </a:p>
        </p:txBody>
      </p:sp>
      <p:sp>
        <p:nvSpPr>
          <p:cNvPr id="18" name="AutoShape 3">
            <a:extLst>
              <a:ext uri="{FF2B5EF4-FFF2-40B4-BE49-F238E27FC236}">
                <a16:creationId xmlns:a16="http://schemas.microsoft.com/office/drawing/2014/main" id="{0E7E57A7-0418-D5C5-294F-D912A0F809D6}"/>
              </a:ext>
            </a:extLst>
          </p:cNvPr>
          <p:cNvSpPr/>
          <p:nvPr/>
        </p:nvSpPr>
        <p:spPr>
          <a:xfrm flipV="1">
            <a:off x="920694" y="6584760"/>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19" name="TextBox 5">
            <a:extLst>
              <a:ext uri="{FF2B5EF4-FFF2-40B4-BE49-F238E27FC236}">
                <a16:creationId xmlns:a16="http://schemas.microsoft.com/office/drawing/2014/main" id="{D950FC19-F03F-FFE4-0A9A-57630C67E286}"/>
              </a:ext>
            </a:extLst>
          </p:cNvPr>
          <p:cNvSpPr txBox="1"/>
          <p:nvPr/>
        </p:nvSpPr>
        <p:spPr>
          <a:xfrm>
            <a:off x="898871" y="5766975"/>
            <a:ext cx="16230600" cy="621902"/>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sym typeface="Public Sans Bold"/>
              </a:rPr>
              <a:t>Monetization</a:t>
            </a:r>
            <a:endParaRPr lang="en-US"/>
          </a:p>
        </p:txBody>
      </p:sp>
      <p:sp>
        <p:nvSpPr>
          <p:cNvPr id="23" name="TextBox 7">
            <a:extLst>
              <a:ext uri="{FF2B5EF4-FFF2-40B4-BE49-F238E27FC236}">
                <a16:creationId xmlns:a16="http://schemas.microsoft.com/office/drawing/2014/main" id="{4D10D97A-43A6-5E4D-5297-8280DA6EDAF0}"/>
              </a:ext>
            </a:extLst>
          </p:cNvPr>
          <p:cNvSpPr txBox="1"/>
          <p:nvPr/>
        </p:nvSpPr>
        <p:spPr>
          <a:xfrm>
            <a:off x="891345" y="6802496"/>
            <a:ext cx="16488645" cy="2639441"/>
          </a:xfrm>
          <a:prstGeom prst="rect">
            <a:avLst/>
          </a:prstGeom>
        </p:spPr>
        <p:txBody>
          <a:bodyPr wrap="square" lIns="0" tIns="0" rIns="0" bIns="0" rtlCol="0" anchor="t">
            <a:spAutoFit/>
          </a:bodyPr>
          <a:lstStyle/>
          <a:p>
            <a:pPr marL="457200" indent="-457200">
              <a:lnSpc>
                <a:spcPts val="4199"/>
              </a:lnSpc>
              <a:buFont typeface="Arial"/>
              <a:buChar char="•"/>
            </a:pPr>
            <a:r>
              <a:rPr lang="en-US" sz="2750" b="1">
                <a:solidFill>
                  <a:srgbClr val="2B2C30"/>
                </a:solidFill>
                <a:latin typeface="Public Sans"/>
                <a:ea typeface="Public Sans"/>
                <a:cs typeface="Public Sans"/>
              </a:rPr>
              <a:t>Freemium model with ad generated revenue</a:t>
            </a:r>
          </a:p>
          <a:p>
            <a:pPr marL="914400" lvl="1" indent="-457200">
              <a:lnSpc>
                <a:spcPts val="4199"/>
              </a:lnSpc>
              <a:buFont typeface="Courier New"/>
              <a:buChar char="o"/>
            </a:pPr>
            <a:r>
              <a:rPr lang="en-US" sz="2750">
                <a:solidFill>
                  <a:srgbClr val="2B2C30"/>
                </a:solidFill>
                <a:latin typeface="Public Sans"/>
                <a:ea typeface="Public Sans"/>
                <a:cs typeface="Public Sans"/>
              </a:rPr>
              <a:t>X made $3.14B in ad revenue in 2024 = $216.7M in monthly ad revenue</a:t>
            </a:r>
          </a:p>
          <a:p>
            <a:pPr marL="914400" lvl="1" indent="-457200">
              <a:lnSpc>
                <a:spcPts val="4199"/>
              </a:lnSpc>
              <a:buFont typeface="Courier New"/>
              <a:buChar char="o"/>
            </a:pPr>
            <a:r>
              <a:rPr lang="en-US" sz="2750">
                <a:solidFill>
                  <a:srgbClr val="2B2C30"/>
                </a:solidFill>
                <a:latin typeface="Public Sans"/>
                <a:ea typeface="Public Sans"/>
                <a:cs typeface="Public Sans"/>
              </a:rPr>
              <a:t>If we achieve 0.5% of X' monthly ad revenue, that would put as at $1.3M</a:t>
            </a:r>
          </a:p>
          <a:p>
            <a:pPr marL="457200" indent="-457200">
              <a:lnSpc>
                <a:spcPts val="4199"/>
              </a:lnSpc>
              <a:buFont typeface="Arial"/>
              <a:buChar char="•"/>
            </a:pPr>
            <a:r>
              <a:rPr lang="en-US" sz="2750" b="1">
                <a:solidFill>
                  <a:srgbClr val="2B2C30"/>
                </a:solidFill>
                <a:latin typeface="Public Sans"/>
              </a:rPr>
              <a:t>As we partner with more platforms that have subscription, we would implement a subscription for users to gain access to those platforms in their feed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71" y="942975"/>
            <a:ext cx="16230600" cy="621902"/>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rPr>
              <a:t>Summary</a:t>
            </a:r>
          </a:p>
        </p:txBody>
      </p:sp>
      <p:sp>
        <p:nvSpPr>
          <p:cNvPr id="5" name="AutoShape 5"/>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6" name="TextBox 6"/>
          <p:cNvSpPr txBox="1"/>
          <p:nvPr/>
        </p:nvSpPr>
        <p:spPr>
          <a:xfrm>
            <a:off x="1028689" y="2227065"/>
            <a:ext cx="15277050" cy="1562223"/>
          </a:xfrm>
          <a:prstGeom prst="rect">
            <a:avLst/>
          </a:prstGeom>
        </p:spPr>
        <p:txBody>
          <a:bodyPr wrap="square" lIns="0" tIns="0" rIns="0" bIns="0" rtlCol="0" anchor="t">
            <a:spAutoFit/>
          </a:bodyPr>
          <a:lstStyle/>
          <a:p>
            <a:pPr>
              <a:lnSpc>
                <a:spcPts val="4199"/>
              </a:lnSpc>
            </a:pPr>
            <a:r>
              <a:rPr lang="en-US" sz="2750" b="1" u="sng">
                <a:solidFill>
                  <a:srgbClr val="2B2C30"/>
                </a:solidFill>
                <a:latin typeface="Public Sans"/>
                <a:ea typeface="Public Sans"/>
                <a:cs typeface="Public Sans"/>
              </a:rPr>
              <a:t>The Problem</a:t>
            </a:r>
          </a:p>
          <a:p>
            <a:pPr marL="457200" indent="-457200">
              <a:lnSpc>
                <a:spcPts val="4199"/>
              </a:lnSpc>
              <a:buFont typeface="Arial"/>
              <a:buChar char="•"/>
            </a:pPr>
            <a:r>
              <a:rPr lang="en-US" sz="2750">
                <a:solidFill>
                  <a:srgbClr val="2B2C30"/>
                </a:solidFill>
                <a:latin typeface="Public Sans"/>
                <a:ea typeface="Calibri"/>
                <a:cs typeface="Calibri"/>
              </a:rPr>
              <a:t>America is polarized and social media is a key facilitator in creating echo chambers</a:t>
            </a:r>
          </a:p>
          <a:p>
            <a:pPr>
              <a:lnSpc>
                <a:spcPts val="4199"/>
              </a:lnSpc>
            </a:pPr>
            <a:endParaRPr lang="en-US" sz="2750">
              <a:solidFill>
                <a:srgbClr val="2B2C30"/>
              </a:solidFill>
              <a:latin typeface="Public Sans"/>
              <a:ea typeface="Public Sans"/>
              <a:cs typeface="Public Sans"/>
            </a:endParaRPr>
          </a:p>
        </p:txBody>
      </p:sp>
      <p:sp>
        <p:nvSpPr>
          <p:cNvPr id="7" name="TextBox 7"/>
          <p:cNvSpPr txBox="1"/>
          <p:nvPr/>
        </p:nvSpPr>
        <p:spPr>
          <a:xfrm>
            <a:off x="1012153" y="3454733"/>
            <a:ext cx="15302452" cy="2639441"/>
          </a:xfrm>
          <a:prstGeom prst="rect">
            <a:avLst/>
          </a:prstGeom>
        </p:spPr>
        <p:txBody>
          <a:bodyPr wrap="square" lIns="0" tIns="0" rIns="0" bIns="0" rtlCol="0" anchor="t">
            <a:spAutoFit/>
          </a:bodyPr>
          <a:lstStyle/>
          <a:p>
            <a:pPr>
              <a:lnSpc>
                <a:spcPts val="4199"/>
              </a:lnSpc>
            </a:pPr>
            <a:r>
              <a:rPr lang="en-US" sz="2750" b="1" u="sng">
                <a:solidFill>
                  <a:srgbClr val="2B2C30"/>
                </a:solidFill>
                <a:latin typeface="Public Sans"/>
                <a:sym typeface="Public Sans"/>
              </a:rPr>
              <a:t>The Solution</a:t>
            </a:r>
          </a:p>
          <a:p>
            <a:pPr marL="457200" indent="-457200">
              <a:lnSpc>
                <a:spcPts val="4199"/>
              </a:lnSpc>
              <a:buFont typeface="Arial,Sans-Serif"/>
              <a:buChar char="•"/>
            </a:pPr>
            <a:r>
              <a:rPr lang="en-US" sz="2800">
                <a:solidFill>
                  <a:srgbClr val="2B2C30"/>
                </a:solidFill>
                <a:latin typeface="Public Sans"/>
              </a:rPr>
              <a:t>Utilize machine learning to create a universal feed of diverse content with the ability for users to customize and have control over their experience</a:t>
            </a:r>
          </a:p>
          <a:p>
            <a:pPr marL="457200" indent="-457200">
              <a:lnSpc>
                <a:spcPts val="4199"/>
              </a:lnSpc>
              <a:buFont typeface="Arial,Sans-Serif"/>
              <a:buChar char="•"/>
            </a:pPr>
            <a:endParaRPr lang="en-US" sz="2800" b="1">
              <a:solidFill>
                <a:srgbClr val="2B2C30"/>
              </a:solidFill>
              <a:latin typeface="Public Sans"/>
            </a:endParaRPr>
          </a:p>
          <a:p>
            <a:pPr>
              <a:lnSpc>
                <a:spcPts val="4199"/>
              </a:lnSpc>
            </a:pPr>
            <a:endParaRPr lang="en-US" sz="2750" u="sng">
              <a:solidFill>
                <a:srgbClr val="2B2C30"/>
              </a:solidFill>
              <a:latin typeface="Public Sans"/>
            </a:endParaRPr>
          </a:p>
        </p:txBody>
      </p:sp>
      <p:sp>
        <p:nvSpPr>
          <p:cNvPr id="8" name="TextBox 6">
            <a:extLst>
              <a:ext uri="{FF2B5EF4-FFF2-40B4-BE49-F238E27FC236}">
                <a16:creationId xmlns:a16="http://schemas.microsoft.com/office/drawing/2014/main" id="{41360405-C4C7-293E-3CB5-79EFAA91DF14}"/>
              </a:ext>
            </a:extLst>
          </p:cNvPr>
          <p:cNvSpPr txBox="1"/>
          <p:nvPr/>
        </p:nvSpPr>
        <p:spPr>
          <a:xfrm>
            <a:off x="1003927" y="5460520"/>
            <a:ext cx="13553039" cy="1571712"/>
          </a:xfrm>
          <a:prstGeom prst="rect">
            <a:avLst/>
          </a:prstGeom>
        </p:spPr>
        <p:txBody>
          <a:bodyPr wrap="square" lIns="0" tIns="0" rIns="0" bIns="0" rtlCol="0" anchor="t">
            <a:spAutoFit/>
          </a:bodyPr>
          <a:lstStyle/>
          <a:p>
            <a:pPr>
              <a:lnSpc>
                <a:spcPts val="4199"/>
              </a:lnSpc>
            </a:pPr>
            <a:r>
              <a:rPr lang="en-US" sz="2750" b="1" u="sng">
                <a:solidFill>
                  <a:srgbClr val="2B2C30"/>
                </a:solidFill>
                <a:latin typeface="Public Sans"/>
                <a:ea typeface="Public Sans"/>
                <a:cs typeface="Public Sans"/>
              </a:rPr>
              <a:t>Value Proposition</a:t>
            </a:r>
            <a:r>
              <a:rPr lang="en-US" sz="2750" b="1">
                <a:solidFill>
                  <a:srgbClr val="2B2C30"/>
                </a:solidFill>
                <a:latin typeface="Public Sans"/>
                <a:ea typeface="Public Sans"/>
                <a:cs typeface="Public Sans"/>
              </a:rPr>
              <a:t> </a:t>
            </a:r>
            <a:endParaRPr lang="en-US"/>
          </a:p>
          <a:p>
            <a:pPr marL="457200" indent="-457200">
              <a:lnSpc>
                <a:spcPts val="4199"/>
              </a:lnSpc>
              <a:buFont typeface="Arial"/>
              <a:buChar char="•"/>
            </a:pPr>
            <a:r>
              <a:rPr lang="en-US" sz="2750">
                <a:solidFill>
                  <a:srgbClr val="2B2C30"/>
                </a:solidFill>
                <a:latin typeface="Public Sans"/>
                <a:ea typeface="Public Sans"/>
                <a:cs typeface="Public Sans"/>
              </a:rPr>
              <a:t>Our app curates diverse perspectives into a single feed, replacing echo chambers with meaningful discourse</a:t>
            </a:r>
            <a:endParaRPr lang="en-US">
              <a:ea typeface="Calibri"/>
              <a:cs typeface="Calibri"/>
            </a:endParaRPr>
          </a:p>
        </p:txBody>
      </p:sp>
      <p:sp>
        <p:nvSpPr>
          <p:cNvPr id="2" name="TextBox 6">
            <a:extLst>
              <a:ext uri="{FF2B5EF4-FFF2-40B4-BE49-F238E27FC236}">
                <a16:creationId xmlns:a16="http://schemas.microsoft.com/office/drawing/2014/main" id="{968683AE-07F2-6865-A17E-1AA60FBF5D50}"/>
              </a:ext>
            </a:extLst>
          </p:cNvPr>
          <p:cNvSpPr txBox="1"/>
          <p:nvPr/>
        </p:nvSpPr>
        <p:spPr>
          <a:xfrm>
            <a:off x="1003928" y="7183486"/>
            <a:ext cx="16211571" cy="3178049"/>
          </a:xfrm>
          <a:prstGeom prst="rect">
            <a:avLst/>
          </a:prstGeom>
        </p:spPr>
        <p:txBody>
          <a:bodyPr wrap="square" lIns="0" tIns="0" rIns="0" bIns="0" rtlCol="0" anchor="t">
            <a:spAutoFit/>
          </a:bodyPr>
          <a:lstStyle/>
          <a:p>
            <a:pPr>
              <a:lnSpc>
                <a:spcPts val="4199"/>
              </a:lnSpc>
            </a:pPr>
            <a:r>
              <a:rPr lang="en-US" sz="2750" b="1" u="sng">
                <a:solidFill>
                  <a:srgbClr val="2B2C30"/>
                </a:solidFill>
                <a:latin typeface="Public Sans"/>
              </a:rPr>
              <a:t>Future Work</a:t>
            </a:r>
          </a:p>
          <a:p>
            <a:pPr marL="457200" indent="-457200">
              <a:lnSpc>
                <a:spcPts val="4199"/>
              </a:lnSpc>
              <a:buFont typeface="Arial"/>
              <a:buChar char="•"/>
            </a:pPr>
            <a:r>
              <a:rPr lang="en-US" sz="2750">
                <a:solidFill>
                  <a:srgbClr val="2B2C30"/>
                </a:solidFill>
                <a:latin typeface="Public Sans"/>
                <a:ea typeface="Calibri"/>
                <a:cs typeface="Calibri"/>
              </a:rPr>
              <a:t>As we gather more data, we can:</a:t>
            </a:r>
          </a:p>
          <a:p>
            <a:pPr marL="914400" lvl="1" indent="-457200">
              <a:lnSpc>
                <a:spcPts val="4199"/>
              </a:lnSpc>
              <a:buFont typeface="Courier New"/>
              <a:buChar char="o"/>
            </a:pPr>
            <a:r>
              <a:rPr lang="en-US" sz="2750">
                <a:solidFill>
                  <a:srgbClr val="2B2C30"/>
                </a:solidFill>
                <a:latin typeface="Public Sans"/>
                <a:ea typeface="Calibri"/>
                <a:cs typeface="Calibri"/>
              </a:rPr>
              <a:t>Create more filters to create an even more customizable experience</a:t>
            </a:r>
            <a:endParaRPr lang="en-US">
              <a:ea typeface="Calibri"/>
              <a:cs typeface="Calibri"/>
            </a:endParaRPr>
          </a:p>
          <a:p>
            <a:pPr marL="914400" lvl="1" indent="-457200">
              <a:lnSpc>
                <a:spcPts val="4199"/>
              </a:lnSpc>
              <a:buFont typeface="Courier New"/>
              <a:buChar char="o"/>
            </a:pPr>
            <a:r>
              <a:rPr lang="en-US" sz="2750">
                <a:solidFill>
                  <a:srgbClr val="2B2C30"/>
                </a:solidFill>
                <a:latin typeface="Public Sans"/>
                <a:ea typeface="Calibri"/>
                <a:cs typeface="Calibri"/>
              </a:rPr>
              <a:t>Introduce more complex algorithms to enhance the diversified feed</a:t>
            </a:r>
          </a:p>
          <a:p>
            <a:pPr marL="457200" indent="-457200">
              <a:lnSpc>
                <a:spcPts val="4199"/>
              </a:lnSpc>
              <a:buFont typeface="Arial"/>
              <a:buChar char="•"/>
            </a:pPr>
            <a:r>
              <a:rPr lang="en-US" sz="2750">
                <a:solidFill>
                  <a:srgbClr val="2B2C30"/>
                </a:solidFill>
                <a:latin typeface="Public Sans"/>
                <a:ea typeface="Calibri"/>
                <a:cs typeface="Calibri"/>
              </a:rPr>
              <a:t>Introduce more social media platforms</a:t>
            </a:r>
          </a:p>
          <a:p>
            <a:pPr marL="457200" indent="-457200">
              <a:lnSpc>
                <a:spcPts val="4199"/>
              </a:lnSpc>
              <a:buFont typeface="Arial"/>
              <a:buChar char="•"/>
            </a:pPr>
            <a:endParaRPr lang="en-US" sz="2750">
              <a:solidFill>
                <a:srgbClr val="2B2C30"/>
              </a:solidFill>
              <a:latin typeface="Public Sans"/>
              <a:ea typeface="Calibri"/>
              <a:cs typeface="Calibri"/>
            </a:endParaRPr>
          </a:p>
        </p:txBody>
      </p:sp>
    </p:spTree>
    <p:extLst>
      <p:ext uri="{BB962C8B-B14F-4D97-AF65-F5344CB8AC3E}">
        <p14:creationId xmlns:p14="http://schemas.microsoft.com/office/powerpoint/2010/main" val="40929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4" name="TextBox 4"/>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NEW BUSINESS OPPORTUNITY</a:t>
            </a:r>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pic>
        <p:nvPicPr>
          <p:cNvPr id="9" name="Picture 8" descr="Two people wearing suits and drinking beer&#10;&#10;Description automatically generated">
            <a:extLst>
              <a:ext uri="{FF2B5EF4-FFF2-40B4-BE49-F238E27FC236}">
                <a16:creationId xmlns:a16="http://schemas.microsoft.com/office/drawing/2014/main" id="{270273A6-F633-A87F-A7AD-9460D19125D2}"/>
              </a:ext>
            </a:extLst>
          </p:cNvPr>
          <p:cNvPicPr>
            <a:picLocks noChangeAspect="1"/>
          </p:cNvPicPr>
          <p:nvPr/>
        </p:nvPicPr>
        <p:blipFill>
          <a:blip r:embed="rId2"/>
          <a:stretch>
            <a:fillRect/>
          </a:stretch>
        </p:blipFill>
        <p:spPr>
          <a:xfrm>
            <a:off x="12454864" y="4731081"/>
            <a:ext cx="4804834" cy="4787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5" name="TextBox 5"/>
          <p:cNvSpPr txBox="1"/>
          <p:nvPr/>
        </p:nvSpPr>
        <p:spPr>
          <a:xfrm>
            <a:off x="850974" y="2332416"/>
            <a:ext cx="16408332" cy="2021194"/>
          </a:xfrm>
          <a:prstGeom prst="rect">
            <a:avLst/>
          </a:prstGeom>
        </p:spPr>
        <p:txBody>
          <a:bodyPr lIns="0" tIns="0" rIns="0" bIns="0" rtlCol="0" anchor="t">
            <a:spAutoFit/>
          </a:bodyPr>
          <a:lstStyle/>
          <a:p>
            <a:pPr algn="l">
              <a:lnSpc>
                <a:spcPts val="15250"/>
              </a:lnSpc>
            </a:pPr>
            <a:r>
              <a:rPr lang="en-US" sz="16750" spc="83">
                <a:solidFill>
                  <a:srgbClr val="2B2C30"/>
                </a:solidFill>
                <a:latin typeface="Playfair Display"/>
                <a:sym typeface="Playfair Display"/>
              </a:rPr>
              <a:t>Appendix</a:t>
            </a:r>
            <a:endParaRPr lang="en-US"/>
          </a:p>
        </p:txBody>
      </p:sp>
    </p:spTree>
    <p:extLst>
      <p:ext uri="{BB962C8B-B14F-4D97-AF65-F5344CB8AC3E}">
        <p14:creationId xmlns:p14="http://schemas.microsoft.com/office/powerpoint/2010/main" val="399459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5"/>
          <p:cNvSpPr txBox="1"/>
          <p:nvPr/>
        </p:nvSpPr>
        <p:spPr>
          <a:xfrm>
            <a:off x="1006871" y="942975"/>
            <a:ext cx="16230600" cy="609141"/>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ea typeface="Public Sans Bold"/>
                <a:cs typeface="Public Sans Bold"/>
                <a:sym typeface="Public Sans Bold"/>
              </a:rPr>
              <a:t>USE OF MACHINE LEARNING- Topic Modeling </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7" name="TextBox 6">
            <a:extLst>
              <a:ext uri="{FF2B5EF4-FFF2-40B4-BE49-F238E27FC236}">
                <a16:creationId xmlns:a16="http://schemas.microsoft.com/office/drawing/2014/main" id="{099AEC36-28B0-B711-EC8D-81B4A8555EC0}"/>
              </a:ext>
            </a:extLst>
          </p:cNvPr>
          <p:cNvSpPr txBox="1"/>
          <p:nvPr/>
        </p:nvSpPr>
        <p:spPr>
          <a:xfrm>
            <a:off x="1038040" y="2348917"/>
            <a:ext cx="16239979" cy="7686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b="1">
                <a:latin typeface="Public Sans"/>
                <a:ea typeface="+mn-lt"/>
                <a:cs typeface="+mn-lt"/>
              </a:rPr>
              <a:t>Text Generation: Llama 2</a:t>
            </a:r>
            <a:endParaRPr lang="en-US" sz="2700">
              <a:latin typeface="Public Sans"/>
            </a:endParaRPr>
          </a:p>
          <a:p>
            <a:pPr marL="285750" indent="-285750">
              <a:buFont typeface="Arial"/>
              <a:buChar char="•"/>
            </a:pPr>
            <a:r>
              <a:rPr lang="en-US" sz="2700">
                <a:latin typeface="Public Sans"/>
                <a:ea typeface="+mn-lt"/>
                <a:cs typeface="+mn-lt"/>
              </a:rPr>
              <a:t>Fine-tuned tokenizer and model via Hugging Face Transformers</a:t>
            </a:r>
            <a:endParaRPr lang="en-US" sz="2700">
              <a:latin typeface="Public Sans"/>
            </a:endParaRPr>
          </a:p>
          <a:p>
            <a:endParaRPr lang="en-US" sz="2700">
              <a:latin typeface="Public Sans"/>
              <a:ea typeface="Calibri"/>
              <a:cs typeface="Calibri"/>
            </a:endParaRPr>
          </a:p>
          <a:p>
            <a:r>
              <a:rPr lang="en-US" sz="2700" b="1">
                <a:latin typeface="Public Sans"/>
                <a:ea typeface="+mn-lt"/>
                <a:cs typeface="+mn-lt"/>
              </a:rPr>
              <a:t>Vector Embedding: </a:t>
            </a:r>
            <a:r>
              <a:rPr lang="en-US" sz="2700" b="1" err="1">
                <a:latin typeface="Public Sans"/>
                <a:ea typeface="+mn-lt"/>
                <a:cs typeface="+mn-lt"/>
              </a:rPr>
              <a:t>SentenceTransformer</a:t>
            </a:r>
            <a:endParaRPr lang="en-US" sz="2700">
              <a:latin typeface="Public Sans"/>
            </a:endParaRPr>
          </a:p>
          <a:p>
            <a:pPr marL="285750" indent="-285750">
              <a:buFont typeface="Arial"/>
              <a:buChar char="•"/>
            </a:pPr>
            <a:r>
              <a:rPr lang="en-US" sz="2700">
                <a:latin typeface="Public Sans"/>
                <a:ea typeface="+mn-lt"/>
                <a:cs typeface="+mn-lt"/>
              </a:rPr>
              <a:t>Model: </a:t>
            </a:r>
            <a:r>
              <a:rPr lang="en-US" sz="2700" b="1" err="1">
                <a:latin typeface="Public Sans"/>
                <a:ea typeface="+mn-lt"/>
                <a:cs typeface="+mn-lt"/>
              </a:rPr>
              <a:t>bayesian</a:t>
            </a:r>
            <a:r>
              <a:rPr lang="en-US" sz="2700" b="1">
                <a:latin typeface="Public Sans"/>
                <a:ea typeface="+mn-lt"/>
                <a:cs typeface="+mn-lt"/>
              </a:rPr>
              <a:t> generative embedding</a:t>
            </a:r>
            <a:endParaRPr lang="en-US" sz="2700" b="1">
              <a:latin typeface="Public Sans"/>
              <a:ea typeface="Calibri"/>
              <a:cs typeface="Calibri"/>
            </a:endParaRPr>
          </a:p>
          <a:p>
            <a:pPr marL="285750" indent="-285750">
              <a:buFont typeface="Arial"/>
              <a:buChar char="•"/>
            </a:pPr>
            <a:r>
              <a:rPr lang="en-US" sz="2700">
                <a:latin typeface="Public Sans"/>
                <a:ea typeface="+mn-lt"/>
                <a:cs typeface="+mn-lt"/>
              </a:rPr>
              <a:t>Encodes tweets into vector space for clustering</a:t>
            </a:r>
            <a:endParaRPr lang="en-US" sz="2700">
              <a:latin typeface="Public Sans"/>
            </a:endParaRPr>
          </a:p>
          <a:p>
            <a:pPr>
              <a:buFont typeface="Arial"/>
            </a:pPr>
            <a:endParaRPr lang="en-US" sz="2700">
              <a:latin typeface="Public Sans"/>
              <a:ea typeface="Calibri"/>
              <a:cs typeface="Calibri"/>
            </a:endParaRPr>
          </a:p>
          <a:p>
            <a:r>
              <a:rPr lang="en-US" sz="2700" b="1">
                <a:latin typeface="Public Sans"/>
                <a:ea typeface="+mn-lt"/>
                <a:cs typeface="+mn-lt"/>
              </a:rPr>
              <a:t>Clustering Methods</a:t>
            </a:r>
            <a:endParaRPr lang="en-US" sz="2700">
              <a:latin typeface="Public Sans"/>
              <a:ea typeface="Calibri"/>
              <a:cs typeface="Calibri"/>
            </a:endParaRPr>
          </a:p>
          <a:p>
            <a:pPr marL="285750" indent="-285750">
              <a:buFont typeface="Arial"/>
              <a:buChar char="•"/>
            </a:pPr>
            <a:r>
              <a:rPr lang="en-US" sz="2700" b="1">
                <a:latin typeface="Public Sans"/>
                <a:ea typeface="+mn-lt"/>
                <a:cs typeface="+mn-lt"/>
              </a:rPr>
              <a:t>UMAP</a:t>
            </a:r>
            <a:r>
              <a:rPr lang="en-US" sz="2700">
                <a:latin typeface="Public Sans"/>
                <a:ea typeface="+mn-lt"/>
                <a:cs typeface="+mn-lt"/>
              </a:rPr>
              <a:t>: Reduces dimensions</a:t>
            </a:r>
            <a:endParaRPr lang="en-US" sz="2700">
              <a:latin typeface="Public Sans"/>
              <a:ea typeface="Calibri"/>
              <a:cs typeface="Calibri"/>
            </a:endParaRPr>
          </a:p>
          <a:p>
            <a:pPr marL="285750" indent="-285750">
              <a:buFont typeface="Arial"/>
              <a:buChar char="•"/>
            </a:pPr>
            <a:r>
              <a:rPr lang="en-US" sz="2700" b="1">
                <a:latin typeface="Public Sans"/>
                <a:ea typeface="+mn-lt"/>
                <a:cs typeface="+mn-lt"/>
              </a:rPr>
              <a:t>HDBSCAN</a:t>
            </a:r>
            <a:r>
              <a:rPr lang="en-US" sz="2700">
                <a:latin typeface="Public Sans"/>
                <a:ea typeface="+mn-lt"/>
                <a:cs typeface="+mn-lt"/>
              </a:rPr>
              <a:t>: Identifies clusters with noise handling</a:t>
            </a:r>
            <a:endParaRPr lang="en-US" sz="2700">
              <a:latin typeface="Public Sans"/>
            </a:endParaRPr>
          </a:p>
          <a:p>
            <a:pPr>
              <a:buFont typeface="Arial"/>
            </a:pPr>
            <a:endParaRPr lang="en-US" sz="2700">
              <a:latin typeface="Public Sans"/>
              <a:ea typeface="Calibri"/>
              <a:cs typeface="Calibri"/>
            </a:endParaRPr>
          </a:p>
          <a:p>
            <a:r>
              <a:rPr lang="en-US" sz="2700" b="1">
                <a:latin typeface="Public Sans"/>
                <a:ea typeface="+mn-lt"/>
                <a:cs typeface="+mn-lt"/>
              </a:rPr>
              <a:t>Representation Model</a:t>
            </a:r>
            <a:endParaRPr lang="en-US" sz="2700">
              <a:latin typeface="Public Sans"/>
            </a:endParaRPr>
          </a:p>
          <a:p>
            <a:pPr marL="285750" indent="-285750">
              <a:buFont typeface="Arial"/>
              <a:buChar char="•"/>
            </a:pPr>
            <a:r>
              <a:rPr lang="en-US" sz="2700" b="1">
                <a:latin typeface="Public Sans"/>
                <a:ea typeface="+mn-lt"/>
                <a:cs typeface="+mn-lt"/>
              </a:rPr>
              <a:t>Llama 2</a:t>
            </a:r>
            <a:r>
              <a:rPr lang="en-US" sz="2700">
                <a:latin typeface="Public Sans"/>
                <a:ea typeface="+mn-lt"/>
                <a:cs typeface="+mn-lt"/>
              </a:rPr>
              <a:t>: Generates detailed topic descriptions on clusters</a:t>
            </a:r>
            <a:endParaRPr lang="en-US" sz="2700">
              <a:latin typeface="Public Sans"/>
            </a:endParaRPr>
          </a:p>
          <a:p>
            <a:pPr>
              <a:buFont typeface="Arial"/>
            </a:pPr>
            <a:endParaRPr lang="en-US" sz="2700">
              <a:latin typeface="Public Sans"/>
              <a:ea typeface="Calibri"/>
              <a:cs typeface="Calibri"/>
            </a:endParaRPr>
          </a:p>
          <a:p>
            <a:r>
              <a:rPr lang="en-US" sz="2700" b="1">
                <a:latin typeface="Public Sans"/>
                <a:ea typeface="+mn-lt"/>
                <a:cs typeface="+mn-lt"/>
              </a:rPr>
              <a:t>Integration: </a:t>
            </a:r>
            <a:r>
              <a:rPr lang="en-US" sz="2700" b="1" err="1">
                <a:latin typeface="Public Sans"/>
                <a:ea typeface="+mn-lt"/>
                <a:cs typeface="+mn-lt"/>
              </a:rPr>
              <a:t>BERTopic</a:t>
            </a:r>
            <a:endParaRPr lang="en-US" sz="2700">
              <a:latin typeface="Public Sans"/>
            </a:endParaRPr>
          </a:p>
          <a:p>
            <a:pPr marL="285750" indent="-285750">
              <a:buFont typeface="Arial"/>
              <a:buChar char="•"/>
            </a:pPr>
            <a:r>
              <a:rPr lang="en-US" sz="2700">
                <a:latin typeface="Public Sans"/>
                <a:ea typeface="+mn-lt"/>
                <a:cs typeface="+mn-lt"/>
              </a:rPr>
              <a:t>Combines embedding, clustering, and representation models</a:t>
            </a:r>
            <a:endParaRPr lang="en-US" sz="2700">
              <a:latin typeface="Public Sans"/>
            </a:endParaRPr>
          </a:p>
          <a:p>
            <a:pPr marL="285750" indent="-285750">
              <a:buFont typeface="Arial"/>
              <a:buChar char="•"/>
            </a:pPr>
            <a:r>
              <a:rPr lang="en-US" sz="2700">
                <a:latin typeface="Public Sans"/>
                <a:ea typeface="+mn-lt"/>
                <a:cs typeface="+mn-lt"/>
              </a:rPr>
              <a:t>Produces interpretable topics with 5 representative words</a:t>
            </a:r>
            <a:endParaRPr lang="en-US" sz="2700">
              <a:latin typeface="Public Sans"/>
            </a:endParaRPr>
          </a:p>
          <a:p>
            <a:endParaRPr lang="en-US">
              <a:ea typeface="Calibri"/>
              <a:cs typeface="Calibri"/>
            </a:endParaRPr>
          </a:p>
        </p:txBody>
      </p:sp>
    </p:spTree>
    <p:extLst>
      <p:ext uri="{BB962C8B-B14F-4D97-AF65-F5344CB8AC3E}">
        <p14:creationId xmlns:p14="http://schemas.microsoft.com/office/powerpoint/2010/main" val="352692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5"/>
          <p:cNvSpPr txBox="1"/>
          <p:nvPr/>
        </p:nvSpPr>
        <p:spPr>
          <a:xfrm>
            <a:off x="1006871" y="942975"/>
            <a:ext cx="16230600" cy="609141"/>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ea typeface="Public Sans Bold"/>
                <a:cs typeface="Public Sans Bold"/>
                <a:sym typeface="Public Sans Bold"/>
              </a:rPr>
              <a:t>USE OF MACHINE LEARNING- Models Used  </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7" name="TextBox 6">
            <a:extLst>
              <a:ext uri="{FF2B5EF4-FFF2-40B4-BE49-F238E27FC236}">
                <a16:creationId xmlns:a16="http://schemas.microsoft.com/office/drawing/2014/main" id="{099AEC36-28B0-B711-EC8D-81B4A8555EC0}"/>
              </a:ext>
            </a:extLst>
          </p:cNvPr>
          <p:cNvSpPr txBox="1"/>
          <p:nvPr/>
        </p:nvSpPr>
        <p:spPr>
          <a:xfrm>
            <a:off x="1033178" y="2219521"/>
            <a:ext cx="16450215" cy="6248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700" b="1">
                <a:latin typeface="Public Sans"/>
                <a:ea typeface="+mn-lt"/>
                <a:cs typeface="+mn-lt"/>
              </a:rPr>
              <a:t>Phase 1, Create the tweet database</a:t>
            </a:r>
            <a:endParaRPr lang="en-US">
              <a:ea typeface="Calibri"/>
              <a:cs typeface="Calibri"/>
            </a:endParaRPr>
          </a:p>
          <a:p>
            <a:pPr marL="457200" indent="-457200">
              <a:lnSpc>
                <a:spcPct val="150000"/>
              </a:lnSpc>
              <a:buFont typeface="Arial"/>
              <a:buChar char="•"/>
            </a:pPr>
            <a:r>
              <a:rPr lang="en-US" sz="2700">
                <a:latin typeface="Public Sans"/>
                <a:ea typeface="+mn-lt"/>
                <a:cs typeface="+mn-lt"/>
              </a:rPr>
              <a:t>Vectorize tweets: paraphrase-MiniLM-L6-v2 (Hugging Face)</a:t>
            </a:r>
          </a:p>
          <a:p>
            <a:pPr marL="457200" indent="-457200">
              <a:lnSpc>
                <a:spcPct val="150000"/>
              </a:lnSpc>
              <a:buFont typeface="Arial"/>
              <a:buChar char="•"/>
            </a:pPr>
            <a:r>
              <a:rPr lang="en-US" sz="2700">
                <a:latin typeface="Public Sans"/>
                <a:ea typeface="+mn-lt"/>
                <a:cs typeface="+mn-lt"/>
              </a:rPr>
              <a:t>Perform sentiment analysis: Vader Analyzer</a:t>
            </a:r>
            <a:endParaRPr lang="en-US"/>
          </a:p>
          <a:p>
            <a:pPr marL="457200" indent="-457200">
              <a:lnSpc>
                <a:spcPct val="150000"/>
              </a:lnSpc>
              <a:buFont typeface="Arial"/>
              <a:buChar char="•"/>
            </a:pPr>
            <a:r>
              <a:rPr lang="en-US" sz="2700">
                <a:latin typeface="Public Sans"/>
                <a:ea typeface="+mn-lt"/>
                <a:cs typeface="+mn-lt"/>
              </a:rPr>
              <a:t>Perform emotion analysis: j-</a:t>
            </a:r>
            <a:r>
              <a:rPr lang="en-US" sz="2700" err="1">
                <a:latin typeface="Public Sans"/>
                <a:ea typeface="+mn-lt"/>
                <a:cs typeface="+mn-lt"/>
              </a:rPr>
              <a:t>hartmann</a:t>
            </a:r>
            <a:r>
              <a:rPr lang="en-US" sz="2700">
                <a:latin typeface="Public Sans"/>
                <a:ea typeface="+mn-lt"/>
                <a:cs typeface="+mn-lt"/>
              </a:rPr>
              <a:t>/emotion-</a:t>
            </a:r>
            <a:r>
              <a:rPr lang="en-US" sz="2700" err="1">
                <a:latin typeface="Public Sans"/>
                <a:ea typeface="+mn-lt"/>
                <a:cs typeface="+mn-lt"/>
              </a:rPr>
              <a:t>english</a:t>
            </a:r>
            <a:r>
              <a:rPr lang="en-US" sz="2700">
                <a:latin typeface="Public Sans"/>
                <a:ea typeface="+mn-lt"/>
                <a:cs typeface="+mn-lt"/>
              </a:rPr>
              <a:t>-</a:t>
            </a:r>
            <a:r>
              <a:rPr lang="en-US" sz="2700" err="1">
                <a:latin typeface="Public Sans"/>
                <a:ea typeface="+mn-lt"/>
                <a:cs typeface="+mn-lt"/>
              </a:rPr>
              <a:t>distilroberta</a:t>
            </a:r>
            <a:r>
              <a:rPr lang="en-US" sz="2700">
                <a:latin typeface="Public Sans"/>
                <a:ea typeface="+mn-lt"/>
                <a:cs typeface="+mn-lt"/>
              </a:rPr>
              <a:t>-base</a:t>
            </a:r>
          </a:p>
          <a:p>
            <a:pPr>
              <a:lnSpc>
                <a:spcPct val="150000"/>
              </a:lnSpc>
            </a:pPr>
            <a:r>
              <a:rPr lang="en-US" sz="2700" b="1">
                <a:latin typeface="Public Sans"/>
                <a:ea typeface="+mn-lt"/>
                <a:cs typeface="+mn-lt"/>
              </a:rPr>
              <a:t>Phase 2, User experience</a:t>
            </a:r>
          </a:p>
          <a:p>
            <a:pPr marL="457200" indent="-457200">
              <a:lnSpc>
                <a:spcPct val="150000"/>
              </a:lnSpc>
              <a:buFont typeface="Arial"/>
              <a:buChar char="•"/>
            </a:pPr>
            <a:r>
              <a:rPr lang="en-US" sz="2700">
                <a:latin typeface="Public Sans"/>
                <a:ea typeface="+mn-lt"/>
                <a:cs typeface="+mn-lt"/>
              </a:rPr>
              <a:t>Create a User Interface: </a:t>
            </a:r>
            <a:r>
              <a:rPr lang="en-US" sz="2700" err="1">
                <a:latin typeface="Public Sans"/>
                <a:ea typeface="+mn-lt"/>
                <a:cs typeface="+mn-lt"/>
              </a:rPr>
              <a:t>streamlit</a:t>
            </a:r>
          </a:p>
          <a:p>
            <a:pPr marL="457200" indent="-457200">
              <a:lnSpc>
                <a:spcPct val="150000"/>
              </a:lnSpc>
              <a:buFont typeface="Arial"/>
              <a:buChar char="•"/>
            </a:pPr>
            <a:r>
              <a:rPr lang="en-US" sz="2700">
                <a:latin typeface="Public Sans"/>
                <a:ea typeface="+mn-lt"/>
                <a:cs typeface="+mn-lt"/>
              </a:rPr>
              <a:t>Use trained models from Phase 1:</a:t>
            </a:r>
            <a:endParaRPr lang="en-US"/>
          </a:p>
          <a:p>
            <a:pPr marL="457200" indent="-457200">
              <a:lnSpc>
                <a:spcPct val="150000"/>
              </a:lnSpc>
              <a:buFont typeface="Arial"/>
              <a:buChar char="•"/>
            </a:pPr>
            <a:r>
              <a:rPr lang="en-US" sz="2700">
                <a:latin typeface="Public Sans"/>
                <a:ea typeface="+mn-lt"/>
                <a:cs typeface="+mn-lt"/>
              </a:rPr>
              <a:t>Find top 20 similar tweets: </a:t>
            </a:r>
            <a:r>
              <a:rPr lang="en-US" sz="2700" err="1">
                <a:latin typeface="Public Sans"/>
                <a:ea typeface="+mn-lt"/>
                <a:cs typeface="+mn-lt"/>
              </a:rPr>
              <a:t>pytorch_cos_sim</a:t>
            </a:r>
          </a:p>
          <a:p>
            <a:pPr marL="457200" indent="-457200">
              <a:lnSpc>
                <a:spcPct val="150000"/>
              </a:lnSpc>
              <a:buFont typeface="Arial"/>
              <a:buChar char="•"/>
            </a:pPr>
            <a:r>
              <a:rPr lang="en-US" sz="2700">
                <a:latin typeface="Public Sans"/>
                <a:ea typeface="+mn-lt"/>
                <a:cs typeface="+mn-lt"/>
              </a:rPr>
              <a:t>Select from most similar tweets according to user selected sentiment, emotion, political sliders</a:t>
            </a:r>
          </a:p>
          <a:p>
            <a:pPr marL="457200" indent="-457200">
              <a:lnSpc>
                <a:spcPct val="150000"/>
              </a:lnSpc>
              <a:buFont typeface="Arial"/>
              <a:buChar char="•"/>
            </a:pPr>
            <a:r>
              <a:rPr lang="en-US" sz="2700">
                <a:latin typeface="Public Sans"/>
                <a:ea typeface="+mn-lt"/>
                <a:cs typeface="+mn-lt"/>
              </a:rPr>
              <a:t>Output tweets, indicating their sentiment, emotion, political leaning</a:t>
            </a:r>
          </a:p>
        </p:txBody>
      </p:sp>
    </p:spTree>
    <p:extLst>
      <p:ext uri="{BB962C8B-B14F-4D97-AF65-F5344CB8AC3E}">
        <p14:creationId xmlns:p14="http://schemas.microsoft.com/office/powerpoint/2010/main" val="185044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2"/>
          <p:cNvSpPr txBox="1"/>
          <p:nvPr/>
        </p:nvSpPr>
        <p:spPr>
          <a:xfrm>
            <a:off x="4386141" y="3665713"/>
            <a:ext cx="9509685" cy="2952110"/>
          </a:xfrm>
          <a:prstGeom prst="rect">
            <a:avLst/>
          </a:prstGeom>
        </p:spPr>
        <p:txBody>
          <a:bodyPr lIns="0" tIns="0" rIns="0" bIns="0" rtlCol="0" anchor="t">
            <a:spAutoFit/>
          </a:bodyPr>
          <a:lstStyle/>
          <a:p>
            <a:pPr>
              <a:lnSpc>
                <a:spcPts val="7865"/>
              </a:lnSpc>
            </a:pPr>
            <a:r>
              <a:rPr lang="en-US" sz="6050" spc="30" dirty="0">
                <a:solidFill>
                  <a:schemeClr val="bg1"/>
                </a:solidFill>
                <a:latin typeface="Playfair Display"/>
                <a:ea typeface="Playfair Display"/>
                <a:cs typeface="Playfair Display"/>
                <a:sym typeface="Playfair Display"/>
              </a:rPr>
              <a:t>Transforming social media to foster understanding and meaningful discourse</a:t>
            </a:r>
          </a:p>
        </p:txBody>
      </p:sp>
      <p:pic>
        <p:nvPicPr>
          <p:cNvPr id="8" name="Picture 7" descr="A person in a red jacket&#10;&#10;Description automatically generated">
            <a:extLst>
              <a:ext uri="{FF2B5EF4-FFF2-40B4-BE49-F238E27FC236}">
                <a16:creationId xmlns:a16="http://schemas.microsoft.com/office/drawing/2014/main" id="{C42D3F12-BC8D-8F43-8798-2D60654A0BC5}"/>
              </a:ext>
            </a:extLst>
          </p:cNvPr>
          <p:cNvPicPr>
            <a:picLocks noChangeAspect="1"/>
          </p:cNvPicPr>
          <p:nvPr/>
        </p:nvPicPr>
        <p:blipFill>
          <a:blip r:embed="rId2"/>
          <a:stretch>
            <a:fillRect/>
          </a:stretch>
        </p:blipFill>
        <p:spPr>
          <a:xfrm>
            <a:off x="222720" y="7004369"/>
            <a:ext cx="5185214" cy="2932342"/>
          </a:xfrm>
          <a:prstGeom prst="rect">
            <a:avLst/>
          </a:prstGeom>
        </p:spPr>
      </p:pic>
      <p:pic>
        <p:nvPicPr>
          <p:cNvPr id="9" name="Picture 8" descr="A person in a suit holding up his fist&#10;&#10;Description automatically generated">
            <a:extLst>
              <a:ext uri="{FF2B5EF4-FFF2-40B4-BE49-F238E27FC236}">
                <a16:creationId xmlns:a16="http://schemas.microsoft.com/office/drawing/2014/main" id="{4669AC90-7B04-D3E6-9A57-19E31D39C3EF}"/>
              </a:ext>
            </a:extLst>
          </p:cNvPr>
          <p:cNvPicPr>
            <a:picLocks noChangeAspect="1"/>
          </p:cNvPicPr>
          <p:nvPr/>
        </p:nvPicPr>
        <p:blipFill>
          <a:blip r:embed="rId3"/>
          <a:stretch>
            <a:fillRect/>
          </a:stretch>
        </p:blipFill>
        <p:spPr>
          <a:xfrm>
            <a:off x="12996333" y="239303"/>
            <a:ext cx="5080001" cy="3323166"/>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FF4378C1-DD0B-4611-DB12-2AD2D6608606}"/>
              </a:ext>
            </a:extLst>
          </p:cNvPr>
          <p:cNvPicPr>
            <a:picLocks noChangeAspect="1"/>
          </p:cNvPicPr>
          <p:nvPr/>
        </p:nvPicPr>
        <p:blipFill>
          <a:blip r:embed="rId4"/>
          <a:srcRect b="42085"/>
          <a:stretch/>
        </p:blipFill>
        <p:spPr>
          <a:xfrm>
            <a:off x="7267074" y="7314077"/>
            <a:ext cx="10809260" cy="2622634"/>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D9BB8C85-744C-BC74-26BF-CE4280BE0A9E}"/>
              </a:ext>
            </a:extLst>
          </p:cNvPr>
          <p:cNvPicPr>
            <a:picLocks noChangeAspect="1"/>
          </p:cNvPicPr>
          <p:nvPr/>
        </p:nvPicPr>
        <p:blipFill>
          <a:blip r:embed="rId4"/>
          <a:srcRect t="58098" b="1404"/>
          <a:stretch/>
        </p:blipFill>
        <p:spPr>
          <a:xfrm>
            <a:off x="243417" y="577516"/>
            <a:ext cx="12069702" cy="21175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AGENDA</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4" name="TextBox 4"/>
          <p:cNvSpPr txBox="1"/>
          <p:nvPr/>
        </p:nvSpPr>
        <p:spPr>
          <a:xfrm>
            <a:off x="1028689" y="2122290"/>
            <a:ext cx="7877184" cy="3928704"/>
          </a:xfrm>
          <a:prstGeom prst="rect">
            <a:avLst/>
          </a:prstGeom>
        </p:spPr>
        <p:txBody>
          <a:bodyPr lIns="0" tIns="0" rIns="0" bIns="0" rtlCol="0" anchor="t">
            <a:spAutoFit/>
          </a:bodyPr>
          <a:lstStyle/>
          <a:p>
            <a:pPr marL="603885" lvl="1" indent="-302260" algn="l">
              <a:lnSpc>
                <a:spcPts val="5235"/>
              </a:lnSpc>
              <a:buFont typeface="Arial"/>
              <a:buChar char="•"/>
            </a:pPr>
            <a:r>
              <a:rPr lang="en-US" sz="3200">
                <a:solidFill>
                  <a:srgbClr val="2B2C30"/>
                </a:solidFill>
                <a:latin typeface="Public Sans"/>
                <a:ea typeface="Public Sans"/>
                <a:cs typeface="Public Sans"/>
                <a:sym typeface="Public Sans"/>
              </a:rPr>
              <a:t>Our Mission</a:t>
            </a:r>
            <a:endParaRPr lang="en-US" sz="3200">
              <a:ea typeface="Calibri"/>
              <a:cs typeface="Calibri"/>
            </a:endParaRPr>
          </a:p>
          <a:p>
            <a:pPr marL="603885" lvl="1" indent="-302260">
              <a:lnSpc>
                <a:spcPts val="5235"/>
              </a:lnSpc>
              <a:buFont typeface="Arial"/>
              <a:buChar char="•"/>
            </a:pPr>
            <a:r>
              <a:rPr lang="en-US" sz="3200">
                <a:solidFill>
                  <a:srgbClr val="2B2C30"/>
                </a:solidFill>
                <a:latin typeface="Public Sans"/>
                <a:ea typeface="Public Sans"/>
                <a:cs typeface="Public Sans"/>
              </a:rPr>
              <a:t>Problem and Solution</a:t>
            </a:r>
          </a:p>
          <a:p>
            <a:pPr marL="603885" lvl="1" indent="-302260">
              <a:lnSpc>
                <a:spcPts val="5235"/>
              </a:lnSpc>
              <a:buFont typeface="Arial"/>
              <a:buChar char="•"/>
            </a:pPr>
            <a:r>
              <a:rPr lang="en-US" sz="3200">
                <a:solidFill>
                  <a:srgbClr val="2B2C30"/>
                </a:solidFill>
                <a:latin typeface="Public Sans"/>
                <a:ea typeface="Public Sans"/>
                <a:cs typeface="Public Sans"/>
                <a:sym typeface="Public Sans"/>
              </a:rPr>
              <a:t>Proof of Concept</a:t>
            </a:r>
            <a:endParaRPr lang="en-US" sz="3200">
              <a:solidFill>
                <a:srgbClr val="2B2C30"/>
              </a:solidFill>
              <a:latin typeface="Public Sans"/>
              <a:ea typeface="Public Sans"/>
              <a:cs typeface="Public Sans"/>
            </a:endParaRPr>
          </a:p>
          <a:p>
            <a:pPr marL="603885" lvl="1" indent="-302260">
              <a:lnSpc>
                <a:spcPts val="5235"/>
              </a:lnSpc>
              <a:buFont typeface="Arial"/>
              <a:buChar char="•"/>
            </a:pPr>
            <a:r>
              <a:rPr lang="en-US" sz="3200">
                <a:solidFill>
                  <a:srgbClr val="2B2C30"/>
                </a:solidFill>
                <a:latin typeface="Public Sans"/>
                <a:ea typeface="Public Sans"/>
                <a:cs typeface="Public Sans"/>
                <a:sym typeface="Public Sans"/>
              </a:rPr>
              <a:t>Use of Machine Learning</a:t>
            </a:r>
            <a:endParaRPr lang="en-US" sz="3200">
              <a:solidFill>
                <a:srgbClr val="2B2C30"/>
              </a:solidFill>
              <a:latin typeface="Public Sans"/>
              <a:ea typeface="Public Sans"/>
              <a:cs typeface="Public Sans"/>
            </a:endParaRPr>
          </a:p>
          <a:p>
            <a:pPr marL="603885" lvl="1" indent="-302260">
              <a:lnSpc>
                <a:spcPts val="5235"/>
              </a:lnSpc>
              <a:buFont typeface="Arial"/>
              <a:buChar char="•"/>
            </a:pPr>
            <a:r>
              <a:rPr lang="en-US" sz="3200">
                <a:solidFill>
                  <a:srgbClr val="2B2C30"/>
                </a:solidFill>
                <a:latin typeface="Public Sans"/>
                <a:ea typeface="Public Sans"/>
                <a:cs typeface="Public Sans"/>
              </a:rPr>
              <a:t>Target Audience and Market Size</a:t>
            </a:r>
          </a:p>
          <a:p>
            <a:pPr marL="603885" lvl="1" indent="-302260">
              <a:lnSpc>
                <a:spcPts val="5235"/>
              </a:lnSpc>
              <a:buFont typeface="Arial"/>
              <a:buChar char="•"/>
            </a:pPr>
            <a:r>
              <a:rPr lang="en-US" sz="3200">
                <a:solidFill>
                  <a:srgbClr val="2B2C30"/>
                </a:solidFill>
                <a:latin typeface="Public Sans"/>
                <a:ea typeface="Public Sans"/>
                <a:cs typeface="Public Sans"/>
              </a:rPr>
              <a:t>Costs</a:t>
            </a:r>
          </a:p>
        </p:txBody>
      </p:sp>
    </p:spTree>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16407" y="2152970"/>
            <a:ext cx="16242893" cy="6023893"/>
          </a:xfrm>
          <a:prstGeom prst="rect">
            <a:avLst/>
          </a:prstGeom>
        </p:spPr>
        <p:txBody>
          <a:bodyPr lIns="0" tIns="0" rIns="0" bIns="0" rtlCol="0" anchor="t">
            <a:spAutoFit/>
          </a:bodyPr>
          <a:lstStyle/>
          <a:p>
            <a:pPr>
              <a:lnSpc>
                <a:spcPts val="7865"/>
              </a:lnSpc>
            </a:pPr>
            <a:r>
              <a:rPr lang="en-US" sz="6050" spc="30">
                <a:solidFill>
                  <a:srgbClr val="2B2C30"/>
                </a:solidFill>
                <a:latin typeface="Playfair Display"/>
                <a:sym typeface="Playfair Display"/>
              </a:rPr>
              <a:t>To bridge divides and foster understanding in a polarized world by reimagining the way we engage with social media. Utilize modern technology to empower users to explore diverse perspectives and sentiments on the most pressing topics of our time.</a:t>
            </a:r>
            <a:endParaRPr lang="en-US"/>
          </a:p>
        </p:txBody>
      </p:sp>
      <p:sp>
        <p:nvSpPr>
          <p:cNvPr id="5" name="TextBox 5"/>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OUR MISSION</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TextBox 4"/>
          <p:cNvSpPr txBox="1"/>
          <p:nvPr/>
        </p:nvSpPr>
        <p:spPr>
          <a:xfrm>
            <a:off x="1006871" y="942975"/>
            <a:ext cx="16230600" cy="621902"/>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sym typeface="Public Sans Bold"/>
              </a:rPr>
              <a:t>PROBLEM AND SOLUTION</a:t>
            </a:r>
            <a:endParaRPr lang="en-US"/>
          </a:p>
        </p:txBody>
      </p:sp>
      <p:sp>
        <p:nvSpPr>
          <p:cNvPr id="5" name="AutoShape 5"/>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6" name="TextBox 6"/>
          <p:cNvSpPr txBox="1"/>
          <p:nvPr/>
        </p:nvSpPr>
        <p:spPr>
          <a:xfrm>
            <a:off x="1028689" y="2227065"/>
            <a:ext cx="7877184" cy="5871094"/>
          </a:xfrm>
          <a:prstGeom prst="rect">
            <a:avLst/>
          </a:prstGeom>
        </p:spPr>
        <p:txBody>
          <a:bodyPr lIns="0" tIns="0" rIns="0" bIns="0" rtlCol="0" anchor="t">
            <a:spAutoFit/>
          </a:bodyPr>
          <a:lstStyle/>
          <a:p>
            <a:pPr>
              <a:lnSpc>
                <a:spcPts val="4199"/>
              </a:lnSpc>
            </a:pPr>
            <a:r>
              <a:rPr lang="en-US" sz="2750" b="1" u="sng">
                <a:solidFill>
                  <a:srgbClr val="2B2C30"/>
                </a:solidFill>
                <a:latin typeface="Public Sans"/>
                <a:ea typeface="Public Sans"/>
                <a:cs typeface="Public Sans"/>
              </a:rPr>
              <a:t>The Problem</a:t>
            </a:r>
          </a:p>
          <a:p>
            <a:pPr marL="457200" indent="-457200">
              <a:lnSpc>
                <a:spcPts val="4199"/>
              </a:lnSpc>
              <a:buFont typeface="Arial"/>
              <a:buChar char="•"/>
            </a:pPr>
            <a:r>
              <a:rPr lang="en-US" sz="2750" b="1">
                <a:solidFill>
                  <a:srgbClr val="2B2C30"/>
                </a:solidFill>
                <a:latin typeface="Public Sans"/>
                <a:ea typeface="Public Sans"/>
                <a:cs typeface="Public Sans"/>
              </a:rPr>
              <a:t>Polarization: </a:t>
            </a:r>
            <a:r>
              <a:rPr lang="en-US" sz="2750">
                <a:solidFill>
                  <a:srgbClr val="2B2C30"/>
                </a:solidFill>
                <a:latin typeface="Public Sans"/>
                <a:ea typeface="Public Sans"/>
                <a:cs typeface="Public Sans"/>
              </a:rPr>
              <a:t>2020 study found that staying off Facebook for a month significantly reduced polarization on policy issues</a:t>
            </a:r>
          </a:p>
          <a:p>
            <a:pPr marL="457200" indent="-457200">
              <a:lnSpc>
                <a:spcPts val="4199"/>
              </a:lnSpc>
              <a:buFont typeface="Arial"/>
              <a:buChar char="•"/>
            </a:pPr>
            <a:r>
              <a:rPr lang="en-US" sz="2750" b="1">
                <a:solidFill>
                  <a:srgbClr val="2B2C30"/>
                </a:solidFill>
                <a:latin typeface="Public Sans"/>
                <a:ea typeface="Public Sans"/>
                <a:cs typeface="Public Sans"/>
              </a:rPr>
              <a:t>Social Media Facilitates Division: </a:t>
            </a:r>
            <a:r>
              <a:rPr lang="en-US" sz="2750">
                <a:solidFill>
                  <a:srgbClr val="2B2C30"/>
                </a:solidFill>
                <a:latin typeface="Public Sans"/>
                <a:ea typeface="Public Sans"/>
                <a:cs typeface="Public Sans"/>
              </a:rPr>
              <a:t>Platforms like Facebook, YouTube and Twitter may not cause polarization but are key facilitators</a:t>
            </a:r>
          </a:p>
          <a:p>
            <a:pPr marL="457200" indent="-457200">
              <a:lnSpc>
                <a:spcPts val="4199"/>
              </a:lnSpc>
              <a:buFont typeface="Arial"/>
              <a:buChar char="•"/>
            </a:pPr>
            <a:r>
              <a:rPr lang="en-US" sz="2750" b="1">
                <a:solidFill>
                  <a:srgbClr val="2B2C30"/>
                </a:solidFill>
                <a:latin typeface="Public Sans"/>
                <a:ea typeface="Public Sans"/>
                <a:cs typeface="Public Sans"/>
              </a:rPr>
              <a:t>Algorithmic Echo Chambers:</a:t>
            </a:r>
            <a:r>
              <a:rPr lang="en-US" sz="2750">
                <a:solidFill>
                  <a:srgbClr val="2B2C30"/>
                </a:solidFill>
                <a:latin typeface="Public Sans"/>
                <a:ea typeface="Public Sans"/>
                <a:cs typeface="Public Sans"/>
              </a:rPr>
              <a:t> 2021 study of over 17,000 Americans revealed that Facebook's algorithm limits exposure to diverse viewpoints</a:t>
            </a:r>
          </a:p>
        </p:txBody>
      </p:sp>
      <p:sp>
        <p:nvSpPr>
          <p:cNvPr id="7" name="TextBox 7"/>
          <p:cNvSpPr txBox="1"/>
          <p:nvPr/>
        </p:nvSpPr>
        <p:spPr>
          <a:xfrm>
            <a:off x="9360287" y="2227065"/>
            <a:ext cx="7877184" cy="6409703"/>
          </a:xfrm>
          <a:prstGeom prst="rect">
            <a:avLst/>
          </a:prstGeom>
        </p:spPr>
        <p:txBody>
          <a:bodyPr lIns="0" tIns="0" rIns="0" bIns="0" rtlCol="0" anchor="t">
            <a:spAutoFit/>
          </a:bodyPr>
          <a:lstStyle/>
          <a:p>
            <a:pPr>
              <a:lnSpc>
                <a:spcPts val="4199"/>
              </a:lnSpc>
            </a:pPr>
            <a:r>
              <a:rPr lang="en-US" sz="2750" b="1" u="sng">
                <a:solidFill>
                  <a:srgbClr val="2B2C30"/>
                </a:solidFill>
                <a:latin typeface="Public Sans"/>
                <a:sym typeface="Public Sans"/>
              </a:rPr>
              <a:t>The Solution</a:t>
            </a:r>
          </a:p>
          <a:p>
            <a:pPr marL="457200" indent="-457200">
              <a:lnSpc>
                <a:spcPts val="4199"/>
              </a:lnSpc>
              <a:buFont typeface="Arial,Sans-Serif"/>
              <a:buChar char="•"/>
            </a:pPr>
            <a:r>
              <a:rPr lang="en-US" sz="2800" b="1">
                <a:solidFill>
                  <a:srgbClr val="2B2C30"/>
                </a:solidFill>
                <a:latin typeface="Public Sans"/>
              </a:rPr>
              <a:t>Unified Social Media Feed: </a:t>
            </a:r>
            <a:r>
              <a:rPr lang="en-US" sz="2800">
                <a:solidFill>
                  <a:srgbClr val="2B2C30"/>
                </a:solidFill>
                <a:latin typeface="Public Sans"/>
              </a:rPr>
              <a:t>Integrate platforms like Twitter, Reddit and Threads into one app</a:t>
            </a:r>
          </a:p>
          <a:p>
            <a:pPr marL="457200" indent="-457200">
              <a:lnSpc>
                <a:spcPts val="4199"/>
              </a:lnSpc>
              <a:buFont typeface="Arial,Sans-Serif"/>
              <a:buChar char="•"/>
            </a:pPr>
            <a:r>
              <a:rPr lang="en-US" sz="2800" b="1">
                <a:solidFill>
                  <a:srgbClr val="2B2C30"/>
                </a:solidFill>
                <a:latin typeface="Public Sans"/>
              </a:rPr>
              <a:t>Diverse Content Curation: </a:t>
            </a:r>
            <a:r>
              <a:rPr lang="en-US" sz="2800">
                <a:solidFill>
                  <a:srgbClr val="2B2C30"/>
                </a:solidFill>
                <a:latin typeface="Public Sans"/>
              </a:rPr>
              <a:t>Use topic modeling, sentiment analysis and clustering to create a balanced feed with varied opinions</a:t>
            </a:r>
          </a:p>
          <a:p>
            <a:pPr marL="457200" indent="-457200">
              <a:lnSpc>
                <a:spcPts val="4199"/>
              </a:lnSpc>
              <a:buFont typeface="Arial,Sans-Serif"/>
              <a:buChar char="•"/>
            </a:pPr>
            <a:r>
              <a:rPr lang="en-US" sz="2800" b="1">
                <a:solidFill>
                  <a:srgbClr val="2B2C30"/>
                </a:solidFill>
                <a:latin typeface="Public Sans"/>
              </a:rPr>
              <a:t>Customizable Experience:</a:t>
            </a:r>
            <a:r>
              <a:rPr lang="en-US" sz="2800">
                <a:solidFill>
                  <a:srgbClr val="2B2C30"/>
                </a:solidFill>
                <a:latin typeface="Public Sans"/>
              </a:rPr>
              <a:t> Filter content by political leanings, sentiment or emotions for tailored engagement</a:t>
            </a:r>
            <a:endParaRPr lang="en-US"/>
          </a:p>
          <a:p>
            <a:pPr>
              <a:lnSpc>
                <a:spcPts val="4199"/>
              </a:lnSpc>
            </a:pPr>
            <a:endParaRPr lang="en-US" sz="2750" u="sng">
              <a:solidFill>
                <a:srgbClr val="2B2C30"/>
              </a:solidFill>
              <a:latin typeface="Public Sans"/>
            </a:endParaRPr>
          </a:p>
        </p:txBody>
      </p:sp>
      <p:sp>
        <p:nvSpPr>
          <p:cNvPr id="8" name="TextBox 6">
            <a:extLst>
              <a:ext uri="{FF2B5EF4-FFF2-40B4-BE49-F238E27FC236}">
                <a16:creationId xmlns:a16="http://schemas.microsoft.com/office/drawing/2014/main" id="{41360405-C4C7-293E-3CB5-79EFAA91DF14}"/>
              </a:ext>
            </a:extLst>
          </p:cNvPr>
          <p:cNvSpPr txBox="1"/>
          <p:nvPr/>
        </p:nvSpPr>
        <p:spPr>
          <a:xfrm>
            <a:off x="1020860" y="8419619"/>
            <a:ext cx="13553039" cy="1023614"/>
          </a:xfrm>
          <a:prstGeom prst="rect">
            <a:avLst/>
          </a:prstGeom>
        </p:spPr>
        <p:txBody>
          <a:bodyPr wrap="square" lIns="0" tIns="0" rIns="0" bIns="0" rtlCol="0" anchor="t">
            <a:spAutoFit/>
          </a:bodyPr>
          <a:lstStyle/>
          <a:p>
            <a:pPr>
              <a:lnSpc>
                <a:spcPts val="4199"/>
              </a:lnSpc>
            </a:pPr>
            <a:r>
              <a:rPr lang="en-US" sz="2750" b="1" u="sng">
                <a:solidFill>
                  <a:srgbClr val="2B2C30"/>
                </a:solidFill>
                <a:latin typeface="Public Sans"/>
                <a:ea typeface="Public Sans"/>
                <a:cs typeface="Public Sans"/>
              </a:rPr>
              <a:t>Value Proposition</a:t>
            </a:r>
            <a:r>
              <a:rPr lang="en-US" sz="2750" b="1">
                <a:solidFill>
                  <a:srgbClr val="2B2C30"/>
                </a:solidFill>
                <a:latin typeface="Public Sans"/>
                <a:ea typeface="Public Sans"/>
                <a:cs typeface="Public Sans"/>
              </a:rPr>
              <a:t>: </a:t>
            </a:r>
            <a:r>
              <a:rPr lang="en-US" sz="2750">
                <a:solidFill>
                  <a:srgbClr val="2B2C30"/>
                </a:solidFill>
                <a:latin typeface="Public Sans"/>
                <a:ea typeface="Public Sans"/>
                <a:cs typeface="Public Sans"/>
              </a:rPr>
              <a:t>Our app curates diverse perspectives into a single feed, replacing echo chambers with meaningful discourse</a:t>
            </a:r>
          </a:p>
        </p:txBody>
      </p:sp>
    </p:spTree>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6" name="TextBox 6"/>
          <p:cNvSpPr txBox="1"/>
          <p:nvPr/>
        </p:nvSpPr>
        <p:spPr>
          <a:xfrm>
            <a:off x="9328458" y="4960963"/>
            <a:ext cx="3761659" cy="354457"/>
          </a:xfrm>
          <a:prstGeom prst="rect">
            <a:avLst/>
          </a:prstGeom>
        </p:spPr>
        <p:txBody>
          <a:bodyPr lIns="0" tIns="0" rIns="0" bIns="0" rtlCol="0" anchor="t">
            <a:spAutoFit/>
          </a:bodyPr>
          <a:lstStyle/>
          <a:p>
            <a:pPr algn="l">
              <a:lnSpc>
                <a:spcPts val="2638"/>
              </a:lnSpc>
            </a:pPr>
            <a:r>
              <a:rPr lang="en-US" sz="2899" i="1" spc="14">
                <a:solidFill>
                  <a:srgbClr val="2B2C30"/>
                </a:solidFill>
                <a:latin typeface="Playfair Display Italics"/>
                <a:ea typeface="Playfair Display Italics"/>
                <a:cs typeface="Playfair Display Italics"/>
                <a:sym typeface="Playfair Display Italics"/>
              </a:rPr>
              <a:t>Solving</a:t>
            </a:r>
          </a:p>
        </p:txBody>
      </p:sp>
      <p:sp>
        <p:nvSpPr>
          <p:cNvPr id="7" name="TextBox 7"/>
          <p:cNvSpPr txBox="1"/>
          <p:nvPr/>
        </p:nvSpPr>
        <p:spPr>
          <a:xfrm>
            <a:off x="13497641" y="4960963"/>
            <a:ext cx="3761659" cy="354457"/>
          </a:xfrm>
          <a:prstGeom prst="rect">
            <a:avLst/>
          </a:prstGeom>
        </p:spPr>
        <p:txBody>
          <a:bodyPr lIns="0" tIns="0" rIns="0" bIns="0" rtlCol="0" anchor="t">
            <a:spAutoFit/>
          </a:bodyPr>
          <a:lstStyle/>
          <a:p>
            <a:pPr algn="l">
              <a:lnSpc>
                <a:spcPts val="2638"/>
              </a:lnSpc>
            </a:pPr>
            <a:r>
              <a:rPr lang="en-US" sz="2899" i="1" spc="14">
                <a:solidFill>
                  <a:srgbClr val="2B2C30"/>
                </a:solidFill>
                <a:latin typeface="Playfair Display Italics"/>
                <a:ea typeface="Playfair Display Italics"/>
                <a:cs typeface="Playfair Display Italics"/>
                <a:sym typeface="Playfair Display Italics"/>
              </a:rPr>
              <a:t>Innovating</a:t>
            </a:r>
          </a:p>
        </p:txBody>
      </p:sp>
      <p:sp>
        <p:nvSpPr>
          <p:cNvPr id="8" name="TextBox 8"/>
          <p:cNvSpPr txBox="1"/>
          <p:nvPr/>
        </p:nvSpPr>
        <p:spPr>
          <a:xfrm>
            <a:off x="1006871" y="942975"/>
            <a:ext cx="16230600" cy="621902"/>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sym typeface="Public Sans Bold"/>
              </a:rPr>
              <a:t>PROOF OF CONCEPT</a:t>
            </a:r>
            <a:endParaRPr lang="en-US"/>
          </a:p>
        </p:txBody>
      </p:sp>
      <p:sp>
        <p:nvSpPr>
          <p:cNvPr id="9" name="AutoShape 9"/>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12" name="TextBox 12"/>
          <p:cNvSpPr txBox="1"/>
          <p:nvPr/>
        </p:nvSpPr>
        <p:spPr>
          <a:xfrm>
            <a:off x="9334247" y="5324945"/>
            <a:ext cx="3772057" cy="490855"/>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Affordability</a:t>
            </a:r>
          </a:p>
        </p:txBody>
      </p:sp>
      <p:sp>
        <p:nvSpPr>
          <p:cNvPr id="13" name="TextBox 13"/>
          <p:cNvSpPr txBox="1"/>
          <p:nvPr/>
        </p:nvSpPr>
        <p:spPr>
          <a:xfrm>
            <a:off x="13492219" y="5324945"/>
            <a:ext cx="3767081" cy="490855"/>
          </a:xfrm>
          <a:prstGeom prst="rect">
            <a:avLst/>
          </a:prstGeom>
        </p:spPr>
        <p:txBody>
          <a:bodyPr lIns="0" tIns="0" rIns="0" bIns="0" rtlCol="0" anchor="t">
            <a:spAutoFit/>
          </a:bodyPr>
          <a:lstStyle/>
          <a:p>
            <a:pPr algn="l">
              <a:lnSpc>
                <a:spcPts val="3919"/>
              </a:lnSpc>
            </a:pPr>
            <a:r>
              <a:rPr lang="en-US" sz="2799" b="1">
                <a:solidFill>
                  <a:srgbClr val="2B2C30"/>
                </a:solidFill>
                <a:latin typeface="Public Sans Bold"/>
                <a:ea typeface="Public Sans Bold"/>
                <a:cs typeface="Public Sans Bold"/>
                <a:sym typeface="Public Sans Bold"/>
              </a:rPr>
              <a:t>Creative Finance</a:t>
            </a:r>
          </a:p>
        </p:txBody>
      </p:sp>
      <p:pic>
        <p:nvPicPr>
          <p:cNvPr id="34" name="Picture 33" descr="A screenshot of a computer&#10;&#10;Description automatically generated">
            <a:extLst>
              <a:ext uri="{FF2B5EF4-FFF2-40B4-BE49-F238E27FC236}">
                <a16:creationId xmlns:a16="http://schemas.microsoft.com/office/drawing/2014/main" id="{1C33159F-4F72-A884-581B-F21BE2DA1CF4}"/>
              </a:ext>
            </a:extLst>
          </p:cNvPr>
          <p:cNvPicPr>
            <a:picLocks noChangeAspect="1"/>
          </p:cNvPicPr>
          <p:nvPr/>
        </p:nvPicPr>
        <p:blipFill>
          <a:blip r:embed="rId2"/>
          <a:srcRect l="19485" t="-352" r="19158" b="-276"/>
          <a:stretch/>
        </p:blipFill>
        <p:spPr>
          <a:xfrm>
            <a:off x="6619270" y="2201355"/>
            <a:ext cx="4973192" cy="6210960"/>
          </a:xfrm>
          <a:prstGeom prst="rect">
            <a:avLst/>
          </a:prstGeom>
        </p:spPr>
      </p:pic>
      <p:pic>
        <p:nvPicPr>
          <p:cNvPr id="35" name="Picture 34" descr="A screenshot of a computer&#10;&#10;Description automatically generated">
            <a:extLst>
              <a:ext uri="{FF2B5EF4-FFF2-40B4-BE49-F238E27FC236}">
                <a16:creationId xmlns:a16="http://schemas.microsoft.com/office/drawing/2014/main" id="{DB9BFCC2-87F7-5507-06D4-7F03F18559CA}"/>
              </a:ext>
            </a:extLst>
          </p:cNvPr>
          <p:cNvPicPr>
            <a:picLocks noChangeAspect="1"/>
          </p:cNvPicPr>
          <p:nvPr/>
        </p:nvPicPr>
        <p:blipFill>
          <a:blip r:embed="rId3"/>
          <a:srcRect l="164416" t="-39549" r="-164149" b="39199"/>
          <a:stretch/>
        </p:blipFill>
        <p:spPr>
          <a:xfrm>
            <a:off x="16961834" y="1753437"/>
            <a:ext cx="8064273" cy="6193790"/>
          </a:xfrm>
          <a:prstGeom prst="rect">
            <a:avLst/>
          </a:prstGeom>
        </p:spPr>
      </p:pic>
      <p:pic>
        <p:nvPicPr>
          <p:cNvPr id="36" name="Picture 35" descr="A screenshot of a computer&#10;&#10;Description automatically generated">
            <a:extLst>
              <a:ext uri="{FF2B5EF4-FFF2-40B4-BE49-F238E27FC236}">
                <a16:creationId xmlns:a16="http://schemas.microsoft.com/office/drawing/2014/main" id="{0EF014C9-2DE7-869B-E2B8-E858A68BBB76}"/>
              </a:ext>
            </a:extLst>
          </p:cNvPr>
          <p:cNvPicPr>
            <a:picLocks noChangeAspect="1"/>
          </p:cNvPicPr>
          <p:nvPr/>
        </p:nvPicPr>
        <p:blipFill>
          <a:blip r:embed="rId4"/>
          <a:srcRect l="17067" t="133" r="18933" b="-326"/>
          <a:stretch/>
        </p:blipFill>
        <p:spPr>
          <a:xfrm>
            <a:off x="1032179" y="2221983"/>
            <a:ext cx="5170787" cy="6184119"/>
          </a:xfrm>
          <a:prstGeom prst="rect">
            <a:avLst/>
          </a:prstGeom>
        </p:spPr>
      </p:pic>
      <p:pic>
        <p:nvPicPr>
          <p:cNvPr id="37" name="Picture 36" descr="A screenshot of a computer&#10;&#10;Description automatically generated">
            <a:extLst>
              <a:ext uri="{FF2B5EF4-FFF2-40B4-BE49-F238E27FC236}">
                <a16:creationId xmlns:a16="http://schemas.microsoft.com/office/drawing/2014/main" id="{AB6DF9C9-A610-00C7-D0EB-A505EBD6ED2E}"/>
              </a:ext>
            </a:extLst>
          </p:cNvPr>
          <p:cNvPicPr>
            <a:picLocks noChangeAspect="1"/>
          </p:cNvPicPr>
          <p:nvPr/>
        </p:nvPicPr>
        <p:blipFill>
          <a:blip r:embed="rId3"/>
          <a:srcRect l="16129" t="-351" r="19516" b="-283"/>
          <a:stretch/>
        </p:blipFill>
        <p:spPr>
          <a:xfrm>
            <a:off x="12012267" y="2204259"/>
            <a:ext cx="5203580" cy="6211387"/>
          </a:xfrm>
          <a:prstGeom prst="rect">
            <a:avLst/>
          </a:prstGeom>
        </p:spPr>
      </p:pic>
    </p:spTree>
    <p:extLst>
      <p:ext uri="{BB962C8B-B14F-4D97-AF65-F5344CB8AC3E}">
        <p14:creationId xmlns:p14="http://schemas.microsoft.com/office/powerpoint/2010/main" val="418960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5"/>
          <p:cNvSpPr txBox="1"/>
          <p:nvPr/>
        </p:nvSpPr>
        <p:spPr>
          <a:xfrm>
            <a:off x="1006871" y="942975"/>
            <a:ext cx="16230600" cy="609141"/>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ea typeface="Public Sans Bold"/>
                <a:cs typeface="Public Sans Bold"/>
                <a:sym typeface="Public Sans Bold"/>
              </a:rPr>
              <a:t>USE OF MACHINE LEARNING- Topic Modeling </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7" name="TextBox 6">
            <a:extLst>
              <a:ext uri="{FF2B5EF4-FFF2-40B4-BE49-F238E27FC236}">
                <a16:creationId xmlns:a16="http://schemas.microsoft.com/office/drawing/2014/main" id="{099AEC36-28B0-B711-EC8D-81B4A8555EC0}"/>
              </a:ext>
            </a:extLst>
          </p:cNvPr>
          <p:cNvSpPr txBox="1"/>
          <p:nvPr/>
        </p:nvSpPr>
        <p:spPr>
          <a:xfrm>
            <a:off x="1038040" y="2348917"/>
            <a:ext cx="1623997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ea typeface="+mn-lt"/>
                <a:cs typeface="+mn-lt"/>
              </a:rPr>
              <a:t>Phase 1:</a:t>
            </a:r>
          </a:p>
          <a:p>
            <a:pPr marL="457200" indent="-457200">
              <a:buFont typeface="Calibri"/>
              <a:buChar char="-"/>
            </a:pPr>
            <a:r>
              <a:rPr lang="en-US" sz="2700">
                <a:ea typeface="+mn-lt"/>
                <a:cs typeface="+mn-lt"/>
              </a:rPr>
              <a:t>Extract dataset of tweets</a:t>
            </a:r>
          </a:p>
          <a:p>
            <a:pPr marL="457200" indent="-457200">
              <a:buFont typeface="Calibri"/>
              <a:buChar char="-"/>
            </a:pPr>
            <a:r>
              <a:rPr lang="en-US" sz="2700">
                <a:ea typeface="+mn-lt"/>
                <a:cs typeface="+mn-lt"/>
              </a:rPr>
              <a:t>Connect to collab GPU T4</a:t>
            </a:r>
            <a:endParaRPr lang="en-US">
              <a:ea typeface="+mn-lt"/>
              <a:cs typeface="+mn-lt"/>
            </a:endParaRPr>
          </a:p>
          <a:p>
            <a:pPr marL="457200" indent="-457200">
              <a:buFont typeface="Calibri"/>
              <a:buChar char="-"/>
            </a:pPr>
            <a:r>
              <a:rPr lang="en-US" sz="2700">
                <a:ea typeface="+mn-lt"/>
                <a:cs typeface="+mn-lt"/>
              </a:rPr>
              <a:t>Connect to hugging face API</a:t>
            </a:r>
            <a:endParaRPr lang="en-US"/>
          </a:p>
          <a:p>
            <a:endParaRPr lang="en-US" sz="2700">
              <a:ea typeface="+mn-lt"/>
              <a:cs typeface="+mn-lt"/>
            </a:endParaRPr>
          </a:p>
          <a:p>
            <a:endParaRPr lang="en-US" sz="2700">
              <a:ea typeface="+mn-lt"/>
              <a:cs typeface="+mn-lt"/>
            </a:endParaRPr>
          </a:p>
          <a:p>
            <a:r>
              <a:rPr lang="en-US" sz="2700">
                <a:ea typeface="+mn-lt"/>
                <a:cs typeface="+mn-lt"/>
              </a:rPr>
              <a:t>Phase 2:</a:t>
            </a:r>
            <a:endParaRPr lang="en-US"/>
          </a:p>
          <a:p>
            <a:pPr marL="457200" indent="-457200">
              <a:buFont typeface="Calibri"/>
              <a:buChar char="-"/>
            </a:pPr>
            <a:r>
              <a:rPr lang="en-US" sz="2700">
                <a:ea typeface="+mn-lt"/>
                <a:cs typeface="+mn-lt"/>
              </a:rPr>
              <a:t>Prepare llama2 model for generating text and understanding the tweets through a custom system prompt</a:t>
            </a:r>
          </a:p>
          <a:p>
            <a:pPr marL="457200" indent="-457200">
              <a:buFont typeface="Calibri"/>
              <a:buChar char="-"/>
            </a:pPr>
            <a:r>
              <a:rPr lang="en-US" sz="2700">
                <a:ea typeface="+mn-lt"/>
                <a:cs typeface="+mn-lt"/>
              </a:rPr>
              <a:t>Embed tweets into numerical vectors using sentence transformer </a:t>
            </a:r>
            <a:endParaRPr lang="en-US">
              <a:ea typeface="+mn-lt"/>
              <a:cs typeface="+mn-lt"/>
            </a:endParaRPr>
          </a:p>
          <a:p>
            <a:pPr marL="457200" indent="-457200">
              <a:buFont typeface="Calibri"/>
              <a:buChar char="-"/>
            </a:pPr>
            <a:r>
              <a:rPr lang="en-US" sz="2700">
                <a:ea typeface="+mn-lt"/>
                <a:cs typeface="+mn-lt"/>
              </a:rPr>
              <a:t>Perform dimension reduction, as embedding on tweets creates 384 dimensions</a:t>
            </a:r>
            <a:endParaRPr lang="en-US">
              <a:ea typeface="+mn-lt"/>
              <a:cs typeface="+mn-lt"/>
            </a:endParaRPr>
          </a:p>
          <a:p>
            <a:pPr marL="457200" indent="-457200">
              <a:buFont typeface="Calibri"/>
              <a:buChar char="-"/>
            </a:pPr>
            <a:r>
              <a:rPr lang="en-US" sz="2700">
                <a:ea typeface="+mn-lt"/>
                <a:cs typeface="+mn-lt"/>
              </a:rPr>
              <a:t>Cluster embeddings to identify patterns.</a:t>
            </a:r>
            <a:endParaRPr lang="en-US">
              <a:ea typeface="+mn-lt"/>
              <a:cs typeface="+mn-lt"/>
            </a:endParaRPr>
          </a:p>
          <a:p>
            <a:pPr marL="457200" indent="-457200">
              <a:buFont typeface="Calibri"/>
              <a:buChar char="-"/>
            </a:pPr>
            <a:r>
              <a:rPr lang="en-US" sz="2700">
                <a:ea typeface="+mn-lt"/>
                <a:cs typeface="+mn-lt"/>
              </a:rPr>
              <a:t>Use llama2 LLM to label each cluster with descriptive words</a:t>
            </a:r>
            <a:endParaRPr lang="en-US">
              <a:ea typeface="Calibri"/>
              <a:cs typeface="Calibri"/>
            </a:endParaRPr>
          </a:p>
          <a:p>
            <a:pPr marL="457200" indent="-457200">
              <a:buFont typeface="Calibri"/>
              <a:buChar char="-"/>
            </a:pPr>
            <a:r>
              <a:rPr lang="en-US" sz="2700">
                <a:ea typeface="+mn-lt"/>
                <a:cs typeface="+mn-lt"/>
              </a:rPr>
              <a:t>Combine embeddings, clustering, and llama2 to generate relevant topic labels</a:t>
            </a:r>
            <a:endParaRPr lang="en-US">
              <a:ea typeface="Calibri"/>
              <a:cs typeface="Calibri"/>
            </a:endParaRPr>
          </a:p>
          <a:p>
            <a:endParaRPr lang="en-US" sz="2700" b="1">
              <a:latin typeface="Public Sans"/>
              <a:ea typeface="Calibri"/>
              <a:cs typeface="Calibri"/>
            </a:endParaRPr>
          </a:p>
          <a:p>
            <a:endParaRPr lang="en-US">
              <a:ea typeface="Calibri"/>
              <a:cs typeface="Calibri"/>
            </a:endParaRPr>
          </a:p>
        </p:txBody>
      </p:sp>
      <p:pic>
        <p:nvPicPr>
          <p:cNvPr id="8" name="Picture 7" descr="A llama wearing sunglasses&#10;&#10;Description automatically generated">
            <a:extLst>
              <a:ext uri="{FF2B5EF4-FFF2-40B4-BE49-F238E27FC236}">
                <a16:creationId xmlns:a16="http://schemas.microsoft.com/office/drawing/2014/main" id="{98049389-30A0-BADF-B2A2-6A0A08932371}"/>
              </a:ext>
            </a:extLst>
          </p:cNvPr>
          <p:cNvPicPr>
            <a:picLocks noChangeAspect="1"/>
          </p:cNvPicPr>
          <p:nvPr/>
        </p:nvPicPr>
        <p:blipFill>
          <a:blip r:embed="rId2"/>
          <a:stretch>
            <a:fillRect/>
          </a:stretch>
        </p:blipFill>
        <p:spPr>
          <a:xfrm>
            <a:off x="13042791" y="2342978"/>
            <a:ext cx="4056147" cy="2681706"/>
          </a:xfrm>
          <a:prstGeom prst="rect">
            <a:avLst/>
          </a:prstGeom>
        </p:spPr>
      </p:pic>
    </p:spTree>
    <p:extLst>
      <p:ext uri="{BB962C8B-B14F-4D97-AF65-F5344CB8AC3E}">
        <p14:creationId xmlns:p14="http://schemas.microsoft.com/office/powerpoint/2010/main" val="314495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5" name="TextBox 5"/>
          <p:cNvSpPr txBox="1"/>
          <p:nvPr/>
        </p:nvSpPr>
        <p:spPr>
          <a:xfrm>
            <a:off x="1006871" y="942975"/>
            <a:ext cx="16230600" cy="609141"/>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ea typeface="Public Sans Bold"/>
                <a:cs typeface="Public Sans Bold"/>
                <a:sym typeface="Public Sans Bold"/>
              </a:rPr>
              <a:t>USE OF MACHINE LEARNING- Sentiment, Emotion  </a:t>
            </a:r>
          </a:p>
        </p:txBody>
      </p:sp>
      <p:sp>
        <p:nvSpPr>
          <p:cNvPr id="6" name="AutoShape 6"/>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7" name="TextBox 6">
            <a:extLst>
              <a:ext uri="{FF2B5EF4-FFF2-40B4-BE49-F238E27FC236}">
                <a16:creationId xmlns:a16="http://schemas.microsoft.com/office/drawing/2014/main" id="{099AEC36-28B0-B711-EC8D-81B4A8555EC0}"/>
              </a:ext>
            </a:extLst>
          </p:cNvPr>
          <p:cNvSpPr txBox="1"/>
          <p:nvPr/>
        </p:nvSpPr>
        <p:spPr>
          <a:xfrm>
            <a:off x="1033178" y="2219521"/>
            <a:ext cx="16450215" cy="7495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700" b="1">
                <a:latin typeface="Public Sans"/>
                <a:ea typeface="+mn-lt"/>
                <a:cs typeface="+mn-lt"/>
              </a:rPr>
              <a:t>Phase 1, Create the tweet database</a:t>
            </a:r>
            <a:endParaRPr lang="en-US">
              <a:ea typeface="Calibri"/>
              <a:cs typeface="Calibri"/>
            </a:endParaRPr>
          </a:p>
          <a:p>
            <a:pPr marL="457200" indent="-457200">
              <a:lnSpc>
                <a:spcPct val="150000"/>
              </a:lnSpc>
              <a:buFont typeface="Arial"/>
              <a:buChar char="•"/>
            </a:pPr>
            <a:r>
              <a:rPr lang="en-US" sz="2700" b="1">
                <a:latin typeface="Public Sans"/>
                <a:ea typeface="+mn-lt"/>
                <a:cs typeface="+mn-lt"/>
              </a:rPr>
              <a:t>Vector Embedding </a:t>
            </a:r>
            <a:r>
              <a:rPr lang="en-US" sz="2700">
                <a:latin typeface="Public Sans"/>
                <a:ea typeface="+mn-lt"/>
                <a:cs typeface="+mn-lt"/>
              </a:rPr>
              <a:t>to</a:t>
            </a:r>
            <a:r>
              <a:rPr lang="en-US" sz="2700" b="1">
                <a:latin typeface="Public Sans"/>
                <a:ea typeface="+mn-lt"/>
                <a:cs typeface="+mn-lt"/>
              </a:rPr>
              <a:t> </a:t>
            </a:r>
            <a:r>
              <a:rPr lang="en-US" sz="2700">
                <a:latin typeface="Public Sans"/>
                <a:ea typeface="+mn-lt"/>
                <a:cs typeface="+mn-lt"/>
              </a:rPr>
              <a:t>Transform tweets to embedded vectors for later comparison with user input</a:t>
            </a:r>
          </a:p>
          <a:p>
            <a:pPr marL="457200" indent="-457200">
              <a:lnSpc>
                <a:spcPct val="150000"/>
              </a:lnSpc>
              <a:buFont typeface="Arial"/>
              <a:buChar char="•"/>
            </a:pPr>
            <a:r>
              <a:rPr lang="en-US" sz="2700">
                <a:latin typeface="Public Sans"/>
                <a:ea typeface="+mn-lt"/>
                <a:cs typeface="+mn-lt"/>
              </a:rPr>
              <a:t>Perform </a:t>
            </a:r>
            <a:r>
              <a:rPr lang="en-US" sz="2700" b="1">
                <a:latin typeface="Public Sans"/>
                <a:ea typeface="+mn-lt"/>
                <a:cs typeface="+mn-lt"/>
              </a:rPr>
              <a:t>sentiment analysis</a:t>
            </a:r>
            <a:r>
              <a:rPr lang="en-US" sz="2700">
                <a:latin typeface="Public Sans"/>
                <a:ea typeface="+mn-lt"/>
                <a:cs typeface="+mn-lt"/>
              </a:rPr>
              <a:t> on tweets (are they positive, neutral, negative)</a:t>
            </a:r>
          </a:p>
          <a:p>
            <a:pPr marL="457200" indent="-457200">
              <a:lnSpc>
                <a:spcPct val="150000"/>
              </a:lnSpc>
              <a:buFont typeface="Arial"/>
              <a:buChar char="•"/>
            </a:pPr>
            <a:r>
              <a:rPr lang="en-US" sz="2700">
                <a:latin typeface="Public Sans"/>
                <a:ea typeface="+mn-lt"/>
                <a:cs typeface="+mn-lt"/>
              </a:rPr>
              <a:t>Perform </a:t>
            </a:r>
            <a:r>
              <a:rPr lang="en-US" sz="2700" b="1">
                <a:latin typeface="Public Sans"/>
                <a:ea typeface="+mn-lt"/>
                <a:cs typeface="+mn-lt"/>
              </a:rPr>
              <a:t>emotion analysis</a:t>
            </a:r>
            <a:r>
              <a:rPr lang="en-US" sz="2700">
                <a:latin typeface="Public Sans"/>
                <a:ea typeface="+mn-lt"/>
                <a:cs typeface="+mn-lt"/>
              </a:rPr>
              <a:t> on tweets (anger, disgust, fear, joy, neutral, sadness, surprise)</a:t>
            </a:r>
            <a:endParaRPr lang="en-US" sz="1000">
              <a:latin typeface="Calibri"/>
              <a:ea typeface="+mn-lt"/>
              <a:cs typeface="+mn-lt"/>
            </a:endParaRPr>
          </a:p>
          <a:p>
            <a:pPr marL="457200" indent="-457200">
              <a:lnSpc>
                <a:spcPct val="150000"/>
              </a:lnSpc>
              <a:buFont typeface="Arial"/>
              <a:buChar char="•"/>
            </a:pPr>
            <a:r>
              <a:rPr lang="en-US" sz="2700">
                <a:latin typeface="Public Sans"/>
                <a:ea typeface="+mn-lt"/>
                <a:cs typeface="+mn-lt"/>
              </a:rPr>
              <a:t>Merge the tweets, topics (labels), sentiment, emotion, and embedded vector scores into one data frame</a:t>
            </a:r>
          </a:p>
          <a:p>
            <a:pPr>
              <a:lnSpc>
                <a:spcPct val="150000"/>
              </a:lnSpc>
            </a:pPr>
            <a:r>
              <a:rPr lang="en-US" sz="2700" b="1">
                <a:latin typeface="Public Sans"/>
                <a:ea typeface="+mn-lt"/>
                <a:cs typeface="+mn-lt"/>
              </a:rPr>
              <a:t>Phase 2, User experience</a:t>
            </a:r>
          </a:p>
          <a:p>
            <a:pPr marL="457200" indent="-457200">
              <a:lnSpc>
                <a:spcPct val="150000"/>
              </a:lnSpc>
              <a:buFont typeface="Arial"/>
              <a:buChar char="•"/>
            </a:pPr>
            <a:r>
              <a:rPr lang="en-US" sz="2700">
                <a:latin typeface="Public Sans"/>
                <a:ea typeface="+mn-lt"/>
                <a:cs typeface="+mn-lt"/>
              </a:rPr>
              <a:t>Create a User Interface  to allow user to select or input topics, tweets, opinions</a:t>
            </a:r>
          </a:p>
          <a:p>
            <a:pPr marL="457200" indent="-457200">
              <a:lnSpc>
                <a:spcPct val="150000"/>
              </a:lnSpc>
              <a:buFont typeface="Arial"/>
              <a:buChar char="•"/>
            </a:pPr>
            <a:r>
              <a:rPr lang="en-US" sz="2700">
                <a:latin typeface="Public Sans"/>
                <a:ea typeface="+mn-lt"/>
                <a:cs typeface="+mn-lt"/>
              </a:rPr>
              <a:t>Use trained models from Phase 1, vectorize and analyze the user input</a:t>
            </a:r>
          </a:p>
          <a:p>
            <a:pPr marL="457200" indent="-457200">
              <a:lnSpc>
                <a:spcPct val="150000"/>
              </a:lnSpc>
              <a:buFont typeface="Arial"/>
              <a:buChar char="•"/>
            </a:pPr>
            <a:r>
              <a:rPr lang="en-US" sz="2700">
                <a:latin typeface="Public Sans"/>
                <a:ea typeface="+mn-lt"/>
                <a:cs typeface="+mn-lt"/>
              </a:rPr>
              <a:t>Find top 20 similar tweets</a:t>
            </a:r>
          </a:p>
          <a:p>
            <a:pPr marL="457200" indent="-457200">
              <a:lnSpc>
                <a:spcPct val="150000"/>
              </a:lnSpc>
              <a:buFont typeface="Arial"/>
              <a:buChar char="•"/>
            </a:pPr>
            <a:r>
              <a:rPr lang="en-US" sz="2700">
                <a:latin typeface="Public Sans"/>
                <a:ea typeface="+mn-lt"/>
                <a:cs typeface="+mn-lt"/>
              </a:rPr>
              <a:t>Select from most similar tweets according to user selected sentiment, emotion, political sliders</a:t>
            </a:r>
          </a:p>
          <a:p>
            <a:pPr marL="457200" indent="-457200">
              <a:lnSpc>
                <a:spcPct val="150000"/>
              </a:lnSpc>
              <a:buFont typeface="Arial"/>
              <a:buChar char="•"/>
            </a:pPr>
            <a:r>
              <a:rPr lang="en-US" sz="2700">
                <a:latin typeface="Public Sans"/>
                <a:ea typeface="+mn-lt"/>
                <a:cs typeface="+mn-lt"/>
              </a:rPr>
              <a:t>Output tweets, indicating their sentiment, emotion, political leaning</a:t>
            </a:r>
          </a:p>
        </p:txBody>
      </p:sp>
    </p:spTree>
    <p:extLst>
      <p:ext uri="{BB962C8B-B14F-4D97-AF65-F5344CB8AC3E}">
        <p14:creationId xmlns:p14="http://schemas.microsoft.com/office/powerpoint/2010/main" val="145671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US"/>
          </a:p>
        </p:txBody>
      </p:sp>
      <p:sp>
        <p:nvSpPr>
          <p:cNvPr id="5" name="TextBox 5"/>
          <p:cNvSpPr txBox="1"/>
          <p:nvPr/>
        </p:nvSpPr>
        <p:spPr>
          <a:xfrm>
            <a:off x="1006871" y="942975"/>
            <a:ext cx="16230600" cy="621902"/>
          </a:xfrm>
          <a:prstGeom prst="rect">
            <a:avLst/>
          </a:prstGeom>
        </p:spPr>
        <p:txBody>
          <a:bodyPr lIns="0" tIns="0" rIns="0" bIns="0" rtlCol="0" anchor="t">
            <a:spAutoFit/>
          </a:bodyPr>
          <a:lstStyle/>
          <a:p>
            <a:pPr>
              <a:lnSpc>
                <a:spcPts val="5200"/>
              </a:lnSpc>
              <a:spcBef>
                <a:spcPct val="0"/>
              </a:spcBef>
            </a:pPr>
            <a:r>
              <a:rPr lang="en-US" sz="3700" b="1" spc="843">
                <a:solidFill>
                  <a:srgbClr val="2B2C30"/>
                </a:solidFill>
                <a:latin typeface="Public Sans Bold"/>
                <a:sym typeface="Public Sans Bold"/>
              </a:rPr>
              <a:t>TARGET AUDIENCE OF MARKET SIZE</a:t>
            </a:r>
            <a:endParaRPr lang="en-US"/>
          </a:p>
        </p:txBody>
      </p:sp>
      <p:grpSp>
        <p:nvGrpSpPr>
          <p:cNvPr id="6" name="Group 6"/>
          <p:cNvGrpSpPr/>
          <p:nvPr/>
        </p:nvGrpSpPr>
        <p:grpSpPr>
          <a:xfrm>
            <a:off x="1281736" y="1832151"/>
            <a:ext cx="9434227" cy="844907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txBody>
            <a:bodyPr/>
            <a:lstStyle/>
            <a:p>
              <a:endParaRPr lang="en-US"/>
            </a:p>
          </p:txBody>
        </p:sp>
        <p:sp>
          <p:nvSpPr>
            <p:cNvPr id="8" name="TextBox 8"/>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9" name="Group 9"/>
          <p:cNvGrpSpPr/>
          <p:nvPr/>
        </p:nvGrpSpPr>
        <p:grpSpPr>
          <a:xfrm>
            <a:off x="1596767" y="4967268"/>
            <a:ext cx="4198485" cy="395576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txBody>
            <a:bodyPr/>
            <a:lstStyle/>
            <a:p>
              <a:endParaRPr lang="en-US"/>
            </a:p>
          </p:txBody>
        </p:sp>
        <p:sp>
          <p:nvSpPr>
            <p:cNvPr id="11" name="TextBox 11"/>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grpSp>
        <p:nvGrpSpPr>
          <p:cNvPr id="12" name="Group 12"/>
          <p:cNvGrpSpPr/>
          <p:nvPr/>
        </p:nvGrpSpPr>
        <p:grpSpPr>
          <a:xfrm>
            <a:off x="6436382" y="6102536"/>
            <a:ext cx="3545201" cy="322921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txBody>
            <a:bodyPr/>
            <a:lstStyle/>
            <a:p>
              <a:endParaRPr lang="en-US"/>
            </a:p>
          </p:txBody>
        </p:sp>
        <p:sp>
          <p:nvSpPr>
            <p:cNvPr id="14" name="TextBox 14"/>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a:p>
          </p:txBody>
        </p:sp>
      </p:grpSp>
      <p:sp>
        <p:nvSpPr>
          <p:cNvPr id="15" name="TextBox 15"/>
          <p:cNvSpPr txBox="1"/>
          <p:nvPr/>
        </p:nvSpPr>
        <p:spPr>
          <a:xfrm>
            <a:off x="1002928" y="6101727"/>
            <a:ext cx="5120733" cy="1619439"/>
          </a:xfrm>
          <a:prstGeom prst="rect">
            <a:avLst/>
          </a:prstGeom>
        </p:spPr>
        <p:txBody>
          <a:bodyPr lIns="0" tIns="0" rIns="0" bIns="0" rtlCol="0" anchor="t">
            <a:spAutoFit/>
          </a:bodyPr>
          <a:lstStyle/>
          <a:p>
            <a:pPr algn="ctr">
              <a:lnSpc>
                <a:spcPts val="13659"/>
              </a:lnSpc>
            </a:pPr>
            <a:r>
              <a:rPr lang="en-US" sz="8500" b="1">
                <a:solidFill>
                  <a:srgbClr val="2B2C30"/>
                </a:solidFill>
                <a:latin typeface="Public Sans Bold"/>
                <a:ea typeface="Public Sans Bold"/>
                <a:cs typeface="Public Sans Bold"/>
                <a:sym typeface="Public Sans Bold"/>
              </a:rPr>
              <a:t>72.4M</a:t>
            </a:r>
            <a:endParaRPr lang="en-US" sz="8537" b="1">
              <a:solidFill>
                <a:srgbClr val="2B2C30"/>
              </a:solidFill>
              <a:latin typeface="Public Sans Bold"/>
              <a:ea typeface="Public Sans Bold"/>
              <a:cs typeface="Public Sans Bold"/>
              <a:sym typeface="Public Sans Bold"/>
            </a:endParaRPr>
          </a:p>
        </p:txBody>
      </p:sp>
      <p:sp>
        <p:nvSpPr>
          <p:cNvPr id="16" name="TextBox 16"/>
          <p:cNvSpPr txBox="1"/>
          <p:nvPr/>
        </p:nvSpPr>
        <p:spPr>
          <a:xfrm>
            <a:off x="5354792" y="6755126"/>
            <a:ext cx="5849007" cy="1619439"/>
          </a:xfrm>
          <a:prstGeom prst="rect">
            <a:avLst/>
          </a:prstGeom>
        </p:spPr>
        <p:txBody>
          <a:bodyPr lIns="0" tIns="0" rIns="0" bIns="0" rtlCol="0" anchor="t">
            <a:spAutoFit/>
          </a:bodyPr>
          <a:lstStyle/>
          <a:p>
            <a:pPr algn="ctr">
              <a:lnSpc>
                <a:spcPts val="13659"/>
              </a:lnSpc>
            </a:pPr>
            <a:r>
              <a:rPr lang="en-US" sz="8500" b="1">
                <a:solidFill>
                  <a:srgbClr val="2B2C30"/>
                </a:solidFill>
                <a:latin typeface="Public Sans Bold"/>
              </a:rPr>
              <a:t>59.5M</a:t>
            </a:r>
          </a:p>
        </p:txBody>
      </p:sp>
      <p:sp>
        <p:nvSpPr>
          <p:cNvPr id="17" name="TextBox 17"/>
          <p:cNvSpPr txBox="1"/>
          <p:nvPr/>
        </p:nvSpPr>
        <p:spPr>
          <a:xfrm>
            <a:off x="2991928" y="2556681"/>
            <a:ext cx="5120733" cy="1619439"/>
          </a:xfrm>
          <a:prstGeom prst="rect">
            <a:avLst/>
          </a:prstGeom>
        </p:spPr>
        <p:txBody>
          <a:bodyPr lIns="0" tIns="0" rIns="0" bIns="0" rtlCol="0" anchor="t">
            <a:spAutoFit/>
          </a:bodyPr>
          <a:lstStyle/>
          <a:p>
            <a:pPr algn="ctr">
              <a:lnSpc>
                <a:spcPts val="13659"/>
              </a:lnSpc>
            </a:pPr>
            <a:r>
              <a:rPr lang="en-US" sz="8500" b="1">
                <a:solidFill>
                  <a:srgbClr val="2B2C30"/>
                </a:solidFill>
                <a:latin typeface="Public Sans Bold"/>
                <a:ea typeface="Public Sans Bold"/>
                <a:cs typeface="Public Sans Bold"/>
                <a:sym typeface="Public Sans Bold"/>
              </a:rPr>
              <a:t>239M</a:t>
            </a:r>
            <a:endParaRPr lang="en-US" sz="8537" b="1">
              <a:solidFill>
                <a:srgbClr val="2B2C30"/>
              </a:solidFill>
              <a:latin typeface="Public Sans Bold"/>
              <a:ea typeface="Public Sans Bold"/>
              <a:cs typeface="Public Sans Bold"/>
              <a:sym typeface="Public Sans Bold"/>
            </a:endParaRPr>
          </a:p>
        </p:txBody>
      </p:sp>
      <p:grpSp>
        <p:nvGrpSpPr>
          <p:cNvPr id="18" name="Group 18"/>
          <p:cNvGrpSpPr/>
          <p:nvPr/>
        </p:nvGrpSpPr>
        <p:grpSpPr>
          <a:xfrm>
            <a:off x="12112905" y="2262784"/>
            <a:ext cx="5146395" cy="5167709"/>
            <a:chOff x="0" y="-66675"/>
            <a:chExt cx="6861860" cy="6890279"/>
          </a:xfrm>
        </p:grpSpPr>
        <p:sp>
          <p:nvSpPr>
            <p:cNvPr id="19" name="TextBox 19"/>
            <p:cNvSpPr txBox="1"/>
            <p:nvPr/>
          </p:nvSpPr>
          <p:spPr>
            <a:xfrm>
              <a:off x="0" y="-66675"/>
              <a:ext cx="6861860" cy="1275049"/>
            </a:xfrm>
            <a:prstGeom prst="rect">
              <a:avLst/>
            </a:prstGeom>
          </p:spPr>
          <p:txBody>
            <a:bodyPr lIns="0" tIns="0" rIns="0" bIns="0" rtlCol="0" anchor="t">
              <a:spAutoFit/>
            </a:bodyPr>
            <a:lstStyle/>
            <a:p>
              <a:pPr>
                <a:lnSpc>
                  <a:spcPts val="3919"/>
                </a:lnSpc>
              </a:pPr>
              <a:r>
                <a:rPr lang="en-US" sz="2750" b="1">
                  <a:solidFill>
                    <a:srgbClr val="2B2C30"/>
                  </a:solidFill>
                  <a:latin typeface="Public Sans Bold"/>
                  <a:ea typeface="Public Sans Bold"/>
                  <a:cs typeface="Public Sans Bold"/>
                  <a:sym typeface="Public Sans Bold"/>
                </a:rPr>
                <a:t>Total Social Media Users in USA</a:t>
              </a:r>
              <a:endParaRPr lang="en-US" sz="2799" b="1">
                <a:solidFill>
                  <a:srgbClr val="2B2C30"/>
                </a:solidFill>
                <a:latin typeface="Public Sans Bold"/>
                <a:ea typeface="Public Sans Bold"/>
                <a:cs typeface="Public Sans Bold"/>
                <a:sym typeface="Public Sans Bold"/>
              </a:endParaRPr>
            </a:p>
          </p:txBody>
        </p:sp>
        <p:sp>
          <p:nvSpPr>
            <p:cNvPr id="20" name="TextBox 20"/>
            <p:cNvSpPr txBox="1"/>
            <p:nvPr/>
          </p:nvSpPr>
          <p:spPr>
            <a:xfrm>
              <a:off x="0" y="1211374"/>
              <a:ext cx="6861860" cy="419004"/>
            </a:xfrm>
            <a:prstGeom prst="rect">
              <a:avLst/>
            </a:prstGeom>
          </p:spPr>
          <p:txBody>
            <a:bodyPr lIns="0" tIns="0" rIns="0" bIns="0" rtlCol="0" anchor="t">
              <a:spAutoFit/>
            </a:bodyPr>
            <a:lstStyle/>
            <a:p>
              <a:pPr algn="l">
                <a:lnSpc>
                  <a:spcPts val="2659"/>
                </a:lnSpc>
              </a:pPr>
              <a:endParaRPr lang="en-US" sz="1850">
                <a:solidFill>
                  <a:srgbClr val="2B2C30"/>
                </a:solidFill>
                <a:latin typeface="Public Sans"/>
                <a:ea typeface="Public Sans"/>
                <a:cs typeface="Public Sans"/>
              </a:endParaRPr>
            </a:p>
          </p:txBody>
        </p:sp>
        <p:sp>
          <p:nvSpPr>
            <p:cNvPr id="21" name="TextBox 21"/>
            <p:cNvSpPr txBox="1"/>
            <p:nvPr/>
          </p:nvSpPr>
          <p:spPr>
            <a:xfrm>
              <a:off x="0" y="1858189"/>
              <a:ext cx="6861860" cy="632249"/>
            </a:xfrm>
            <a:prstGeom prst="rect">
              <a:avLst/>
            </a:prstGeom>
          </p:spPr>
          <p:txBody>
            <a:bodyPr lIns="0" tIns="0" rIns="0" bIns="0" rtlCol="0" anchor="t">
              <a:spAutoFit/>
            </a:bodyPr>
            <a:lstStyle/>
            <a:p>
              <a:pPr>
                <a:lnSpc>
                  <a:spcPts val="3919"/>
                </a:lnSpc>
              </a:pPr>
              <a:r>
                <a:rPr lang="en-US" sz="2750" b="1">
                  <a:solidFill>
                    <a:srgbClr val="2B2C30"/>
                  </a:solidFill>
                  <a:latin typeface="Public Sans Bold"/>
                  <a:ea typeface="Public Sans Bold"/>
                  <a:cs typeface="Public Sans Bold"/>
                  <a:sym typeface="Public Sans Bold"/>
                </a:rPr>
                <a:t>Gen Z (24.9% of Users)</a:t>
              </a:r>
              <a:endParaRPr lang="en-US" sz="2799" b="1">
                <a:solidFill>
                  <a:srgbClr val="2B2C30"/>
                </a:solidFill>
                <a:latin typeface="Public Sans Bold"/>
                <a:ea typeface="Public Sans Bold"/>
                <a:cs typeface="Public Sans Bold"/>
                <a:sym typeface="Public Sans Bold"/>
              </a:endParaRPr>
            </a:p>
          </p:txBody>
        </p:sp>
        <p:sp>
          <p:nvSpPr>
            <p:cNvPr id="22" name="TextBox 22"/>
            <p:cNvSpPr txBox="1"/>
            <p:nvPr/>
          </p:nvSpPr>
          <p:spPr>
            <a:xfrm>
              <a:off x="0" y="2668237"/>
              <a:ext cx="6861860" cy="2265664"/>
            </a:xfrm>
            <a:prstGeom prst="rect">
              <a:avLst/>
            </a:prstGeom>
          </p:spPr>
          <p:txBody>
            <a:bodyPr lIns="0" tIns="0" rIns="0" bIns="0" rtlCol="0" anchor="t">
              <a:spAutoFit/>
            </a:bodyPr>
            <a:lstStyle/>
            <a:p>
              <a:pPr marL="342900" indent="-342900">
                <a:lnSpc>
                  <a:spcPts val="2659"/>
                </a:lnSpc>
                <a:buFont typeface="Arial"/>
                <a:buChar char="•"/>
              </a:pPr>
              <a:r>
                <a:rPr lang="en-US" sz="1850">
                  <a:solidFill>
                    <a:srgbClr val="2B2C30"/>
                  </a:solidFill>
                  <a:latin typeface="Public Sans"/>
                  <a:ea typeface="Public Sans"/>
                  <a:cs typeface="Public Sans"/>
                  <a:sym typeface="Public Sans"/>
                </a:rPr>
                <a:t>More likely to download new social media apps</a:t>
              </a:r>
              <a:endParaRPr lang="en-US"/>
            </a:p>
            <a:p>
              <a:pPr marL="342900" indent="-342900">
                <a:lnSpc>
                  <a:spcPts val="2659"/>
                </a:lnSpc>
                <a:buFont typeface="Arial"/>
                <a:buChar char="•"/>
              </a:pPr>
              <a:r>
                <a:rPr lang="en-US" sz="1850">
                  <a:solidFill>
                    <a:srgbClr val="2B2C30"/>
                  </a:solidFill>
                  <a:latin typeface="Public Sans"/>
                  <a:ea typeface="Public Sans"/>
                  <a:cs typeface="Public Sans"/>
                </a:rPr>
                <a:t>Potential future leadership</a:t>
              </a:r>
            </a:p>
            <a:p>
              <a:pPr marL="342900" indent="-342900">
                <a:lnSpc>
                  <a:spcPts val="2659"/>
                </a:lnSpc>
                <a:buFont typeface="Arial"/>
                <a:buChar char="•"/>
              </a:pPr>
              <a:r>
                <a:rPr lang="en-US" sz="1850">
                  <a:solidFill>
                    <a:srgbClr val="2B2C30"/>
                  </a:solidFill>
                  <a:latin typeface="Public Sans"/>
                  <a:ea typeface="Public Sans"/>
                  <a:cs typeface="Public Sans"/>
                </a:rPr>
                <a:t>More open minded to understanding new and/or opposing ideas</a:t>
              </a:r>
            </a:p>
          </p:txBody>
        </p:sp>
        <p:sp>
          <p:nvSpPr>
            <p:cNvPr id="23" name="TextBox 23"/>
            <p:cNvSpPr txBox="1"/>
            <p:nvPr/>
          </p:nvSpPr>
          <p:spPr>
            <a:xfrm>
              <a:off x="0" y="5594555"/>
              <a:ext cx="6861860" cy="620853"/>
            </a:xfrm>
            <a:prstGeom prst="rect">
              <a:avLst/>
            </a:prstGeom>
          </p:spPr>
          <p:txBody>
            <a:bodyPr lIns="0" tIns="0" rIns="0" bIns="0" rtlCol="0" anchor="t">
              <a:spAutoFit/>
            </a:bodyPr>
            <a:lstStyle/>
            <a:p>
              <a:pPr>
                <a:lnSpc>
                  <a:spcPts val="3919"/>
                </a:lnSpc>
              </a:pPr>
              <a:r>
                <a:rPr lang="en-US" sz="2750" b="1">
                  <a:solidFill>
                    <a:srgbClr val="2B2C30"/>
                  </a:solidFill>
                  <a:latin typeface="Public Sans Bold"/>
                </a:rPr>
                <a:t>Millennials (30.3% of Users)</a:t>
              </a:r>
              <a:endParaRPr lang="en-US"/>
            </a:p>
          </p:txBody>
        </p:sp>
        <p:sp>
          <p:nvSpPr>
            <p:cNvPr id="24" name="TextBox 24"/>
            <p:cNvSpPr txBox="1"/>
            <p:nvPr/>
          </p:nvSpPr>
          <p:spPr>
            <a:xfrm>
              <a:off x="0" y="6404600"/>
              <a:ext cx="6861860" cy="419004"/>
            </a:xfrm>
            <a:prstGeom prst="rect">
              <a:avLst/>
            </a:prstGeom>
          </p:spPr>
          <p:txBody>
            <a:bodyPr lIns="0" tIns="0" rIns="0" bIns="0" rtlCol="0" anchor="t">
              <a:spAutoFit/>
            </a:bodyPr>
            <a:lstStyle/>
            <a:p>
              <a:pPr algn="l">
                <a:lnSpc>
                  <a:spcPts val="2659"/>
                </a:lnSpc>
              </a:pPr>
              <a:endParaRPr lang="en-US" sz="1850">
                <a:solidFill>
                  <a:srgbClr val="2B2C30"/>
                </a:solidFill>
                <a:latin typeface="Public Sans"/>
                <a:ea typeface="Public Sans"/>
                <a:cs typeface="Public Sans"/>
              </a:endParaRPr>
            </a:p>
          </p:txBody>
        </p:sp>
      </p:grpSp>
      <p:sp>
        <p:nvSpPr>
          <p:cNvPr id="25" name="TextBox 24">
            <a:extLst>
              <a:ext uri="{FF2B5EF4-FFF2-40B4-BE49-F238E27FC236}">
                <a16:creationId xmlns:a16="http://schemas.microsoft.com/office/drawing/2014/main" id="{E8D82D32-0001-4998-5DC7-3343E4D3B93E}"/>
              </a:ext>
            </a:extLst>
          </p:cNvPr>
          <p:cNvSpPr txBox="1"/>
          <p:nvPr/>
        </p:nvSpPr>
        <p:spPr>
          <a:xfrm>
            <a:off x="2484000" y="5796000"/>
            <a:ext cx="21960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a:latin typeface="Public Sans Bold"/>
                <a:ea typeface="Calibri"/>
                <a:cs typeface="Calibri"/>
              </a:rPr>
              <a:t>Millennials</a:t>
            </a:r>
            <a:endParaRPr lang="en-US" sz="2500">
              <a:latin typeface="Public Sans Bold"/>
            </a:endParaRPr>
          </a:p>
        </p:txBody>
      </p:sp>
      <p:sp>
        <p:nvSpPr>
          <p:cNvPr id="26" name="TextBox 25">
            <a:extLst>
              <a:ext uri="{FF2B5EF4-FFF2-40B4-BE49-F238E27FC236}">
                <a16:creationId xmlns:a16="http://schemas.microsoft.com/office/drawing/2014/main" id="{A7AE293A-D6E7-C5CB-C084-379328752452}"/>
              </a:ext>
            </a:extLst>
          </p:cNvPr>
          <p:cNvSpPr txBox="1"/>
          <p:nvPr/>
        </p:nvSpPr>
        <p:spPr>
          <a:xfrm>
            <a:off x="7181999" y="6515999"/>
            <a:ext cx="21960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a:latin typeface="Public Sans Bold"/>
                <a:ea typeface="Calibri"/>
                <a:cs typeface="Calibri"/>
              </a:rPr>
              <a:t>Gen-Z</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Microsoft Macintosh PowerPoint</Application>
  <PresentationFormat>Custom</PresentationFormat>
  <Paragraphs>142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Playfair Display</vt:lpstr>
      <vt:lpstr>Courier New</vt:lpstr>
      <vt:lpstr>Arial</vt:lpstr>
      <vt:lpstr>Arial,Sans-Serif</vt:lpstr>
      <vt:lpstr>Public Sans Bold</vt:lpstr>
      <vt:lpstr>Playfair Display Italics</vt:lpstr>
      <vt:lpstr>Calibri</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Jonathan Gordon</cp:lastModifiedBy>
  <cp:revision>3</cp:revision>
  <dcterms:created xsi:type="dcterms:W3CDTF">2006-08-16T00:00:00Z</dcterms:created>
  <dcterms:modified xsi:type="dcterms:W3CDTF">2024-12-21T14:21:59Z</dcterms:modified>
  <dc:identifier>DAGY1VS8gaY</dc:identifier>
</cp:coreProperties>
</file>