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smtClean="0"/>
              <a:t>Jegadeesh</a:t>
            </a:r>
            <a:r>
              <a:rPr lang="en-IN" spc="15" dirty="0" smtClean="0"/>
              <a:t>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56724" y="5819775"/>
            <a:ext cx="9832341" cy="570669"/>
          </a:xfrm>
          <a:prstGeom prst="rect">
            <a:avLst/>
          </a:prstGeom>
        </p:spPr>
        <p:txBody>
          <a:bodyPr vert="horz" wrap="square" lIns="0" tIns="16510" rIns="0" bIns="0" rtlCol="0">
            <a:spAutoFit/>
          </a:bodyPr>
          <a:lstStyle/>
          <a:p>
            <a:pPr marL="12700">
              <a:lnSpc>
                <a:spcPct val="100000"/>
              </a:lnSpc>
              <a:spcBef>
                <a:spcPts val="130"/>
              </a:spcBef>
            </a:pPr>
            <a:r>
              <a:rPr lang="en-IN" u="heavy" spc="25" dirty="0" smtClean="0">
                <a:solidFill>
                  <a:srgbClr val="006FC0"/>
                </a:solidFill>
                <a:uFill>
                  <a:solidFill>
                    <a:srgbClr val="006FC0"/>
                  </a:solidFill>
                </a:uFill>
                <a:latin typeface="Trebuchet MS"/>
                <a:cs typeface="Trebuchet MS"/>
              </a:rPr>
              <a:t> DEMO </a:t>
            </a:r>
            <a:r>
              <a:rPr lang="en-IN" u="heavy" spc="25" dirty="0" err="1" smtClean="0">
                <a:solidFill>
                  <a:srgbClr val="006FC0"/>
                </a:solidFill>
                <a:uFill>
                  <a:solidFill>
                    <a:srgbClr val="006FC0"/>
                  </a:solidFill>
                </a:uFill>
                <a:latin typeface="Trebuchet MS"/>
                <a:cs typeface="Trebuchet MS"/>
              </a:rPr>
              <a:t>LINk</a:t>
            </a:r>
            <a:r>
              <a:rPr lang="en-IN" u="heavy" spc="25" dirty="0" smtClean="0">
                <a:solidFill>
                  <a:srgbClr val="006FC0"/>
                </a:solidFill>
                <a:uFill>
                  <a:solidFill>
                    <a:srgbClr val="006FC0"/>
                  </a:solidFill>
                </a:uFill>
                <a:latin typeface="Trebuchet MS"/>
                <a:cs typeface="Trebuchet MS"/>
              </a:rPr>
              <a:t> - https</a:t>
            </a:r>
            <a:r>
              <a:rPr lang="en-IN" u="heavy" spc="25" dirty="0">
                <a:solidFill>
                  <a:srgbClr val="006FC0"/>
                </a:solidFill>
                <a:uFill>
                  <a:solidFill>
                    <a:srgbClr val="006FC0"/>
                  </a:solidFill>
                </a:uFill>
                <a:latin typeface="Trebuchet MS"/>
                <a:cs typeface="Trebuchet MS"/>
              </a:rPr>
              <a:t>://colab.research.google.com/drive/1-r38H5wu0hWhLpP0DcBGxdQJhWDu7hQL?usp=sharing</a:t>
            </a:r>
            <a:endParaRPr dirty="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8" y="1300163"/>
            <a:ext cx="637222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gn="l">
              <a:lnSpc>
                <a:spcPct val="100000"/>
              </a:lnSpc>
              <a:spcBef>
                <a:spcPts val="130"/>
              </a:spcBef>
            </a:pPr>
            <a:r>
              <a:rPr lang="en-IN" sz="4000" spc="5" dirty="0" smtClean="0"/>
              <a:t>PROJECT 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1747837" y="1488043"/>
            <a:ext cx="6400800" cy="369332"/>
          </a:xfrm>
          <a:prstGeom prst="rect">
            <a:avLst/>
          </a:prstGeom>
          <a:noFill/>
        </p:spPr>
        <p:txBody>
          <a:bodyPr wrap="square" rtlCol="0">
            <a:spAutoFit/>
          </a:bodyPr>
          <a:lstStyle/>
          <a:p>
            <a:r>
              <a:rPr lang="en-IN" b="1" dirty="0" smtClean="0"/>
              <a:t>Natural language processing</a:t>
            </a:r>
            <a:endParaRPr lang="en-IN" b="1" dirty="0"/>
          </a:p>
        </p:txBody>
      </p:sp>
      <p:sp>
        <p:nvSpPr>
          <p:cNvPr id="23" name="TextBox 22"/>
          <p:cNvSpPr txBox="1"/>
          <p:nvPr/>
        </p:nvSpPr>
        <p:spPr>
          <a:xfrm>
            <a:off x="1524000" y="2209800"/>
            <a:ext cx="8848725" cy="3108543"/>
          </a:xfrm>
          <a:prstGeom prst="rect">
            <a:avLst/>
          </a:prstGeom>
          <a:noFill/>
        </p:spPr>
        <p:txBody>
          <a:bodyPr wrap="square" rtlCol="0">
            <a:spAutoFit/>
          </a:bodyPr>
          <a:lstStyle/>
          <a:p>
            <a:r>
              <a:rPr lang="en-US" sz="2800" dirty="0"/>
              <a:t>Natural Language Processing, is a field of artificial intelligence (AI) and linguistics that focuses on enabling computers to understand, interpret, and generate human language in a way that is both meaningful and useful. NLP encompasses a broad range of tasks and techniques aimed at processing and analyzing natural language data, which includes text and speech.</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781175" y="1600200"/>
            <a:ext cx="8205533" cy="2308324"/>
          </a:xfrm>
          <a:prstGeom prst="rect">
            <a:avLst/>
          </a:prstGeom>
          <a:noFill/>
        </p:spPr>
        <p:txBody>
          <a:bodyPr wrap="square" rtlCol="0">
            <a:spAutoFit/>
          </a:bodyPr>
          <a:lstStyle/>
          <a:p>
            <a:r>
              <a:rPr lang="en-IN" b="1" dirty="0"/>
              <a:t>Load the Dataset</a:t>
            </a:r>
            <a:r>
              <a:rPr lang="en-IN" dirty="0"/>
              <a:t>: Read the dataset from a CSV file into a pandas </a:t>
            </a:r>
            <a:r>
              <a:rPr lang="en-IN" dirty="0" err="1"/>
              <a:t>DataFrame</a:t>
            </a:r>
            <a:r>
              <a:rPr lang="en-IN" dirty="0"/>
              <a:t>.</a:t>
            </a:r>
          </a:p>
          <a:p>
            <a:r>
              <a:rPr lang="en-IN" b="1" dirty="0"/>
              <a:t>Tokenization</a:t>
            </a:r>
            <a:r>
              <a:rPr lang="en-IN" dirty="0"/>
              <a:t>: Tokenize the comments in the dataset using NLTK's </a:t>
            </a:r>
            <a:r>
              <a:rPr lang="en-IN" dirty="0" err="1"/>
              <a:t>word_tokenize</a:t>
            </a:r>
            <a:r>
              <a:rPr lang="en-IN" dirty="0"/>
              <a:t> function.</a:t>
            </a:r>
          </a:p>
          <a:p>
            <a:r>
              <a:rPr lang="en-IN" b="1" dirty="0"/>
              <a:t>Sentiment Analysis</a:t>
            </a:r>
            <a:r>
              <a:rPr lang="en-IN" dirty="0"/>
              <a:t>: Perform sentiment analysis on the comments using NLTK's </a:t>
            </a:r>
            <a:r>
              <a:rPr lang="en-IN" dirty="0" err="1"/>
              <a:t>SentimentIntensityAnalyzer</a:t>
            </a:r>
            <a:r>
              <a:rPr lang="en-IN" dirty="0"/>
              <a:t>.</a:t>
            </a:r>
          </a:p>
          <a:p>
            <a:r>
              <a:rPr lang="en-IN" b="1" dirty="0"/>
              <a:t>Visualization</a:t>
            </a:r>
            <a:r>
              <a:rPr lang="en-IN" dirty="0"/>
              <a:t>: Visualize the distribution of sentiment scores using </a:t>
            </a:r>
            <a:r>
              <a:rPr lang="en-IN" dirty="0" err="1"/>
              <a:t>matplotlib</a:t>
            </a:r>
            <a:r>
              <a:rPr lang="en-IN" dirty="0"/>
              <a:t>.</a:t>
            </a:r>
          </a:p>
          <a:p>
            <a:r>
              <a:rPr lang="en-IN" b="1" dirty="0"/>
              <a:t>Display Results</a:t>
            </a:r>
            <a:r>
              <a:rPr lang="en-IN" dirty="0"/>
              <a:t>: Display the dataset with tokenized comments and sentiment scores.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371600" y="1600200"/>
            <a:ext cx="9382125" cy="2954655"/>
          </a:xfrm>
          <a:prstGeom prst="rect">
            <a:avLst/>
          </a:prstGeom>
          <a:noFill/>
        </p:spPr>
        <p:txBody>
          <a:bodyPr wrap="square" rtlCol="0">
            <a:spAutoFit/>
          </a:bodyPr>
          <a:lstStyle/>
          <a:p>
            <a:r>
              <a:rPr lang="en-US" sz="2800" b="1" dirty="0"/>
              <a:t>Problem Statement:</a:t>
            </a:r>
            <a:endParaRPr lang="en-US" sz="2800" dirty="0"/>
          </a:p>
          <a:p>
            <a:r>
              <a:rPr lang="en-US" sz="2800" dirty="0"/>
              <a:t>The analysis and interpretation of customer feedback, especially in the context of reviews, can be a daunting task for businesses. Understanding sentiment expressed in these reviews is crucial for companies like </a:t>
            </a:r>
            <a:r>
              <a:rPr lang="en-US" sz="2800" dirty="0" err="1"/>
              <a:t>Ryanair</a:t>
            </a:r>
            <a:r>
              <a:rPr lang="en-US" sz="2800" dirty="0"/>
              <a:t> to enhance customer experience and make data-driven decisions.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219200" y="1857375"/>
            <a:ext cx="9982200" cy="3600986"/>
          </a:xfrm>
          <a:prstGeom prst="rect">
            <a:avLst/>
          </a:prstGeom>
          <a:noFill/>
        </p:spPr>
        <p:txBody>
          <a:bodyPr wrap="square" rtlCol="0">
            <a:spAutoFit/>
          </a:bodyPr>
          <a:lstStyle/>
          <a:p>
            <a:r>
              <a:rPr lang="en-US" sz="3200" b="1" dirty="0"/>
              <a:t>Project Overview:</a:t>
            </a:r>
            <a:endParaRPr lang="en-US" sz="3200" dirty="0"/>
          </a:p>
          <a:p>
            <a:r>
              <a:rPr lang="en-US" sz="3200" dirty="0"/>
              <a:t>In this project, we aimed to analyze sentiment in customer reviews of </a:t>
            </a:r>
            <a:r>
              <a:rPr lang="en-US" sz="3200" dirty="0" err="1"/>
              <a:t>Ryanair</a:t>
            </a:r>
            <a:r>
              <a:rPr lang="en-US" sz="3200" dirty="0"/>
              <a:t> using natural language processing (NLP) techniques. We utilized the NLTK library in Python for tokenization and sentiment analysis. Our goal was to provide insights into the overall sentiment of the reviews.</a:t>
            </a:r>
          </a:p>
          <a:p>
            <a:r>
              <a:rPr lang="en-US" dirty="0" smtClean="0"/>
              <a:t/>
            </a:r>
            <a:br>
              <a:rPr lang="en-US"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447800" y="1857375"/>
            <a:ext cx="9525000" cy="3816429"/>
          </a:xfrm>
          <a:prstGeom prst="rect">
            <a:avLst/>
          </a:prstGeom>
          <a:noFill/>
        </p:spPr>
        <p:txBody>
          <a:bodyPr wrap="square" rtlCol="0">
            <a:spAutoFit/>
          </a:bodyPr>
          <a:lstStyle/>
          <a:p>
            <a:r>
              <a:rPr lang="en-US" sz="3200" b="1" dirty="0"/>
              <a:t>End Users:</a:t>
            </a:r>
            <a:endParaRPr lang="en-US" sz="3200" dirty="0"/>
          </a:p>
          <a:p>
            <a:r>
              <a:rPr lang="en-US" sz="3200" b="1" dirty="0"/>
              <a:t>Businesses: </a:t>
            </a:r>
            <a:r>
              <a:rPr lang="en-US" sz="3200" dirty="0"/>
              <a:t>Companies like </a:t>
            </a:r>
            <a:r>
              <a:rPr lang="en-US" sz="3200" dirty="0" err="1"/>
              <a:t>Ryanair</a:t>
            </a:r>
            <a:r>
              <a:rPr lang="en-US" sz="3200" dirty="0"/>
              <a:t> can utilize this analysis to understand customer sentiment and make improvements to their services.</a:t>
            </a:r>
          </a:p>
          <a:p>
            <a:r>
              <a:rPr lang="en-US" sz="3200" b="1" dirty="0"/>
              <a:t>Data Analysts: </a:t>
            </a:r>
            <a:r>
              <a:rPr lang="en-US" sz="3200" dirty="0"/>
              <a:t>Professionals in the field of data analysis can benefit from the techniques demonstrated in this project to derive insights from textual data.</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438400" y="1695450"/>
            <a:ext cx="8686800" cy="3693319"/>
          </a:xfrm>
          <a:prstGeom prst="rect">
            <a:avLst/>
          </a:prstGeom>
          <a:noFill/>
        </p:spPr>
        <p:txBody>
          <a:bodyPr wrap="square" rtlCol="0">
            <a:spAutoFit/>
          </a:bodyPr>
          <a:lstStyle/>
          <a:p>
            <a:r>
              <a:rPr lang="en-US" sz="2400" b="1" dirty="0"/>
              <a:t>Solution and Value Proposition:</a:t>
            </a:r>
            <a:endParaRPr lang="en-US" sz="2400" dirty="0"/>
          </a:p>
          <a:p>
            <a:r>
              <a:rPr lang="en-US" sz="2400" b="1" dirty="0"/>
              <a:t>Our solution involves:</a:t>
            </a:r>
          </a:p>
          <a:p>
            <a:r>
              <a:rPr lang="en-US" sz="2400" b="1" dirty="0"/>
              <a:t>Tokenizing customer comments: </a:t>
            </a:r>
            <a:r>
              <a:rPr lang="en-US" sz="2400" dirty="0"/>
              <a:t>We used NLTK's </a:t>
            </a:r>
            <a:r>
              <a:rPr lang="en-US" sz="2400" dirty="0" err="1"/>
              <a:t>word_tokenize</a:t>
            </a:r>
            <a:r>
              <a:rPr lang="en-US" sz="2400" dirty="0"/>
              <a:t> function to break down comments into individual words.</a:t>
            </a:r>
          </a:p>
          <a:p>
            <a:r>
              <a:rPr lang="en-US" sz="2400" b="1" dirty="0"/>
              <a:t>Sentiment Analysis: </a:t>
            </a:r>
            <a:r>
              <a:rPr lang="en-US" sz="2400" dirty="0"/>
              <a:t>Leveraging the Sentiment Intensity Analyzer from NLTK, we assigned sentiment scores to each comment.</a:t>
            </a:r>
          </a:p>
          <a:p>
            <a:r>
              <a:rPr lang="en-US" sz="2400" b="1" dirty="0"/>
              <a:t>Value Proposition:</a:t>
            </a:r>
          </a:p>
          <a:p>
            <a:r>
              <a:rPr lang="en-US" sz="2400" b="1" dirty="0"/>
              <a:t>Efficient Analysis: </a:t>
            </a:r>
            <a:r>
              <a:rPr lang="en-US" sz="2400" dirty="0"/>
              <a:t>Our solution enables businesses to efficiently analyze large volumes of customer feedback.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914400" y="1695450"/>
            <a:ext cx="10362818" cy="3385542"/>
          </a:xfrm>
          <a:prstGeom prst="rect">
            <a:avLst/>
          </a:prstGeom>
          <a:noFill/>
        </p:spPr>
        <p:txBody>
          <a:bodyPr wrap="square" rtlCol="0">
            <a:spAutoFit/>
          </a:bodyPr>
          <a:lstStyle/>
          <a:p>
            <a:r>
              <a:rPr lang="en-US" sz="2800" b="1" dirty="0"/>
              <a:t>The Wow Factor in Our Solution:</a:t>
            </a:r>
            <a:endParaRPr lang="en-US" sz="2800" dirty="0"/>
          </a:p>
          <a:p>
            <a:r>
              <a:rPr lang="en-US" sz="2800" dirty="0"/>
              <a:t>The wow factor in our solution lies in its simplicity and effectiveness. By combining readily available tools and libraries in Python, we created a powerful analysis pipeline that can be easily adapted and scaled to analyze customer sentiment across various industries. Additionally, the visualizations provided offer a clear and intuitive representation of sentiment distribution.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990600" y="2019300"/>
            <a:ext cx="10400918" cy="369332"/>
          </a:xfrm>
          <a:prstGeom prst="rect">
            <a:avLst/>
          </a:prstGeom>
          <a:noFill/>
        </p:spPr>
        <p:txBody>
          <a:bodyPr wrap="square" rtlCol="0">
            <a:spAutoFit/>
          </a:bodyPr>
          <a:lstStyle/>
          <a:p>
            <a:endParaRPr lang="en-IN" dirty="0"/>
          </a:p>
        </p:txBody>
      </p:sp>
      <p:sp>
        <p:nvSpPr>
          <p:cNvPr id="11" name="TextBox 10"/>
          <p:cNvSpPr txBox="1"/>
          <p:nvPr/>
        </p:nvSpPr>
        <p:spPr>
          <a:xfrm>
            <a:off x="1295400" y="2019300"/>
            <a:ext cx="9525000" cy="3385542"/>
          </a:xfrm>
          <a:prstGeom prst="rect">
            <a:avLst/>
          </a:prstGeom>
          <a:noFill/>
        </p:spPr>
        <p:txBody>
          <a:bodyPr wrap="square" rtlCol="0">
            <a:spAutoFit/>
          </a:bodyPr>
          <a:lstStyle/>
          <a:p>
            <a:r>
              <a:rPr lang="en-US" sz="2800" dirty="0"/>
              <a:t>The </a:t>
            </a:r>
            <a:r>
              <a:rPr lang="en-US" sz="2800" dirty="0" err="1"/>
              <a:t>modelling</a:t>
            </a:r>
            <a:r>
              <a:rPr lang="en-US" sz="2800" dirty="0"/>
              <a:t> phase involved:</a:t>
            </a:r>
          </a:p>
          <a:p>
            <a:r>
              <a:rPr lang="en-US" sz="2800" b="1" dirty="0"/>
              <a:t>Data Preparation: </a:t>
            </a:r>
            <a:r>
              <a:rPr lang="en-US" sz="2800" dirty="0"/>
              <a:t>Loading the dataset and tokenizing comments for analysis.</a:t>
            </a:r>
          </a:p>
          <a:p>
            <a:r>
              <a:rPr lang="en-US" sz="2800" b="1" dirty="0"/>
              <a:t>Sentiment Analysis: </a:t>
            </a:r>
            <a:r>
              <a:rPr lang="en-US" sz="2800" dirty="0"/>
              <a:t>Utilizing the Sentiment Intensity Analyzer to assign sentiment scores.</a:t>
            </a:r>
          </a:p>
          <a:p>
            <a:r>
              <a:rPr lang="en-US" sz="2800" b="1" dirty="0"/>
              <a:t>Visualization: </a:t>
            </a:r>
            <a:r>
              <a:rPr lang="en-US" sz="2800" dirty="0"/>
              <a:t>Creating a histogram to visualize the distribution of sentiment scores.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533</Words>
  <Application>Microsoft Office PowerPoint</Application>
  <PresentationFormat>Custom</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Jegadeesh 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Jegadeesh G</dc:title>
  <dc:creator>Administrator</dc:creator>
  <cp:lastModifiedBy>RIT</cp:lastModifiedBy>
  <cp:revision>5</cp:revision>
  <dcterms:created xsi:type="dcterms:W3CDTF">2024-04-05T09:51:57Z</dcterms:created>
  <dcterms:modified xsi:type="dcterms:W3CDTF">2024-04-05T10:38:31Z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