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29" autoAdjust="0"/>
    <p:restoredTop sz="94660"/>
  </p:normalViewPr>
  <p:slideViewPr>
    <p:cSldViewPr>
      <p:cViewPr varScale="1">
        <p:scale>
          <a:sx n="68" d="100"/>
          <a:sy n="68" d="100"/>
        </p:scale>
        <p:origin x="-98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631B6-ADB3-4077-8EFF-4700423624A2}" type="datetimeFigureOut">
              <a:rPr lang="en-US" smtClean="0"/>
              <a:t>4/5/2024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44FA8-9294-46AD-A197-4FAF5AB521D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44FA8-9294-46AD-A197-4FAF5AB521D8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5" y="2067304"/>
            <a:ext cx="5796026" cy="14035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50000"/>
              </a:lnSpc>
              <a:spcBef>
                <a:spcPts val="130"/>
              </a:spcBef>
            </a:pPr>
            <a:r>
              <a:rPr lang="en-GB" spc="15" dirty="0" smtClean="0"/>
              <a:t>JEGADHISH M</a:t>
            </a:r>
            <a:br>
              <a:rPr lang="en-GB" spc="15" dirty="0" smtClean="0"/>
            </a:br>
            <a:r>
              <a:rPr lang="en-GB" spc="15" dirty="0" smtClean="0"/>
              <a:t>112721203006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77000" y="3886200"/>
            <a:ext cx="5257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b="1" spc="10" dirty="0" smtClean="0">
                <a:solidFill>
                  <a:srgbClr val="2D936B"/>
                </a:solidFill>
                <a:latin typeface="Trebuchet MS"/>
                <a:cs typeface="Trebuchet MS"/>
              </a:rPr>
              <a:t>B.TECH CHEMICAL ENGINEERING</a:t>
            </a:r>
            <a:endParaRPr lang="en-GB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1143000"/>
            <a:ext cx="8686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Rounded MT Bold" pitchFamily="34" charset="0"/>
              </a:rPr>
              <a:t>Through our road accident analytics solution, we have achieved the following results</a:t>
            </a:r>
            <a:r>
              <a:rPr lang="en-GB" sz="2000" dirty="0" smtClean="0">
                <a:latin typeface="Arial Rounded MT Bold" pitchFamily="34" charset="0"/>
              </a:rPr>
              <a:t>: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Identification </a:t>
            </a:r>
            <a:r>
              <a:rPr lang="en-GB" sz="2000" dirty="0">
                <a:latin typeface="Arial Rounded MT Bold" pitchFamily="34" charset="0"/>
              </a:rPr>
              <a:t>of high-risk zones and accident-prone areas with precision.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Prediction </a:t>
            </a:r>
            <a:r>
              <a:rPr lang="en-GB" sz="2000" dirty="0">
                <a:latin typeface="Arial Rounded MT Bold" pitchFamily="34" charset="0"/>
              </a:rPr>
              <a:t>of accident occurrences with a high degree of accuracy, enabling timely intervention.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Reduction </a:t>
            </a:r>
            <a:r>
              <a:rPr lang="en-GB" sz="2000" dirty="0">
                <a:latin typeface="Arial Rounded MT Bold" pitchFamily="34" charset="0"/>
              </a:rPr>
              <a:t>in the overall number of road accidents and associated casualties.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Optimization </a:t>
            </a:r>
            <a:r>
              <a:rPr lang="en-GB" sz="2000" dirty="0">
                <a:latin typeface="Arial Rounded MT Bold" pitchFamily="34" charset="0"/>
              </a:rPr>
              <a:t>of resource allocation and enforcement strategies for enhanced road safety.</a:t>
            </a:r>
          </a:p>
          <a:p>
            <a:endParaRPr lang="en-GB" sz="2000" dirty="0" smtClean="0">
              <a:latin typeface="Arial Rounded MT Bold" pitchFamily="34" charset="0"/>
            </a:endParaRPr>
          </a:p>
          <a:p>
            <a:r>
              <a:rPr lang="en-GB" sz="2000" dirty="0" smtClean="0">
                <a:latin typeface="Arial Rounded MT Bold" pitchFamily="34" charset="0"/>
              </a:rPr>
              <a:t>In </a:t>
            </a:r>
            <a:r>
              <a:rPr lang="en-GB" sz="2000" dirty="0">
                <a:latin typeface="Arial Rounded MT Bold" pitchFamily="34" charset="0"/>
              </a:rPr>
              <a:t>conclusion, our road accident analytics solution empowers stakeholders with actionable insights, predictive capabilities, and tangible outcomes, contributing to a safer and more resilient transportation ecosystem.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2133600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Arial Rounded MT Bold" pitchFamily="34" charset="0"/>
              </a:rPr>
              <a:t>ROAD ACCIDENT ANALYSIS</a:t>
            </a:r>
            <a:endParaRPr lang="en-GB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905000" y="18288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latin typeface="Arial Rounded MT Bold" pitchFamily="34" charset="0"/>
              </a:rPr>
              <a:t>           The </a:t>
            </a:r>
            <a:r>
              <a:rPr lang="en-GB" sz="2000" dirty="0">
                <a:latin typeface="Arial Rounded MT Bold" pitchFamily="34" charset="0"/>
              </a:rPr>
              <a:t>agenda of the Road Accident Analytics project is to utilize data-driven insights to understand the underlying causes of road accidents, identify patterns, and develop strategies to reduce their occurrence. </a:t>
            </a:r>
            <a:r>
              <a:rPr lang="en-GB" sz="2000" dirty="0">
                <a:latin typeface="Arial Rounded MT Bold" pitchFamily="34" charset="0"/>
              </a:rPr>
              <a:t>By leveraging advanced analytics techniques, we aim to enhance road safety and minimize the loss of life and property resulting from accidents</a:t>
            </a:r>
            <a:r>
              <a:rPr lang="en-GB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1" y="22860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latin typeface="Arial Rounded MT Bold" pitchFamily="34" charset="0"/>
              </a:rPr>
              <a:t>          Road </a:t>
            </a:r>
            <a:r>
              <a:rPr lang="en-GB" sz="2000" dirty="0">
                <a:latin typeface="Arial Rounded MT Bold" pitchFamily="34" charset="0"/>
              </a:rPr>
              <a:t>accidents pose a significant threat to public safety, leading to loss of life, </a:t>
            </a:r>
            <a:r>
              <a:rPr lang="en-GB" sz="2000" dirty="0" smtClean="0">
                <a:latin typeface="Arial Rounded MT Bold" pitchFamily="34" charset="0"/>
              </a:rPr>
              <a:t>injuries, and </a:t>
            </a:r>
            <a:r>
              <a:rPr lang="en-GB" sz="2000" dirty="0">
                <a:latin typeface="Arial Rounded MT Bold" pitchFamily="34" charset="0"/>
              </a:rPr>
              <a:t>economic costs. Despite efforts to improve road safety, accidents continue to </a:t>
            </a:r>
            <a:r>
              <a:rPr lang="en-GB" sz="2000" dirty="0" smtClean="0">
                <a:latin typeface="Arial Rounded MT Bold" pitchFamily="34" charset="0"/>
              </a:rPr>
              <a:t>occur at </a:t>
            </a:r>
            <a:r>
              <a:rPr lang="en-GB" sz="2000" dirty="0">
                <a:latin typeface="Arial Rounded MT Bold" pitchFamily="34" charset="0"/>
              </a:rPr>
              <a:t>an alarming rate. The challenge lies in understanding the complex interplay of factors </a:t>
            </a:r>
            <a:r>
              <a:rPr lang="en-GB" sz="2000" dirty="0" smtClean="0">
                <a:latin typeface="Arial Rounded MT Bold" pitchFamily="34" charset="0"/>
              </a:rPr>
              <a:t>contributing </a:t>
            </a:r>
            <a:r>
              <a:rPr lang="en-GB" sz="2000" dirty="0">
                <a:latin typeface="Arial Rounded MT Bold" pitchFamily="34" charset="0"/>
              </a:rPr>
              <a:t>to accidents and implementing effective preventive measures.</a:t>
            </a:r>
            <a:endParaRPr lang="en-GB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2133600"/>
            <a:ext cx="75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n-GB" sz="2000" dirty="0" smtClean="0">
                <a:latin typeface="Arial Rounded MT Bold" pitchFamily="34" charset="0"/>
              </a:rPr>
              <a:t>                     The </a:t>
            </a:r>
            <a:r>
              <a:rPr lang="en-GB" sz="2000" dirty="0">
                <a:latin typeface="Arial Rounded MT Bold" pitchFamily="34" charset="0"/>
              </a:rPr>
              <a:t>problem revolves around the need to analyze vast amounts of data related to road accidents, including factors such as driver </a:t>
            </a:r>
            <a:r>
              <a:rPr lang="en-GB" sz="2000" dirty="0" err="1">
                <a:latin typeface="Arial Rounded MT Bold" pitchFamily="34" charset="0"/>
              </a:rPr>
              <a:t>behavior</a:t>
            </a:r>
            <a:r>
              <a:rPr lang="en-GB" sz="2000" dirty="0">
                <a:latin typeface="Arial Rounded MT Bold" pitchFamily="34" charset="0"/>
              </a:rPr>
              <a:t>, environmental conditions, road infrastructure, and vehicle characteristics. Traditional methods of analysis are often inadequate in uncovering meaningful insights from this data, leading to suboptimal decision-making and intervention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2057400"/>
            <a:ext cx="9220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000" b="1" dirty="0">
                <a:latin typeface="Arial Rounded MT Bold" pitchFamily="34" charset="0"/>
              </a:rPr>
              <a:t>Government Agencies: </a:t>
            </a:r>
            <a:r>
              <a:rPr lang="en-GB" sz="2000" dirty="0">
                <a:latin typeface="Arial Rounded MT Bold" pitchFamily="34" charset="0"/>
              </a:rPr>
              <a:t>Traffic departments, law enforcement agencies, and transportation authorities responsible for ensuring road safety and implementing regulatory measures.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>
                <a:latin typeface="Arial Rounded MT Bold" pitchFamily="34" charset="0"/>
              </a:rPr>
              <a:t>Insurance Companies: </a:t>
            </a:r>
            <a:r>
              <a:rPr lang="en-GB" sz="2000" dirty="0">
                <a:latin typeface="Arial Rounded MT Bold" pitchFamily="34" charset="0"/>
              </a:rPr>
              <a:t>Insurers can benefit from insights into accident trends to better assess risk, tailor insurance policies, and improve claims management.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>
                <a:latin typeface="Arial Rounded MT Bold" pitchFamily="34" charset="0"/>
              </a:rPr>
              <a:t>Urban Planners: </a:t>
            </a:r>
            <a:r>
              <a:rPr lang="en-GB" sz="2000" dirty="0">
                <a:latin typeface="Arial Rounded MT Bold" pitchFamily="34" charset="0"/>
              </a:rPr>
              <a:t>City officials and urban planners can use analytics to design safer road infrastructure, optimize traffic flow, and reduce accident-prone areas.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000" b="1" dirty="0">
                <a:latin typeface="Arial Rounded MT Bold" pitchFamily="34" charset="0"/>
              </a:rPr>
              <a:t>Vehicle Manufacturers: </a:t>
            </a:r>
            <a:r>
              <a:rPr lang="en-GB" sz="2000" dirty="0">
                <a:latin typeface="Arial Rounded MT Bold" pitchFamily="34" charset="0"/>
              </a:rPr>
              <a:t>Automotive companies can utilize accident data to enhance vehicle safety features and design.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1828800"/>
            <a:ext cx="838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Arial Rounded MT Bold" pitchFamily="34" charset="0"/>
              </a:rPr>
              <a:t>Our </a:t>
            </a:r>
            <a:r>
              <a:rPr lang="en-GB" sz="2000" dirty="0">
                <a:latin typeface="Arial Rounded MT Bold" pitchFamily="34" charset="0"/>
              </a:rPr>
              <a:t>solution leverages advanced analytics and machine learning algorithms to analyze road accident data comprehensively. </a:t>
            </a:r>
            <a:r>
              <a:rPr lang="en-GB" sz="2000" dirty="0">
                <a:latin typeface="Arial Rounded MT Bold" pitchFamily="34" charset="0"/>
              </a:rPr>
              <a:t>By integrating data from various sources and applying predictive </a:t>
            </a:r>
            <a:r>
              <a:rPr lang="en-GB" sz="2000" dirty="0" err="1">
                <a:latin typeface="Arial Rounded MT Bold" pitchFamily="34" charset="0"/>
              </a:rPr>
              <a:t>modeling</a:t>
            </a:r>
            <a:r>
              <a:rPr lang="en-GB" sz="2000" dirty="0">
                <a:latin typeface="Arial Rounded MT Bold" pitchFamily="34" charset="0"/>
              </a:rPr>
              <a:t> techniques, we can identify high-risk areas, predict accident hotspots, and recommend targeted interventions</a:t>
            </a:r>
            <a:r>
              <a:rPr lang="en-GB" sz="2000" dirty="0" smtClean="0">
                <a:latin typeface="Arial Rounded MT Bold" pitchFamily="34" charset="0"/>
              </a:rPr>
              <a:t>.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r>
              <a:rPr lang="en-GB" sz="2000" dirty="0" smtClean="0">
                <a:latin typeface="Arial Rounded MT Bold" pitchFamily="34" charset="0"/>
              </a:rPr>
              <a:t>The </a:t>
            </a:r>
            <a:r>
              <a:rPr lang="en-GB" sz="2000" dirty="0">
                <a:latin typeface="Arial Rounded MT Bold" pitchFamily="34" charset="0"/>
              </a:rPr>
              <a:t>value proposition of our solution lies in its ability to: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Provide actionable insights to stakeholders for proactive decision-making.</a:t>
            </a:r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Reduce </a:t>
            </a:r>
            <a:r>
              <a:rPr lang="en-GB" sz="2000" dirty="0">
                <a:latin typeface="Arial Rounded MT Bold" pitchFamily="34" charset="0"/>
              </a:rPr>
              <a:t>the frequency and severity of road accidents through targeted interventions.</a:t>
            </a:r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Optimize </a:t>
            </a:r>
            <a:r>
              <a:rPr lang="en-GB" sz="2000" dirty="0">
                <a:latin typeface="Arial Rounded MT Bold" pitchFamily="34" charset="0"/>
              </a:rPr>
              <a:t>resource allocation and prioritize safety measures based on data-driven evidence.</a:t>
            </a:r>
            <a:endParaRPr lang="en-GB" sz="20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20574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latin typeface="Arial Rounded MT Bold" pitchFamily="34" charset="0"/>
              </a:rPr>
              <a:t>       One </a:t>
            </a:r>
            <a:r>
              <a:rPr lang="en-GB" sz="2000" dirty="0">
                <a:latin typeface="Arial Rounded MT Bold" pitchFamily="34" charset="0"/>
              </a:rPr>
              <a:t>of the standout features of our solution is its predictive </a:t>
            </a:r>
            <a:r>
              <a:rPr lang="en-GB" sz="2000" dirty="0" err="1">
                <a:latin typeface="Arial Rounded MT Bold" pitchFamily="34" charset="0"/>
              </a:rPr>
              <a:t>modeling</a:t>
            </a:r>
            <a:r>
              <a:rPr lang="en-GB" sz="2000" dirty="0">
                <a:latin typeface="Arial Rounded MT Bold" pitchFamily="34" charset="0"/>
              </a:rPr>
              <a:t> capabilities. By harnessing historical accident data and real-time inputs, our models can forecast the likelihood of future accidents with a high degree of accuracy. This enables stakeholders to implement preventive measures </a:t>
            </a:r>
            <a:r>
              <a:rPr lang="en-GB" sz="2000" dirty="0" err="1">
                <a:latin typeface="Arial Rounded MT Bold" pitchFamily="34" charset="0"/>
              </a:rPr>
              <a:t>preemptively</a:t>
            </a:r>
            <a:r>
              <a:rPr lang="en-GB" sz="2000" dirty="0">
                <a:latin typeface="Arial Rounded MT Bold" pitchFamily="34" charset="0"/>
              </a:rPr>
              <a:t>, thereby mitigating risks and saving lives.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800" y="1524000"/>
            <a:ext cx="84582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 Rounded MT Bold" pitchFamily="34" charset="0"/>
              </a:rPr>
              <a:t>Our </a:t>
            </a:r>
            <a:r>
              <a:rPr lang="en-GB" sz="2000" dirty="0" err="1">
                <a:latin typeface="Arial Rounded MT Bold" pitchFamily="34" charset="0"/>
              </a:rPr>
              <a:t>modeling</a:t>
            </a:r>
            <a:r>
              <a:rPr lang="en-GB" sz="2000" dirty="0">
                <a:latin typeface="Arial Rounded MT Bold" pitchFamily="34" charset="0"/>
              </a:rPr>
              <a:t> approach encompasses</a:t>
            </a:r>
            <a:r>
              <a:rPr lang="en-GB" sz="2000" dirty="0" smtClean="0">
                <a:latin typeface="Arial Rounded MT Bold" pitchFamily="34" charset="0"/>
              </a:rPr>
              <a:t>: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Data </a:t>
            </a:r>
            <a:r>
              <a:rPr lang="en-GB" sz="2000" dirty="0" err="1">
                <a:latin typeface="Arial Rounded MT Bold" pitchFamily="34" charset="0"/>
              </a:rPr>
              <a:t>Preprocessing</a:t>
            </a:r>
            <a:r>
              <a:rPr lang="en-GB" sz="2000" dirty="0">
                <a:latin typeface="Arial Rounded MT Bold" pitchFamily="34" charset="0"/>
              </a:rPr>
              <a:t>: Cleaning and transforming raw data to ensure consistency and reliability</a:t>
            </a:r>
            <a:r>
              <a:rPr lang="en-GB" sz="2000" dirty="0" smtClean="0">
                <a:latin typeface="Arial Rounded MT Bold" pitchFamily="34" charset="0"/>
              </a:rPr>
              <a:t>.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Feature </a:t>
            </a:r>
            <a:r>
              <a:rPr lang="en-GB" sz="2000" dirty="0">
                <a:latin typeface="Arial Rounded MT Bold" pitchFamily="34" charset="0"/>
              </a:rPr>
              <a:t>Engineering: Extracting meaningful features from the data, such as weather conditions, road types, and time of day</a:t>
            </a:r>
            <a:r>
              <a:rPr lang="en-GB" sz="2000" dirty="0" smtClean="0">
                <a:latin typeface="Arial Rounded MT Bold" pitchFamily="34" charset="0"/>
              </a:rPr>
              <a:t>.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 smtClean="0">
                <a:latin typeface="Arial Rounded MT Bold" pitchFamily="34" charset="0"/>
              </a:rPr>
              <a:t> Algorithm </a:t>
            </a:r>
            <a:r>
              <a:rPr lang="en-GB" sz="2000" dirty="0">
                <a:latin typeface="Arial Rounded MT Bold" pitchFamily="34" charset="0"/>
              </a:rPr>
              <a:t>Selection: Employing machine learning algorithms like decision trees, random forests, and neural networks to train predictive models</a:t>
            </a:r>
            <a:r>
              <a:rPr lang="en-GB" sz="2000" dirty="0" smtClean="0">
                <a:latin typeface="Arial Rounded MT Bold" pitchFamily="34" charset="0"/>
              </a:rPr>
              <a:t>.</a:t>
            </a:r>
          </a:p>
          <a:p>
            <a:endParaRPr lang="en-GB" sz="2000" dirty="0">
              <a:latin typeface="Arial Rounded MT Bold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GB" sz="2000" dirty="0">
                <a:latin typeface="Arial Rounded MT Bold" pitchFamily="34" charset="0"/>
              </a:rPr>
              <a:t>Model Evaluation: Assessing the performance of models using metrics such as accuracy, precision, recall, and F1 score.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674</Words>
  <Application>Microsoft Office PowerPoint</Application>
  <PresentationFormat>Custom</PresentationFormat>
  <Paragraphs>66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JEGADHISH M 112721203006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Slide 9</vt:lpstr>
      <vt:lpstr>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JEGADHISH M 112721203006</dc:title>
  <dc:creator>JAGAN</dc:creator>
  <cp:lastModifiedBy>JAGAN</cp:lastModifiedBy>
  <cp:revision>1</cp:revision>
  <dcterms:created xsi:type="dcterms:W3CDTF">2024-04-01T07:58:34Z</dcterms:created>
  <dcterms:modified xsi:type="dcterms:W3CDTF">2024-04-05T12:05:43Z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