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80" r:id="rId4"/>
    <p:sldId id="281" r:id="rId5"/>
    <p:sldId id="301" r:id="rId6"/>
    <p:sldId id="283" r:id="rId7"/>
    <p:sldId id="294" r:id="rId8"/>
    <p:sldId id="296" r:id="rId9"/>
    <p:sldId id="298" r:id="rId10"/>
    <p:sldId id="299" r:id="rId11"/>
    <p:sldId id="300" r:id="rId12"/>
    <p:sldId id="284" r:id="rId13"/>
    <p:sldId id="285" r:id="rId14"/>
    <p:sldId id="287" r:id="rId15"/>
    <p:sldId id="289" r:id="rId16"/>
    <p:sldId id="291" r:id="rId17"/>
    <p:sldId id="292" r:id="rId18"/>
    <p:sldId id="297"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5D59B-DCDF-42E9-BD70-F47B5504092A}" v="1" dt="2024-05-09T16:20:57.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 R" userId="b5f8253dbba44e83" providerId="LiveId" clId="{3965D59B-DCDF-42E9-BD70-F47B5504092A}"/>
    <pc:docChg chg="custSel modSld">
      <pc:chgData name="KISHORE R" userId="b5f8253dbba44e83" providerId="LiveId" clId="{3965D59B-DCDF-42E9-BD70-F47B5504092A}" dt="2024-05-09T16:21:17.953" v="7" actId="1076"/>
      <pc:docMkLst>
        <pc:docMk/>
      </pc:docMkLst>
      <pc:sldChg chg="addSp delSp modSp mod">
        <pc:chgData name="KISHORE R" userId="b5f8253dbba44e83" providerId="LiveId" clId="{3965D59B-DCDF-42E9-BD70-F47B5504092A}" dt="2024-05-09T16:21:17.953" v="7" actId="1076"/>
        <pc:sldMkLst>
          <pc:docMk/>
          <pc:sldMk cId="1465348660" sldId="285"/>
        </pc:sldMkLst>
        <pc:spChg chg="add del mod">
          <ac:chgData name="KISHORE R" userId="b5f8253dbba44e83" providerId="LiveId" clId="{3965D59B-DCDF-42E9-BD70-F47B5504092A}" dt="2024-05-09T16:20:57.388" v="1" actId="931"/>
          <ac:spMkLst>
            <pc:docMk/>
            <pc:sldMk cId="1465348660" sldId="285"/>
            <ac:spMk id="6" creationId="{875EA306-B399-5718-CC34-EE4AECFEF4DC}"/>
          </ac:spMkLst>
        </pc:spChg>
        <pc:picChg chg="del">
          <ac:chgData name="KISHORE R" userId="b5f8253dbba44e83" providerId="LiveId" clId="{3965D59B-DCDF-42E9-BD70-F47B5504092A}" dt="2024-05-09T16:20:43.367" v="0" actId="478"/>
          <ac:picMkLst>
            <pc:docMk/>
            <pc:sldMk cId="1465348660" sldId="285"/>
            <ac:picMk id="5" creationId="{00FDF9A1-E5B9-C1B0-E63C-D5A54D979CB3}"/>
          </ac:picMkLst>
        </pc:picChg>
        <pc:picChg chg="add mod">
          <ac:chgData name="KISHORE R" userId="b5f8253dbba44e83" providerId="LiveId" clId="{3965D59B-DCDF-42E9-BD70-F47B5504092A}" dt="2024-05-09T16:21:17.953" v="7" actId="1076"/>
          <ac:picMkLst>
            <pc:docMk/>
            <pc:sldMk cId="1465348660" sldId="285"/>
            <ac:picMk id="8" creationId="{50000ED7-C874-73AD-7FDA-521A596189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A356B-166A-46DC-8196-DAA793D6DAEA}" type="datetimeFigureOut">
              <a:rPr lang="en-IN" smtClean="0"/>
              <a:pPr/>
              <a:t>09-05-2024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85CAE-4CB4-4026-B643-1D0EC6F93176}" type="slidenum">
              <a:rPr lang="en-IN" smtClean="0"/>
              <a:pPr/>
              <a:t>‹#›</a:t>
            </a:fld>
            <a:endParaRPr lang="en-IN"/>
          </a:p>
        </p:txBody>
      </p:sp>
    </p:spTree>
    <p:extLst>
      <p:ext uri="{BB962C8B-B14F-4D97-AF65-F5344CB8AC3E}">
        <p14:creationId xmlns:p14="http://schemas.microsoft.com/office/powerpoint/2010/main" val="3960781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p:sp>
      <p:sp>
        <p:nvSpPr>
          <p:cNvPr id="1048594" name="Notes Placeholder 2"/>
          <p:cNvSpPr>
            <a:spLocks noGrp="1"/>
          </p:cNvSpPr>
          <p:nvPr>
            <p:ph type="body" idx="1"/>
          </p:nvPr>
        </p:nvSpPr>
        <p:spPr/>
        <p:txBody>
          <a:bodyPr>
            <a:normAutofit/>
          </a:bodyPr>
          <a:lstStyle/>
          <a:p>
            <a:endParaRPr lang="en-US" dirty="0"/>
          </a:p>
        </p:txBody>
      </p:sp>
      <p:sp>
        <p:nvSpPr>
          <p:cNvPr id="1048595" name="Slide Number Placeholder 3"/>
          <p:cNvSpPr>
            <a:spLocks noGrp="1"/>
          </p:cNvSpPr>
          <p:nvPr>
            <p:ph type="sldNum" sz="quarter" idx="10"/>
          </p:nvPr>
        </p:nvSpPr>
        <p:spPr/>
        <p:txBody>
          <a:bodyPr/>
          <a:lstStyle/>
          <a:p>
            <a:fld id="{6ABF2F35-6F28-4675-BCE7-FBD192E1687F}" type="slidenum">
              <a:rPr lang="en-US" smtClean="0"/>
              <a:pPr/>
              <a:t>1</a:t>
            </a:fld>
            <a:endParaRPr lang="en-US" dirty="0"/>
          </a:p>
        </p:txBody>
      </p:sp>
      <p:sp>
        <p:nvSpPr>
          <p:cNvPr id="2" name="Date Placeholder 1"/>
          <p:cNvSpPr>
            <a:spLocks noGrp="1"/>
          </p:cNvSpPr>
          <p:nvPr>
            <p:ph type="dt" idx="11"/>
          </p:nvPr>
        </p:nvSpPr>
        <p:spPr/>
        <p:txBody>
          <a:bodyPr/>
          <a:lstStyle/>
          <a:p>
            <a:r>
              <a:rPr lang="en-IN"/>
              <a:t>16-03-2022</a:t>
            </a:r>
          </a:p>
        </p:txBody>
      </p:sp>
      <p:sp>
        <p:nvSpPr>
          <p:cNvPr id="3" name="Footer Placeholder 2"/>
          <p:cNvSpPr>
            <a:spLocks noGrp="1"/>
          </p:cNvSpPr>
          <p:nvPr>
            <p:ph type="ftr" sz="quarter" idx="12"/>
          </p:nvPr>
        </p:nvSpPr>
        <p:spPr/>
        <p:txBody>
          <a:bodyPr/>
          <a:lstStyle/>
          <a:p>
            <a:endParaRPr lang="en-IN"/>
          </a:p>
        </p:txBody>
      </p:sp>
      <p:sp>
        <p:nvSpPr>
          <p:cNvPr id="4" name="Header Placeholder 3"/>
          <p:cNvSpPr>
            <a:spLocks noGrp="1"/>
          </p:cNvSpPr>
          <p:nvPr>
            <p:ph type="hdr" sz="quarter" idx="13"/>
          </p:nvPr>
        </p:nvSpPr>
        <p:spPr/>
        <p:txBody>
          <a:bodyPr/>
          <a:lstStyle/>
          <a:p>
            <a:endParaRPr lang="en-IN"/>
          </a:p>
        </p:txBody>
      </p:sp>
    </p:spTree>
    <p:extLst>
      <p:ext uri="{BB962C8B-B14F-4D97-AF65-F5344CB8AC3E}">
        <p14:creationId xmlns:p14="http://schemas.microsoft.com/office/powerpoint/2010/main" val="84009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A60FD6D-BB1D-43EF-81CD-2E375F8D8449}" type="datetime5">
              <a:rPr lang="en-US" smtClean="0"/>
              <a:t>9-May-24</a:t>
            </a:fld>
            <a:endParaRPr lang="en-IN"/>
          </a:p>
        </p:txBody>
      </p:sp>
      <p:sp>
        <p:nvSpPr>
          <p:cNvPr id="5" name="Footer Placeholder 4"/>
          <p:cNvSpPr>
            <a:spLocks noGrp="1"/>
          </p:cNvSpPr>
          <p:nvPr>
            <p:ph type="ftr" sz="quarter" idx="11"/>
          </p:nvPr>
        </p:nvSpPr>
        <p:spPr/>
        <p:txBody>
          <a:bodyPr/>
          <a:lstStyle/>
          <a:p>
            <a:r>
              <a:rPr lang="en-GB"/>
              <a:t>Intelligent farming management using IoT</a:t>
            </a:r>
            <a:endParaRPr lang="en-IN"/>
          </a:p>
        </p:txBody>
      </p:sp>
      <p:sp>
        <p:nvSpPr>
          <p:cNvPr id="6" name="Slide Number Placeholder 5"/>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157479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429BDA-9747-4D8D-8D03-C129D09C421A}" type="datetime5">
              <a:rPr lang="en-US" smtClean="0"/>
              <a:t>9-May-24</a:t>
            </a:fld>
            <a:endParaRPr lang="en-IN"/>
          </a:p>
        </p:txBody>
      </p:sp>
      <p:sp>
        <p:nvSpPr>
          <p:cNvPr id="5" name="Footer Placeholder 4"/>
          <p:cNvSpPr>
            <a:spLocks noGrp="1"/>
          </p:cNvSpPr>
          <p:nvPr>
            <p:ph type="ftr" sz="quarter" idx="11"/>
          </p:nvPr>
        </p:nvSpPr>
        <p:spPr/>
        <p:txBody>
          <a:bodyPr/>
          <a:lstStyle/>
          <a:p>
            <a:r>
              <a:rPr lang="en-GB"/>
              <a:t>Intelligent farming management using IoT</a:t>
            </a:r>
            <a:endParaRPr lang="en-IN"/>
          </a:p>
        </p:txBody>
      </p:sp>
      <p:sp>
        <p:nvSpPr>
          <p:cNvPr id="6" name="Slide Number Placeholder 5"/>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44658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365CA-9A23-4F02-8180-7F8CE6E1B48E}" type="datetime5">
              <a:rPr lang="en-US" smtClean="0"/>
              <a:t>9-May-24</a:t>
            </a:fld>
            <a:endParaRPr lang="en-IN"/>
          </a:p>
        </p:txBody>
      </p:sp>
      <p:sp>
        <p:nvSpPr>
          <p:cNvPr id="5" name="Footer Placeholder 4"/>
          <p:cNvSpPr>
            <a:spLocks noGrp="1"/>
          </p:cNvSpPr>
          <p:nvPr>
            <p:ph type="ftr" sz="quarter" idx="11"/>
          </p:nvPr>
        </p:nvSpPr>
        <p:spPr/>
        <p:txBody>
          <a:bodyPr/>
          <a:lstStyle/>
          <a:p>
            <a:r>
              <a:rPr lang="en-GB"/>
              <a:t>Intelligent farming management using IoT</a:t>
            </a:r>
            <a:endParaRPr lang="en-IN"/>
          </a:p>
        </p:txBody>
      </p:sp>
      <p:sp>
        <p:nvSpPr>
          <p:cNvPr id="6" name="Slide Number Placeholder 5"/>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59010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B0D2D58-0B39-4C01-8062-3494D616F642}" type="datetime5">
              <a:rPr lang="en-US" smtClean="0"/>
              <a:t>9-May-24</a:t>
            </a:fld>
            <a:endParaRPr lang="en-IN"/>
          </a:p>
        </p:txBody>
      </p:sp>
      <p:sp>
        <p:nvSpPr>
          <p:cNvPr id="5" name="Footer Placeholder 4"/>
          <p:cNvSpPr>
            <a:spLocks noGrp="1"/>
          </p:cNvSpPr>
          <p:nvPr>
            <p:ph type="ftr" sz="quarter" idx="11"/>
          </p:nvPr>
        </p:nvSpPr>
        <p:spPr/>
        <p:txBody>
          <a:bodyPr/>
          <a:lstStyle/>
          <a:p>
            <a:r>
              <a:rPr lang="en-GB"/>
              <a:t>Intelligent farming management using IoT</a:t>
            </a:r>
            <a:endParaRPr lang="en-IN"/>
          </a:p>
        </p:txBody>
      </p:sp>
      <p:sp>
        <p:nvSpPr>
          <p:cNvPr id="6" name="Slide Number Placeholder 5"/>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55424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2358A-F6A8-4A9B-9E9A-079CB6AAEFF6}" type="datetime5">
              <a:rPr lang="en-US" smtClean="0"/>
              <a:t>9-May-24</a:t>
            </a:fld>
            <a:endParaRPr lang="en-IN"/>
          </a:p>
        </p:txBody>
      </p:sp>
      <p:sp>
        <p:nvSpPr>
          <p:cNvPr id="5" name="Footer Placeholder 4"/>
          <p:cNvSpPr>
            <a:spLocks noGrp="1"/>
          </p:cNvSpPr>
          <p:nvPr>
            <p:ph type="ftr" sz="quarter" idx="11"/>
          </p:nvPr>
        </p:nvSpPr>
        <p:spPr/>
        <p:txBody>
          <a:bodyPr/>
          <a:lstStyle/>
          <a:p>
            <a:r>
              <a:rPr lang="en-GB"/>
              <a:t>Intelligent farming management using IoT</a:t>
            </a:r>
            <a:endParaRPr lang="en-IN"/>
          </a:p>
        </p:txBody>
      </p:sp>
      <p:sp>
        <p:nvSpPr>
          <p:cNvPr id="6" name="Slide Number Placeholder 5"/>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20316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385A5B3-9B6D-4564-BC8A-A91B81300375}" type="datetime5">
              <a:rPr lang="en-US" smtClean="0"/>
              <a:t>9-May-24</a:t>
            </a:fld>
            <a:endParaRPr lang="en-IN"/>
          </a:p>
        </p:txBody>
      </p:sp>
      <p:sp>
        <p:nvSpPr>
          <p:cNvPr id="6" name="Footer Placeholder 5"/>
          <p:cNvSpPr>
            <a:spLocks noGrp="1"/>
          </p:cNvSpPr>
          <p:nvPr>
            <p:ph type="ftr" sz="quarter" idx="11"/>
          </p:nvPr>
        </p:nvSpPr>
        <p:spPr/>
        <p:txBody>
          <a:bodyPr/>
          <a:lstStyle/>
          <a:p>
            <a:r>
              <a:rPr lang="en-GB"/>
              <a:t>Intelligent farming management using IoT</a:t>
            </a:r>
            <a:endParaRPr lang="en-IN"/>
          </a:p>
        </p:txBody>
      </p:sp>
      <p:sp>
        <p:nvSpPr>
          <p:cNvPr id="7" name="Slide Number Placeholder 6"/>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220048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F53A06E-9FC1-44E0-9EEF-D6BE1A3BF3F6}" type="datetime5">
              <a:rPr lang="en-US" smtClean="0"/>
              <a:t>9-May-24</a:t>
            </a:fld>
            <a:endParaRPr lang="en-IN"/>
          </a:p>
        </p:txBody>
      </p:sp>
      <p:sp>
        <p:nvSpPr>
          <p:cNvPr id="8" name="Footer Placeholder 7"/>
          <p:cNvSpPr>
            <a:spLocks noGrp="1"/>
          </p:cNvSpPr>
          <p:nvPr>
            <p:ph type="ftr" sz="quarter" idx="11"/>
          </p:nvPr>
        </p:nvSpPr>
        <p:spPr/>
        <p:txBody>
          <a:bodyPr/>
          <a:lstStyle/>
          <a:p>
            <a:r>
              <a:rPr lang="en-GB"/>
              <a:t>Intelligent farming management using IoT</a:t>
            </a:r>
            <a:endParaRPr lang="en-IN"/>
          </a:p>
        </p:txBody>
      </p:sp>
      <p:sp>
        <p:nvSpPr>
          <p:cNvPr id="9" name="Slide Number Placeholder 8"/>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238108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79ED148-44C1-44A1-B10F-67B61F8BA17A}" type="datetime5">
              <a:rPr lang="en-US" smtClean="0"/>
              <a:t>9-May-24</a:t>
            </a:fld>
            <a:endParaRPr lang="en-IN"/>
          </a:p>
        </p:txBody>
      </p:sp>
      <p:sp>
        <p:nvSpPr>
          <p:cNvPr id="4" name="Footer Placeholder 3"/>
          <p:cNvSpPr>
            <a:spLocks noGrp="1"/>
          </p:cNvSpPr>
          <p:nvPr>
            <p:ph type="ftr" sz="quarter" idx="11"/>
          </p:nvPr>
        </p:nvSpPr>
        <p:spPr/>
        <p:txBody>
          <a:bodyPr/>
          <a:lstStyle/>
          <a:p>
            <a:r>
              <a:rPr lang="en-GB"/>
              <a:t>Intelligent farming management using IoT</a:t>
            </a:r>
            <a:endParaRPr lang="en-IN"/>
          </a:p>
        </p:txBody>
      </p:sp>
      <p:sp>
        <p:nvSpPr>
          <p:cNvPr id="5" name="Slide Number Placeholder 4"/>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111026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36F2A-5276-4122-8F60-BB5A1A393553}" type="datetime5">
              <a:rPr lang="en-US" smtClean="0"/>
              <a:t>9-May-24</a:t>
            </a:fld>
            <a:endParaRPr lang="en-IN"/>
          </a:p>
        </p:txBody>
      </p:sp>
      <p:sp>
        <p:nvSpPr>
          <p:cNvPr id="3" name="Footer Placeholder 2"/>
          <p:cNvSpPr>
            <a:spLocks noGrp="1"/>
          </p:cNvSpPr>
          <p:nvPr>
            <p:ph type="ftr" sz="quarter" idx="11"/>
          </p:nvPr>
        </p:nvSpPr>
        <p:spPr/>
        <p:txBody>
          <a:bodyPr/>
          <a:lstStyle/>
          <a:p>
            <a:r>
              <a:rPr lang="en-GB"/>
              <a:t>Intelligent farming management using IoT</a:t>
            </a:r>
            <a:endParaRPr lang="en-IN"/>
          </a:p>
        </p:txBody>
      </p:sp>
      <p:sp>
        <p:nvSpPr>
          <p:cNvPr id="4" name="Slide Number Placeholder 3"/>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100517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EA734-311D-4012-969C-B2C2090428D1}" type="datetime5">
              <a:rPr lang="en-US" smtClean="0"/>
              <a:t>9-May-24</a:t>
            </a:fld>
            <a:endParaRPr lang="en-IN"/>
          </a:p>
        </p:txBody>
      </p:sp>
      <p:sp>
        <p:nvSpPr>
          <p:cNvPr id="6" name="Footer Placeholder 5"/>
          <p:cNvSpPr>
            <a:spLocks noGrp="1"/>
          </p:cNvSpPr>
          <p:nvPr>
            <p:ph type="ftr" sz="quarter" idx="11"/>
          </p:nvPr>
        </p:nvSpPr>
        <p:spPr/>
        <p:txBody>
          <a:bodyPr/>
          <a:lstStyle/>
          <a:p>
            <a:r>
              <a:rPr lang="en-GB"/>
              <a:t>Intelligent farming management using IoT</a:t>
            </a:r>
            <a:endParaRPr lang="en-IN"/>
          </a:p>
        </p:txBody>
      </p:sp>
      <p:sp>
        <p:nvSpPr>
          <p:cNvPr id="7" name="Slide Number Placeholder 6"/>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221430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56590-B145-4F9F-AA1B-F06912A45AA3}" type="datetime5">
              <a:rPr lang="en-US" smtClean="0"/>
              <a:t>9-May-24</a:t>
            </a:fld>
            <a:endParaRPr lang="en-IN"/>
          </a:p>
        </p:txBody>
      </p:sp>
      <p:sp>
        <p:nvSpPr>
          <p:cNvPr id="6" name="Footer Placeholder 5"/>
          <p:cNvSpPr>
            <a:spLocks noGrp="1"/>
          </p:cNvSpPr>
          <p:nvPr>
            <p:ph type="ftr" sz="quarter" idx="11"/>
          </p:nvPr>
        </p:nvSpPr>
        <p:spPr/>
        <p:txBody>
          <a:bodyPr/>
          <a:lstStyle/>
          <a:p>
            <a:r>
              <a:rPr lang="en-GB"/>
              <a:t>Intelligent farming management using IoT</a:t>
            </a:r>
            <a:endParaRPr lang="en-IN"/>
          </a:p>
        </p:txBody>
      </p:sp>
      <p:sp>
        <p:nvSpPr>
          <p:cNvPr id="7" name="Slide Number Placeholder 6"/>
          <p:cNvSpPr>
            <a:spLocks noGrp="1"/>
          </p:cNvSpPr>
          <p:nvPr>
            <p:ph type="sldNum" sz="quarter" idx="12"/>
          </p:nvPr>
        </p:nvSpPr>
        <p:spPr/>
        <p:txBody>
          <a:bodyPr/>
          <a:lstStyle/>
          <a:p>
            <a:fld id="{48C8B3D8-696D-44FD-AD65-C7775B86605B}" type="slidenum">
              <a:rPr lang="en-IN" smtClean="0"/>
              <a:pPr/>
              <a:t>‹#›</a:t>
            </a:fld>
            <a:endParaRPr lang="en-IN"/>
          </a:p>
        </p:txBody>
      </p:sp>
    </p:spTree>
    <p:extLst>
      <p:ext uri="{BB962C8B-B14F-4D97-AF65-F5344CB8AC3E}">
        <p14:creationId xmlns:p14="http://schemas.microsoft.com/office/powerpoint/2010/main" val="292286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35EC4-D5A2-4B60-B56E-DD9E110D72A5}" type="datetime5">
              <a:rPr lang="en-US" smtClean="0"/>
              <a:t>9-May-24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Intelligent farming management using IoT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8B3D8-696D-44FD-AD65-C7775B86605B}" type="slidenum">
              <a:rPr lang="en-IN" smtClean="0"/>
              <a:pPr/>
              <a:t>‹#›</a:t>
            </a:fld>
            <a:endParaRPr lang="en-IN"/>
          </a:p>
        </p:txBody>
      </p:sp>
    </p:spTree>
    <p:extLst>
      <p:ext uri="{BB962C8B-B14F-4D97-AF65-F5344CB8AC3E}">
        <p14:creationId xmlns:p14="http://schemas.microsoft.com/office/powerpoint/2010/main" val="510885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ot4beginners.com/analog-sensors-vs-digital-sensors/" TargetMode="External"/><Relationship Id="rId2" Type="http://schemas.openxmlformats.org/officeDocument/2006/relationships/hyperlink" Target="https://www.sciencedirect.com/science/article/pii/S2405896322021358" TargetMode="External"/><Relationship Id="rId1" Type="http://schemas.openxmlformats.org/officeDocument/2006/relationships/slideLayout" Target="../slideLayouts/slideLayout1.xml"/><Relationship Id="rId5" Type="http://schemas.openxmlformats.org/officeDocument/2006/relationships/hyperlink" Target="https://scholar.google.com/scholar_lookup?title=IoT-based%20Smart%20Greenhouse%20with%20Disease%20Prediction%20using%20Deep%20Learning&amp;publication_year=2021&amp;author=N.%20Fatima&amp;author=S.A.%20Siddiqui&amp;author=A.%20Ahmad" TargetMode="External"/><Relationship Id="rId4" Type="http://schemas.openxmlformats.org/officeDocument/2006/relationships/hyperlink" Target="https://doi.org/10.14569/IJACSA.2021.012071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195654" y="2845788"/>
            <a:ext cx="8100137" cy="872029"/>
          </a:xfrm>
        </p:spPr>
        <p:txBody>
          <a:bodyPr>
            <a:noAutofit/>
          </a:bodyPr>
          <a:lstStyle/>
          <a:p>
            <a:r>
              <a:rPr lang="en-GB" sz="2800" b="1" dirty="0">
                <a:solidFill>
                  <a:srgbClr val="0070C0"/>
                </a:solidFill>
                <a:latin typeface="Amasis MT Pro Black" panose="020F0502020204030204" pitchFamily="18" charset="0"/>
              </a:rPr>
              <a:t>INTELLIGENT FARMING MANAGEMENT USING IOT</a:t>
            </a:r>
            <a:endParaRPr lang="en-US" sz="2800" b="1" dirty="0">
              <a:solidFill>
                <a:srgbClr val="0070C0"/>
              </a:solidFill>
              <a:latin typeface="Amasis MT Pro Black" panose="020F0502020204030204" pitchFamily="18" charset="0"/>
              <a:cs typeface="Times New Roman" panose="02020603050405020304" pitchFamily="18" charset="0"/>
            </a:endParaRPr>
          </a:p>
        </p:txBody>
      </p:sp>
      <p:sp>
        <p:nvSpPr>
          <p:cNvPr id="1048590" name="Date Placeholder 3"/>
          <p:cNvSpPr>
            <a:spLocks noGrp="1"/>
          </p:cNvSpPr>
          <p:nvPr>
            <p:ph type="dt" sz="half" idx="10"/>
          </p:nvPr>
        </p:nvSpPr>
        <p:spPr>
          <a:xfrm>
            <a:off x="797972" y="6375590"/>
            <a:ext cx="994855" cy="365125"/>
          </a:xfrm>
        </p:spPr>
        <p:txBody>
          <a:bodyPr/>
          <a:lstStyle/>
          <a:p>
            <a:fld id="{9DD1CFB5-5E2D-494F-8339-17C020135A37}" type="datetime5">
              <a:rPr lang="en-US" smtClean="0"/>
              <a:t>9-May-24</a:t>
            </a:fld>
            <a:endParaRPr lang="en-US" dirty="0"/>
          </a:p>
        </p:txBody>
      </p:sp>
      <p:pic>
        <p:nvPicPr>
          <p:cNvPr id="2097152" name="Picture 2"/>
          <p:cNvPicPr>
            <a:picLocks noChangeAspect="1" noChangeArrowheads="1"/>
          </p:cNvPicPr>
          <p:nvPr/>
        </p:nvPicPr>
        <p:blipFill>
          <a:blip r:embed="rId3" cstate="print"/>
          <a:srcRect/>
          <a:stretch>
            <a:fillRect/>
          </a:stretch>
        </p:blipFill>
        <p:spPr bwMode="auto">
          <a:xfrm>
            <a:off x="560132" y="0"/>
            <a:ext cx="1470533" cy="1543491"/>
          </a:xfrm>
          <a:prstGeom prst="rect">
            <a:avLst/>
          </a:prstGeom>
          <a:noFill/>
          <a:ln w="9525">
            <a:noFill/>
            <a:miter lim="800000"/>
            <a:headEnd/>
            <a:tailEnd/>
          </a:ln>
        </p:spPr>
      </p:pic>
      <p:sp>
        <p:nvSpPr>
          <p:cNvPr id="1048587" name="Rectangle 5"/>
          <p:cNvSpPr>
            <a:spLocks noChangeArrowheads="1"/>
          </p:cNvSpPr>
          <p:nvPr/>
        </p:nvSpPr>
        <p:spPr bwMode="auto">
          <a:xfrm>
            <a:off x="2030665" y="152401"/>
            <a:ext cx="8102380" cy="3046988"/>
          </a:xfrm>
          <a:prstGeom prst="rect">
            <a:avLst/>
          </a:prstGeom>
          <a:noFill/>
          <a:ln w="9525">
            <a:noFill/>
            <a:miter lim="800000"/>
            <a:headEnd/>
            <a:tailEnd/>
          </a:ln>
        </p:spPr>
        <p:txBody>
          <a:bodyPr wrap="square">
            <a:spAutoFit/>
          </a:bodyPr>
          <a:lstStyle/>
          <a:p>
            <a:pPr lvl="0" algn="ctr"/>
            <a:r>
              <a:rPr lang="en-IN" sz="4400" b="1" dirty="0">
                <a:latin typeface="Times New Roman" pitchFamily="18" charset="0"/>
                <a:cs typeface="Times New Roman" pitchFamily="18" charset="0"/>
              </a:rPr>
              <a:t> </a:t>
            </a:r>
            <a:r>
              <a:rPr lang="en-US" sz="3200" b="1" dirty="0">
                <a:latin typeface="Times New Roman" pitchFamily="18" charset="0"/>
                <a:cs typeface="Times New Roman" pitchFamily="18" charset="0"/>
              </a:rPr>
              <a:t>K.RAMAKRISHNAN COLLEGE OF ENGINEERING</a:t>
            </a:r>
          </a:p>
          <a:p>
            <a:pPr lvl="0" algn="ctr"/>
            <a:r>
              <a:rPr lang="en-US" sz="2800" b="1" dirty="0">
                <a:latin typeface="Times New Roman" pitchFamily="18" charset="0"/>
                <a:cs typeface="Times New Roman" pitchFamily="18" charset="0"/>
              </a:rPr>
              <a:t>(Autonomous)</a:t>
            </a:r>
          </a:p>
          <a:p>
            <a:pPr lvl="0" algn="ctr"/>
            <a:r>
              <a:rPr lang="en-GB" sz="2000" b="1" dirty="0">
                <a:latin typeface="Arial" pitchFamily="34" charset="0"/>
                <a:ea typeface="Calibri"/>
                <a:cs typeface="Arial" pitchFamily="34" charset="0"/>
                <a:sym typeface="Times New Roman"/>
              </a:rPr>
              <a:t>Accredited by NAAC with - 'A' Grade, NBA Accreditation of EEE</a:t>
            </a:r>
            <a:endParaRPr lang="en-GB" sz="2000" b="1" i="0" u="none" strike="noStrike" cap="none" dirty="0">
              <a:solidFill>
                <a:srgbClr val="FF00FF"/>
              </a:solidFill>
              <a:latin typeface="Arial" pitchFamily="34" charset="0"/>
              <a:ea typeface="Calibri"/>
              <a:cs typeface="Arial" pitchFamily="34" charset="0"/>
              <a:sym typeface="Times New Roman"/>
            </a:endParaRPr>
          </a:p>
          <a:p>
            <a:pPr lvl="0" algn="ctr"/>
            <a:r>
              <a:rPr lang="en-GB" sz="2000" b="1" i="0" u="none" strike="noStrike" cap="none" dirty="0">
                <a:solidFill>
                  <a:srgbClr val="FF00FF"/>
                </a:solidFill>
                <a:latin typeface="Arial" pitchFamily="34" charset="0"/>
                <a:ea typeface="Calibri"/>
                <a:cs typeface="Arial" pitchFamily="34" charset="0"/>
                <a:sym typeface="Times New Roman"/>
              </a:rPr>
              <a:t>DEPARTMENT OF EL</a:t>
            </a:r>
            <a:r>
              <a:rPr lang="en-GB" sz="2000" b="1" dirty="0">
                <a:solidFill>
                  <a:srgbClr val="FF00FF"/>
                </a:solidFill>
                <a:latin typeface="Arial" pitchFamily="34" charset="0"/>
                <a:ea typeface="Calibri"/>
                <a:cs typeface="Arial" pitchFamily="34" charset="0"/>
                <a:sym typeface="Times New Roman"/>
              </a:rPr>
              <a:t>EC</a:t>
            </a:r>
            <a:r>
              <a:rPr lang="en-GB" sz="2000" b="1" i="0" u="none" strike="noStrike" cap="none" dirty="0">
                <a:solidFill>
                  <a:srgbClr val="FF00FF"/>
                </a:solidFill>
                <a:latin typeface="Arial" pitchFamily="34" charset="0"/>
                <a:ea typeface="Calibri"/>
                <a:cs typeface="Arial" pitchFamily="34" charset="0"/>
                <a:sym typeface="Times New Roman"/>
              </a:rPr>
              <a:t>TRICAL AND ELECTRONICS ENGINEERING</a:t>
            </a:r>
            <a:endParaRPr lang="en-GB" sz="2000" b="0" i="0" u="none" strike="noStrike" cap="none" dirty="0">
              <a:solidFill>
                <a:srgbClr val="FF00FF"/>
              </a:solidFill>
              <a:latin typeface="Arial" pitchFamily="34" charset="0"/>
              <a:ea typeface="Calibri"/>
              <a:cs typeface="Arial" pitchFamily="34" charset="0"/>
              <a:sym typeface="Calibri"/>
            </a:endParaRPr>
          </a:p>
          <a:p>
            <a:pPr lvl="0" algn="ctr"/>
            <a:endParaRPr lang="en-US" sz="2800" b="1" dirty="0">
              <a:latin typeface="Times New Roman" pitchFamily="18" charset="0"/>
              <a:cs typeface="Times New Roman" pitchFamily="18" charset="0"/>
            </a:endParaRPr>
          </a:p>
        </p:txBody>
      </p:sp>
      <p:sp>
        <p:nvSpPr>
          <p:cNvPr id="1048588" name="Rectangle 10"/>
          <p:cNvSpPr/>
          <p:nvPr/>
        </p:nvSpPr>
        <p:spPr>
          <a:xfrm>
            <a:off x="2289887" y="3884896"/>
            <a:ext cx="7772400" cy="2031325"/>
          </a:xfrm>
          <a:prstGeom prst="rect">
            <a:avLst/>
          </a:prstGeom>
        </p:spPr>
        <p:txBody>
          <a:bodyPr wrap="square">
            <a:spAutoFit/>
          </a:bodyPr>
          <a:lstStyle/>
          <a:p>
            <a:pPr lvl="0" algn="ctr">
              <a:spcBef>
                <a:spcPct val="0"/>
              </a:spcBef>
            </a:pPr>
            <a:r>
              <a:rPr lang="en-US" sz="2000" b="1" dirty="0">
                <a:latin typeface="Times New Roman" pitchFamily="18" charset="0"/>
                <a:cs typeface="Times New Roman" pitchFamily="18" charset="0"/>
              </a:rPr>
              <a:t>GUIDED BY</a:t>
            </a:r>
          </a:p>
          <a:p>
            <a:pPr lvl="0" algn="ctr">
              <a:spcBef>
                <a:spcPct val="0"/>
              </a:spcBef>
            </a:pPr>
            <a:r>
              <a:rPr lang="en-US" b="1" dirty="0" err="1">
                <a:latin typeface="Times New Roman" pitchFamily="18" charset="0"/>
                <a:cs typeface="Times New Roman" pitchFamily="18" charset="0"/>
              </a:rPr>
              <a:t>Mr.T.VADIVELAN</a:t>
            </a:r>
            <a:r>
              <a:rPr lang="en-US" b="1" dirty="0">
                <a:latin typeface="Times New Roman" pitchFamily="18" charset="0"/>
                <a:cs typeface="Times New Roman" pitchFamily="18" charset="0"/>
              </a:rPr>
              <a:t> M.E.,</a:t>
            </a:r>
          </a:p>
          <a:p>
            <a:pPr lvl="0" algn="ctr">
              <a:spcBef>
                <a:spcPct val="0"/>
              </a:spcBef>
            </a:pPr>
            <a:r>
              <a:rPr lang="en-US" b="1" dirty="0">
                <a:latin typeface="Times New Roman" pitchFamily="18" charset="0"/>
                <a:cs typeface="Times New Roman" pitchFamily="18" charset="0"/>
              </a:rPr>
              <a:t>ASSISTANT PROFESSOR.</a:t>
            </a:r>
          </a:p>
          <a:p>
            <a:pPr lvl="0" algn="ctr">
              <a:spcBef>
                <a:spcPct val="0"/>
              </a:spcBef>
            </a:pPr>
            <a:r>
              <a:rPr lang="en-US" sz="2000" b="1" dirty="0">
                <a:latin typeface="Times New Roman" pitchFamily="18" charset="0"/>
                <a:cs typeface="Times New Roman" pitchFamily="18" charset="0"/>
              </a:rPr>
              <a:t>Electrical  and  Electronics  Engineering</a:t>
            </a:r>
          </a:p>
          <a:p>
            <a:pPr lvl="0" algn="ctr">
              <a:spcBef>
                <a:spcPct val="0"/>
              </a:spcBef>
            </a:pPr>
            <a:r>
              <a:rPr lang="en-US" b="1" dirty="0" err="1">
                <a:latin typeface="Times New Roman" pitchFamily="18" charset="0"/>
                <a:cs typeface="Times New Roman" pitchFamily="18" charset="0"/>
              </a:rPr>
              <a:t>K.Ramakrishnan</a:t>
            </a:r>
            <a:r>
              <a:rPr lang="en-US" b="1" dirty="0">
                <a:latin typeface="Times New Roman" pitchFamily="18" charset="0"/>
                <a:cs typeface="Times New Roman" pitchFamily="18" charset="0"/>
              </a:rPr>
              <a:t> College of Engineering, </a:t>
            </a:r>
          </a:p>
          <a:p>
            <a:pPr lvl="0" algn="ctr">
              <a:spcBef>
                <a:spcPct val="0"/>
              </a:spcBef>
            </a:pPr>
            <a:r>
              <a:rPr lang="en-US" b="1" dirty="0">
                <a:latin typeface="Times New Roman" pitchFamily="18" charset="0"/>
                <a:cs typeface="Times New Roman" pitchFamily="18" charset="0"/>
              </a:rPr>
              <a:t>(Autonomous)</a:t>
            </a:r>
          </a:p>
          <a:p>
            <a:pPr lvl="0" algn="ctr">
              <a:spcBef>
                <a:spcPct val="0"/>
              </a:spcBef>
            </a:pPr>
            <a:r>
              <a:rPr lang="en-US" sz="1400" b="1" dirty="0">
                <a:latin typeface="Times New Roman" pitchFamily="18" charset="0"/>
                <a:cs typeface="Times New Roman" pitchFamily="18" charset="0"/>
              </a:rPr>
              <a:t>Samayapuram, Tiruchirappalli – 621 112</a:t>
            </a:r>
          </a:p>
        </p:txBody>
      </p:sp>
      <p:pic>
        <p:nvPicPr>
          <p:cNvPr id="2097153" name="Picture 9" descr="Image result for k.ramakrishnan college of engineering"/>
          <p:cNvPicPr>
            <a:picLocks/>
          </p:cNvPicPr>
          <p:nvPr/>
        </p:nvPicPr>
        <p:blipFill>
          <a:blip r:embed="rId4" cstate="print"/>
          <a:srcRect/>
          <a:stretch>
            <a:fillRect/>
          </a:stretch>
        </p:blipFill>
        <p:spPr bwMode="auto">
          <a:xfrm>
            <a:off x="10287000" y="211719"/>
            <a:ext cx="1219200" cy="1205306"/>
          </a:xfrm>
          <a:prstGeom prst="rect">
            <a:avLst/>
          </a:prstGeom>
          <a:noFill/>
          <a:ln w="9525">
            <a:noFill/>
            <a:miter lim="800000"/>
            <a:headEnd/>
            <a:tailEnd/>
          </a:ln>
        </p:spPr>
      </p:pic>
      <p:sp>
        <p:nvSpPr>
          <p:cNvPr id="1048589" name="TextBox 2"/>
          <p:cNvSpPr txBox="1"/>
          <p:nvPr/>
        </p:nvSpPr>
        <p:spPr>
          <a:xfrm>
            <a:off x="9338388" y="2511631"/>
            <a:ext cx="2486552"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BATCH No : 12</a:t>
            </a:r>
          </a:p>
        </p:txBody>
      </p:sp>
      <p:sp>
        <p:nvSpPr>
          <p:cNvPr id="2" name="Footer Placeholder 1"/>
          <p:cNvSpPr>
            <a:spLocks noGrp="1"/>
          </p:cNvSpPr>
          <p:nvPr>
            <p:ph type="ftr" sz="quarter" idx="11"/>
          </p:nvPr>
        </p:nvSpPr>
        <p:spPr/>
        <p:txBody>
          <a:bodyPr/>
          <a:lstStyle/>
          <a:p>
            <a:r>
              <a:rPr lang="en-GB" sz="1200" b="1">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53400" y="6281156"/>
            <a:ext cx="2743200" cy="365125"/>
          </a:xfrm>
        </p:spPr>
        <p:txBody>
          <a:bodyPr/>
          <a:lstStyle/>
          <a:p>
            <a:fld id="{0F207F5C-1E64-46A1-8F8F-1748C88758A7}" type="slidenum">
              <a:rPr lang="en-IN" smtClean="0"/>
              <a:pPr/>
              <a:t>1</a:t>
            </a:fld>
            <a:endParaRPr lang="en-IN" dirty="0"/>
          </a:p>
        </p:txBody>
      </p:sp>
    </p:spTree>
    <p:extLst>
      <p:ext uri="{BB962C8B-B14F-4D97-AF65-F5344CB8AC3E}">
        <p14:creationId xmlns:p14="http://schemas.microsoft.com/office/powerpoint/2010/main" val="282658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1F75-097D-8525-A4CB-D9885E2A1025}"/>
              </a:ext>
            </a:extLst>
          </p:cNvPr>
          <p:cNvSpPr>
            <a:spLocks noGrp="1"/>
          </p:cNvSpPr>
          <p:nvPr>
            <p:ph type="title"/>
          </p:nvPr>
        </p:nvSpPr>
        <p:spPr>
          <a:xfrm>
            <a:off x="839788" y="457200"/>
            <a:ext cx="10786155" cy="774441"/>
          </a:xfrm>
        </p:spPr>
        <p:txBody>
          <a:bodyPr/>
          <a:lstStyle/>
          <a:p>
            <a:r>
              <a:rPr lang="en-IN" b="1" dirty="0">
                <a:latin typeface="Times New Roman" panose="02020603050405020304" pitchFamily="18" charset="0"/>
                <a:cs typeface="Times New Roman" panose="02020603050405020304" pitchFamily="18" charset="0"/>
              </a:rPr>
              <a:t>                                   Arduino UNO</a:t>
            </a:r>
          </a:p>
        </p:txBody>
      </p:sp>
      <p:pic>
        <p:nvPicPr>
          <p:cNvPr id="9" name="Content Placeholder 8" descr="A blue circuit board with black and white text&#10;&#10;Description automatically generated">
            <a:extLst>
              <a:ext uri="{FF2B5EF4-FFF2-40B4-BE49-F238E27FC236}">
                <a16:creationId xmlns:a16="http://schemas.microsoft.com/office/drawing/2014/main" id="{92F5DC34-FA23-F42D-3557-4F91F1A314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0049" y="1712407"/>
            <a:ext cx="5174926" cy="4039612"/>
          </a:xfrm>
        </p:spPr>
      </p:pic>
      <p:sp>
        <p:nvSpPr>
          <p:cNvPr id="4" name="Text Placeholder 3">
            <a:extLst>
              <a:ext uri="{FF2B5EF4-FFF2-40B4-BE49-F238E27FC236}">
                <a16:creationId xmlns:a16="http://schemas.microsoft.com/office/drawing/2014/main" id="{965FA049-D625-543B-FD53-44002EFCFBF2}"/>
              </a:ext>
            </a:extLst>
          </p:cNvPr>
          <p:cNvSpPr>
            <a:spLocks noGrp="1"/>
          </p:cNvSpPr>
          <p:nvPr>
            <p:ph type="body" sz="half" idx="2"/>
          </p:nvPr>
        </p:nvSpPr>
        <p:spPr>
          <a:xfrm>
            <a:off x="327025" y="1632857"/>
            <a:ext cx="6446999" cy="4236131"/>
          </a:xfrm>
        </p:spPr>
        <p:txBody>
          <a:bodyPr>
            <a:normAutofit/>
          </a:bodyPr>
          <a:lstStyle/>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The Arduino Uno board is a microcontroller based on the ATmega328.</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It has 14 digital input and output pins (of which 6 can provide PWM output),6 </a:t>
            </a:r>
            <a:r>
              <a:rPr lang="en-GB" sz="2800" dirty="0" err="1">
                <a:latin typeface="Times New Roman" panose="02020603050405020304" pitchFamily="18" charset="0"/>
                <a:cs typeface="Times New Roman" panose="02020603050405020304" pitchFamily="18" charset="0"/>
              </a:rPr>
              <a:t>analog</a:t>
            </a:r>
            <a:r>
              <a:rPr lang="en-GB" sz="2800" dirty="0">
                <a:latin typeface="Times New Roman" panose="02020603050405020304" pitchFamily="18" charset="0"/>
                <a:cs typeface="Times New Roman" panose="02020603050405020304" pitchFamily="18" charset="0"/>
              </a:rPr>
              <a:t> inputs, a USB connector, a power jack and reset button</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The operating voltage is 5 volts.</a:t>
            </a:r>
            <a:r>
              <a:rPr lang="en-GB" sz="32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112F1F6-C623-CAEE-50EC-99C9B53BDAA5}"/>
              </a:ext>
            </a:extLst>
          </p:cNvPr>
          <p:cNvSpPr>
            <a:spLocks noGrp="1"/>
          </p:cNvSpPr>
          <p:nvPr>
            <p:ph type="dt" sz="half" idx="10"/>
          </p:nvPr>
        </p:nvSpPr>
        <p:spPr/>
        <p:txBody>
          <a:bodyPr/>
          <a:lstStyle/>
          <a:p>
            <a:fld id="{E3121832-4897-4B0D-8EF0-015A4756D5B2}" type="datetime5">
              <a:rPr lang="en-US" smtClean="0"/>
              <a:t>9-May-24</a:t>
            </a:fld>
            <a:endParaRPr lang="en-IN"/>
          </a:p>
        </p:txBody>
      </p:sp>
      <p:sp>
        <p:nvSpPr>
          <p:cNvPr id="6" name="Footer Placeholder 5">
            <a:extLst>
              <a:ext uri="{FF2B5EF4-FFF2-40B4-BE49-F238E27FC236}">
                <a16:creationId xmlns:a16="http://schemas.microsoft.com/office/drawing/2014/main" id="{55A36CA2-C1AC-D316-CBF8-6A65CF83DD4E}"/>
              </a:ext>
            </a:extLst>
          </p:cNvPr>
          <p:cNvSpPr>
            <a:spLocks noGrp="1"/>
          </p:cNvSpPr>
          <p:nvPr>
            <p:ph type="ftr" sz="quarter" idx="11"/>
          </p:nvPr>
        </p:nvSpPr>
        <p:spPr/>
        <p:txBody>
          <a:bodyPr/>
          <a:lstStyle/>
          <a:p>
            <a:r>
              <a:rPr lang="en-GB"/>
              <a:t>Intelligent farming management using IoT</a:t>
            </a:r>
            <a:endParaRPr lang="en-IN"/>
          </a:p>
        </p:txBody>
      </p:sp>
      <p:sp>
        <p:nvSpPr>
          <p:cNvPr id="7" name="Slide Number Placeholder 6">
            <a:extLst>
              <a:ext uri="{FF2B5EF4-FFF2-40B4-BE49-F238E27FC236}">
                <a16:creationId xmlns:a16="http://schemas.microsoft.com/office/drawing/2014/main" id="{479886B3-9549-65F3-DA2D-93BD65130A12}"/>
              </a:ext>
            </a:extLst>
          </p:cNvPr>
          <p:cNvSpPr>
            <a:spLocks noGrp="1"/>
          </p:cNvSpPr>
          <p:nvPr>
            <p:ph type="sldNum" sz="quarter" idx="12"/>
          </p:nvPr>
        </p:nvSpPr>
        <p:spPr/>
        <p:txBody>
          <a:bodyPr/>
          <a:lstStyle/>
          <a:p>
            <a:fld id="{48C8B3D8-696D-44FD-AD65-C7775B86605B}" type="slidenum">
              <a:rPr lang="en-IN" smtClean="0"/>
              <a:pPr/>
              <a:t>10</a:t>
            </a:fld>
            <a:endParaRPr lang="en-IN"/>
          </a:p>
        </p:txBody>
      </p:sp>
    </p:spTree>
    <p:extLst>
      <p:ext uri="{BB962C8B-B14F-4D97-AF65-F5344CB8AC3E}">
        <p14:creationId xmlns:p14="http://schemas.microsoft.com/office/powerpoint/2010/main" val="257541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6B83-E91D-C5B9-5134-19403745F3EA}"/>
              </a:ext>
            </a:extLst>
          </p:cNvPr>
          <p:cNvSpPr>
            <a:spLocks noGrp="1"/>
          </p:cNvSpPr>
          <p:nvPr>
            <p:ph type="title"/>
          </p:nvPr>
        </p:nvSpPr>
        <p:spPr>
          <a:xfrm>
            <a:off x="4460066" y="306517"/>
            <a:ext cx="2909563" cy="531812"/>
          </a:xfrm>
        </p:spPr>
        <p:txBody>
          <a:bodyPr/>
          <a:lstStyle/>
          <a:p>
            <a:r>
              <a:rPr lang="en-IN" b="1" dirty="0">
                <a:latin typeface="Times New Roman" panose="02020603050405020304" pitchFamily="18" charset="0"/>
                <a:cs typeface="Times New Roman" panose="02020603050405020304" pitchFamily="18" charset="0"/>
              </a:rPr>
              <a:t>Node MCU V3</a:t>
            </a:r>
          </a:p>
        </p:txBody>
      </p:sp>
      <p:pic>
        <p:nvPicPr>
          <p:cNvPr id="9" name="Content Placeholder 8" descr="A black circuit board with white text&#10;&#10;Description automatically generated">
            <a:extLst>
              <a:ext uri="{FF2B5EF4-FFF2-40B4-BE49-F238E27FC236}">
                <a16:creationId xmlns:a16="http://schemas.microsoft.com/office/drawing/2014/main" id="{11B9070C-2D36-160F-28A9-953AC6762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9977" y="838329"/>
            <a:ext cx="4532537" cy="5030659"/>
          </a:xfrm>
        </p:spPr>
      </p:pic>
      <p:sp>
        <p:nvSpPr>
          <p:cNvPr id="4" name="Text Placeholder 3">
            <a:extLst>
              <a:ext uri="{FF2B5EF4-FFF2-40B4-BE49-F238E27FC236}">
                <a16:creationId xmlns:a16="http://schemas.microsoft.com/office/drawing/2014/main" id="{7FF506DF-9C5C-A044-7D99-01457C61856B}"/>
              </a:ext>
            </a:extLst>
          </p:cNvPr>
          <p:cNvSpPr>
            <a:spLocks noGrp="1"/>
          </p:cNvSpPr>
          <p:nvPr>
            <p:ph type="body" sz="half" idx="2"/>
          </p:nvPr>
        </p:nvSpPr>
        <p:spPr>
          <a:xfrm>
            <a:off x="307910" y="838329"/>
            <a:ext cx="7061719" cy="5030659"/>
          </a:xfrm>
        </p:spPr>
        <p:txBody>
          <a:bodyPr>
            <a:noAutofit/>
          </a:bodyPr>
          <a:lstStyle/>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The module is mainly based on ESP8266 that is a low-cost Wi-Fi microchip incorporating both a full TCP/IP stack and microcontroller capability.</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This is where Node MCU V3 comes handy that incorporates a built-in Wi-Fi support, giving an easy pathway to design IoT applications as per your technical requirements.</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Node MCU V3 is an open-source firmware and development kit that plays a vital role in designing your own IoT product using a few Lua script lines.</a:t>
            </a:r>
            <a:endParaRPr lang="en-IN" sz="2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86451E7-EBDA-53AD-A023-B06225443BC7}"/>
              </a:ext>
            </a:extLst>
          </p:cNvPr>
          <p:cNvSpPr>
            <a:spLocks noGrp="1"/>
          </p:cNvSpPr>
          <p:nvPr>
            <p:ph type="dt" sz="half" idx="10"/>
          </p:nvPr>
        </p:nvSpPr>
        <p:spPr/>
        <p:txBody>
          <a:bodyPr/>
          <a:lstStyle/>
          <a:p>
            <a:fld id="{E9FF3BCB-BB6C-458D-AED4-A69273414176}" type="datetime5">
              <a:rPr lang="en-US" smtClean="0"/>
              <a:t>9-May-24</a:t>
            </a:fld>
            <a:endParaRPr lang="en-IN"/>
          </a:p>
        </p:txBody>
      </p:sp>
      <p:sp>
        <p:nvSpPr>
          <p:cNvPr id="6" name="Footer Placeholder 5">
            <a:extLst>
              <a:ext uri="{FF2B5EF4-FFF2-40B4-BE49-F238E27FC236}">
                <a16:creationId xmlns:a16="http://schemas.microsoft.com/office/drawing/2014/main" id="{CFEB4E3F-4556-2648-0102-950D289D2256}"/>
              </a:ext>
            </a:extLst>
          </p:cNvPr>
          <p:cNvSpPr>
            <a:spLocks noGrp="1"/>
          </p:cNvSpPr>
          <p:nvPr>
            <p:ph type="ftr" sz="quarter" idx="11"/>
          </p:nvPr>
        </p:nvSpPr>
        <p:spPr/>
        <p:txBody>
          <a:bodyPr/>
          <a:lstStyle/>
          <a:p>
            <a:r>
              <a:rPr lang="en-GB"/>
              <a:t>Intelligent farming management using IoT</a:t>
            </a:r>
            <a:endParaRPr lang="en-IN"/>
          </a:p>
        </p:txBody>
      </p:sp>
      <p:sp>
        <p:nvSpPr>
          <p:cNvPr id="7" name="Slide Number Placeholder 6">
            <a:extLst>
              <a:ext uri="{FF2B5EF4-FFF2-40B4-BE49-F238E27FC236}">
                <a16:creationId xmlns:a16="http://schemas.microsoft.com/office/drawing/2014/main" id="{C38A9E6F-108F-FEC4-BCF7-DF0214CCAF69}"/>
              </a:ext>
            </a:extLst>
          </p:cNvPr>
          <p:cNvSpPr>
            <a:spLocks noGrp="1"/>
          </p:cNvSpPr>
          <p:nvPr>
            <p:ph type="sldNum" sz="quarter" idx="12"/>
          </p:nvPr>
        </p:nvSpPr>
        <p:spPr/>
        <p:txBody>
          <a:bodyPr/>
          <a:lstStyle/>
          <a:p>
            <a:fld id="{48C8B3D8-696D-44FD-AD65-C7775B86605B}" type="slidenum">
              <a:rPr lang="en-IN" smtClean="0"/>
              <a:pPr/>
              <a:t>11</a:t>
            </a:fld>
            <a:endParaRPr lang="en-IN"/>
          </a:p>
        </p:txBody>
      </p:sp>
    </p:spTree>
    <p:extLst>
      <p:ext uri="{BB962C8B-B14F-4D97-AF65-F5344CB8AC3E}">
        <p14:creationId xmlns:p14="http://schemas.microsoft.com/office/powerpoint/2010/main" val="306804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836420" y="298758"/>
            <a:ext cx="8450580" cy="1143000"/>
          </a:xfrm>
        </p:spPr>
        <p:txBody>
          <a:bodyPr>
            <a:normAutofit/>
          </a:bodyPr>
          <a:lstStyle/>
          <a:p>
            <a:pPr algn="ctr"/>
            <a:r>
              <a:rPr lang="en-GB" sz="3200" b="1" dirty="0">
                <a:latin typeface="Times New Roman" panose="02020603050405020304" pitchFamily="18" charset="0"/>
                <a:cs typeface="Times New Roman" panose="02020603050405020304" pitchFamily="18" charset="0"/>
              </a:rPr>
              <a:t>Flowchart</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B81C75E-6F1A-4C8C-8008-6B2EAE79824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836420" y="1441758"/>
            <a:ext cx="8519160" cy="4807154"/>
          </a:xfrm>
          <a:prstGeom prst="rect">
            <a:avLst/>
          </a:prstGeom>
          <a:ln>
            <a:noFill/>
          </a:ln>
          <a:effectLst>
            <a:softEdge rad="112500"/>
          </a:effectLst>
        </p:spPr>
      </p:pic>
      <p:sp>
        <p:nvSpPr>
          <p:cNvPr id="1048603" name="Date Placeholder 3"/>
          <p:cNvSpPr>
            <a:spLocks noGrp="1"/>
          </p:cNvSpPr>
          <p:nvPr>
            <p:ph type="dt" sz="half" idx="10"/>
          </p:nvPr>
        </p:nvSpPr>
        <p:spPr>
          <a:xfrm>
            <a:off x="889715" y="6310311"/>
            <a:ext cx="2133600" cy="365125"/>
          </a:xfrm>
        </p:spPr>
        <p:txBody>
          <a:bodyPr/>
          <a:lstStyle/>
          <a:p>
            <a:fld id="{3813B432-0D10-42AC-8B95-7C9ADAF92A01}" type="datetime5">
              <a:rPr lang="en-US" smtClean="0"/>
              <a:t>9-May-24</a:t>
            </a:fld>
            <a:endParaRPr lang="en-US" dirty="0"/>
          </a:p>
        </p:txBody>
      </p:sp>
      <p:sp>
        <p:nvSpPr>
          <p:cNvPr id="2" name="Footer Placeholder 1"/>
          <p:cNvSpPr>
            <a:spLocks noGrp="1"/>
          </p:cNvSpPr>
          <p:nvPr>
            <p:ph type="ftr" sz="quarter" idx="11"/>
          </p:nvPr>
        </p:nvSpPr>
        <p:spPr/>
        <p:txBody>
          <a:bodyPr/>
          <a:lstStyle/>
          <a:p>
            <a:r>
              <a:rPr lang="en-GB" sz="1200" b="1">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53400" y="6302631"/>
            <a:ext cx="2743200" cy="365125"/>
          </a:xfrm>
        </p:spPr>
        <p:txBody>
          <a:bodyPr/>
          <a:lstStyle/>
          <a:p>
            <a:fld id="{0F207F5C-1E64-46A1-8F8F-1748C88758A7}" type="slidenum">
              <a:rPr lang="en-IN" smtClean="0"/>
              <a:pPr/>
              <a:t>12</a:t>
            </a:fld>
            <a:endParaRPr lang="en-IN" dirty="0"/>
          </a:p>
        </p:txBody>
      </p:sp>
    </p:spTree>
    <p:extLst>
      <p:ext uri="{BB962C8B-B14F-4D97-AF65-F5344CB8AC3E}">
        <p14:creationId xmlns:p14="http://schemas.microsoft.com/office/powerpoint/2010/main" val="144551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981200" y="329379"/>
            <a:ext cx="8229600" cy="1143000"/>
          </a:xfrm>
        </p:spPr>
        <p:txBody>
          <a:bodyPr>
            <a:normAutofit/>
          </a:bodyPr>
          <a:lstStyle/>
          <a:p>
            <a:pPr algn="ctr"/>
            <a:r>
              <a:rPr lang="en-GB" sz="3200" b="1" dirty="0">
                <a:latin typeface="Times New Roman" panose="02020603050405020304" pitchFamily="18" charset="0"/>
                <a:cs typeface="Times New Roman" panose="02020603050405020304" pitchFamily="18" charset="0"/>
              </a:rPr>
              <a:t>Connection of entire project kit</a:t>
            </a:r>
            <a:endParaRPr lang="en-US" sz="3200" b="1" dirty="0">
              <a:latin typeface="Times New Roman" panose="02020603050405020304" pitchFamily="18" charset="0"/>
              <a:cs typeface="Times New Roman" panose="02020603050405020304" pitchFamily="18" charset="0"/>
            </a:endParaRPr>
          </a:p>
        </p:txBody>
      </p:sp>
      <p:sp>
        <p:nvSpPr>
          <p:cNvPr id="1048603" name="Date Placeholder 3"/>
          <p:cNvSpPr>
            <a:spLocks noGrp="1"/>
          </p:cNvSpPr>
          <p:nvPr>
            <p:ph type="dt" sz="half" idx="10"/>
          </p:nvPr>
        </p:nvSpPr>
        <p:spPr>
          <a:xfrm>
            <a:off x="889715" y="6310311"/>
            <a:ext cx="2133600" cy="365125"/>
          </a:xfrm>
        </p:spPr>
        <p:txBody>
          <a:bodyPr/>
          <a:lstStyle/>
          <a:p>
            <a:fld id="{035E37F9-7FB3-4234-86AE-93E57D9F76C6}" type="datetime5">
              <a:rPr lang="en-US" smtClean="0"/>
              <a:t>9-May-24</a:t>
            </a:fld>
            <a:endParaRPr lang="en-US" dirty="0"/>
          </a:p>
        </p:txBody>
      </p:sp>
      <p:sp>
        <p:nvSpPr>
          <p:cNvPr id="2" name="Footer Placeholder 1"/>
          <p:cNvSpPr>
            <a:spLocks noGrp="1"/>
          </p:cNvSpPr>
          <p:nvPr>
            <p:ph type="ftr" sz="quarter" idx="11"/>
          </p:nvPr>
        </p:nvSpPr>
        <p:spPr/>
        <p:txBody>
          <a:bodyPr/>
          <a:lstStyle/>
          <a:p>
            <a:r>
              <a:rPr lang="en-GB" sz="1200" b="1">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53400" y="6302631"/>
            <a:ext cx="2743200" cy="365125"/>
          </a:xfrm>
        </p:spPr>
        <p:txBody>
          <a:bodyPr/>
          <a:lstStyle/>
          <a:p>
            <a:fld id="{0F207F5C-1E64-46A1-8F8F-1748C88758A7}" type="slidenum">
              <a:rPr lang="en-IN" smtClean="0"/>
              <a:pPr/>
              <a:t>13</a:t>
            </a:fld>
            <a:endParaRPr lang="en-IN" dirty="0"/>
          </a:p>
        </p:txBody>
      </p:sp>
      <p:pic>
        <p:nvPicPr>
          <p:cNvPr id="8" name="Content Placeholder 7" descr="A solar panel and wires on a table&#10;&#10;Description automatically generated">
            <a:extLst>
              <a:ext uri="{FF2B5EF4-FFF2-40B4-BE49-F238E27FC236}">
                <a16:creationId xmlns:a16="http://schemas.microsoft.com/office/drawing/2014/main" id="{50000ED7-C874-73AD-7FDA-521A596189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0171" y="1526098"/>
            <a:ext cx="7750629" cy="4351338"/>
          </a:xfrm>
        </p:spPr>
      </p:pic>
    </p:spTree>
    <p:extLst>
      <p:ext uri="{BB962C8B-B14F-4D97-AF65-F5344CB8AC3E}">
        <p14:creationId xmlns:p14="http://schemas.microsoft.com/office/powerpoint/2010/main" val="146534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2057400" y="-65314"/>
            <a:ext cx="8229600" cy="1156996"/>
          </a:xfrm>
        </p:spPr>
        <p:txBody>
          <a:bodyPr>
            <a:normAutofit/>
          </a:bodyPr>
          <a:lstStyle/>
          <a:p>
            <a:pPr algn="ctr"/>
            <a:r>
              <a:rPr lang="en-IN" sz="3200" b="1" dirty="0">
                <a:latin typeface="Times New Roman" panose="02020603050405020304" pitchFamily="18" charset="0"/>
                <a:cs typeface="Times New Roman" panose="02020603050405020304" pitchFamily="18" charset="0"/>
              </a:rPr>
              <a:t>RESULT</a:t>
            </a:r>
            <a:endParaRPr lang="en-US" sz="3200" b="1" dirty="0">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a:xfrm>
            <a:off x="889715" y="839755"/>
            <a:ext cx="10736228" cy="4767416"/>
          </a:xfrm>
        </p:spPr>
        <p:txBody>
          <a:bodyPr>
            <a:noAutofit/>
          </a:bodyPr>
          <a:lstStyle/>
          <a:p>
            <a:pPr algn="just"/>
            <a:r>
              <a:rPr lang="en-GB" dirty="0">
                <a:latin typeface="Times New Roman" panose="02020603050405020304" pitchFamily="18" charset="0"/>
                <a:cs typeface="Times New Roman" panose="02020603050405020304" pitchFamily="18" charset="0"/>
              </a:rPr>
              <a:t>The working of system is that it will collect real data from different sensors connected to the system regarding to moisture and weather condition and check about rain.</a:t>
            </a:r>
          </a:p>
          <a:p>
            <a:pPr algn="just"/>
            <a:r>
              <a:rPr lang="en-GB" dirty="0">
                <a:latin typeface="Times New Roman" panose="02020603050405020304" pitchFamily="18" charset="0"/>
                <a:cs typeface="Times New Roman" panose="02020603050405020304" pitchFamily="18" charset="0"/>
              </a:rPr>
              <a:t> If the desired data is not match with collected data then identified whether it required irrigation or not level is low Now if it required the irrigation, turning on the pump and checking the actual data with desired data after some finite interval.</a:t>
            </a:r>
          </a:p>
          <a:p>
            <a:pPr algn="just"/>
            <a:r>
              <a:rPr lang="en-GB" dirty="0">
                <a:latin typeface="Times New Roman" panose="02020603050405020304" pitchFamily="18" charset="0"/>
                <a:cs typeface="Times New Roman" panose="02020603050405020304" pitchFamily="18" charset="0"/>
              </a:rPr>
              <a:t> If data is match, the system will stop irrigation by turning off pump. In rainy day most of time irrigation is not needed but in winter most of time system will turn on and off the irrigation.</a:t>
            </a:r>
          </a:p>
          <a:p>
            <a:pPr algn="just"/>
            <a:r>
              <a:rPr lang="en-GB" dirty="0">
                <a:latin typeface="Times New Roman" panose="02020603050405020304" pitchFamily="18" charset="0"/>
                <a:cs typeface="Times New Roman" panose="02020603050405020304" pitchFamily="18" charset="0"/>
              </a:rPr>
              <a:t>While in summer it required more water so most of time system is on.</a:t>
            </a:r>
            <a:endParaRPr lang="en-US" dirty="0">
              <a:latin typeface="Times New Roman" panose="02020603050405020304" pitchFamily="18" charset="0"/>
              <a:cs typeface="Times New Roman" panose="02020603050405020304" pitchFamily="18" charset="0"/>
            </a:endParaRPr>
          </a:p>
        </p:txBody>
      </p:sp>
      <p:sp>
        <p:nvSpPr>
          <p:cNvPr id="1048603" name="Date Placeholder 3"/>
          <p:cNvSpPr>
            <a:spLocks noGrp="1"/>
          </p:cNvSpPr>
          <p:nvPr>
            <p:ph type="dt" sz="half" idx="10"/>
          </p:nvPr>
        </p:nvSpPr>
        <p:spPr>
          <a:xfrm>
            <a:off x="889715" y="6310311"/>
            <a:ext cx="2133600" cy="365125"/>
          </a:xfrm>
        </p:spPr>
        <p:txBody>
          <a:bodyPr/>
          <a:lstStyle/>
          <a:p>
            <a:fld id="{491B6BC5-F1CF-4EF8-920C-E9CF3DF33D4D}" type="datetime5">
              <a:rPr lang="en-US" smtClean="0"/>
              <a:t>9-May-24</a:t>
            </a:fld>
            <a:endParaRPr lang="en-US" dirty="0"/>
          </a:p>
        </p:txBody>
      </p:sp>
      <p:sp>
        <p:nvSpPr>
          <p:cNvPr id="2" name="Footer Placeholder 1"/>
          <p:cNvSpPr>
            <a:spLocks noGrp="1"/>
          </p:cNvSpPr>
          <p:nvPr>
            <p:ph type="ftr" sz="quarter" idx="11"/>
          </p:nvPr>
        </p:nvSpPr>
        <p:spPr>
          <a:xfrm>
            <a:off x="4114800" y="6302630"/>
            <a:ext cx="4114800" cy="365125"/>
          </a:xfrm>
        </p:spPr>
        <p:txBody>
          <a:bodyPr/>
          <a:lstStyle/>
          <a:p>
            <a:r>
              <a:rPr lang="en-GB" sz="1200" b="1">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53400" y="6302631"/>
            <a:ext cx="2743200" cy="365125"/>
          </a:xfrm>
        </p:spPr>
        <p:txBody>
          <a:bodyPr/>
          <a:lstStyle/>
          <a:p>
            <a:fld id="{0F207F5C-1E64-46A1-8F8F-1748C88758A7}" type="slidenum">
              <a:rPr lang="en-IN" smtClean="0"/>
              <a:pPr/>
              <a:t>14</a:t>
            </a:fld>
            <a:endParaRPr lang="en-IN" dirty="0"/>
          </a:p>
        </p:txBody>
      </p:sp>
    </p:spTree>
    <p:extLst>
      <p:ext uri="{BB962C8B-B14F-4D97-AF65-F5344CB8AC3E}">
        <p14:creationId xmlns:p14="http://schemas.microsoft.com/office/powerpoint/2010/main" val="173660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2057400" y="298758"/>
            <a:ext cx="8229600" cy="1143000"/>
          </a:xfrm>
        </p:spPr>
        <p:txBody>
          <a:bodyPr>
            <a:normAutofit/>
          </a:bodyPr>
          <a:lstStyle/>
          <a:p>
            <a:pPr algn="ctr"/>
            <a:r>
              <a:rPr lang="en-IN" sz="3200" b="1" dirty="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a:xfrm>
            <a:off x="889715" y="1343609"/>
            <a:ext cx="10801541" cy="4497354"/>
          </a:xfrm>
        </p:spPr>
        <p:txBody>
          <a:bodyPr>
            <a:normAutofit/>
          </a:bodyPr>
          <a:lstStyle/>
          <a:p>
            <a:pPr algn="just"/>
            <a:r>
              <a:rPr lang="en-GB" dirty="0">
                <a:latin typeface="Times New Roman" panose="02020603050405020304" pitchFamily="18" charset="0"/>
                <a:cs typeface="Times New Roman" panose="02020603050405020304" pitchFamily="18" charset="0"/>
              </a:rPr>
              <a:t>A Intelligent farming is best system that can help to </a:t>
            </a:r>
            <a:r>
              <a:rPr lang="en-GB" dirty="0" err="1">
                <a:latin typeface="Times New Roman" panose="02020603050405020304" pitchFamily="18" charset="0"/>
                <a:cs typeface="Times New Roman" panose="02020603050405020304" pitchFamily="18" charset="0"/>
              </a:rPr>
              <a:t>detect,measure</a:t>
            </a:r>
            <a:r>
              <a:rPr lang="en-GB" dirty="0">
                <a:latin typeface="Times New Roman" panose="02020603050405020304" pitchFamily="18" charset="0"/>
                <a:cs typeface="Times New Roman" panose="02020603050405020304" pitchFamily="18" charset="0"/>
              </a:rPr>
              <a:t> and control the amount of water in the soil accurately because it uses sensors that can detect the plant’s water needs and satisfy them. </a:t>
            </a:r>
          </a:p>
          <a:p>
            <a:pPr algn="just"/>
            <a:r>
              <a:rPr lang="en-GB" dirty="0">
                <a:latin typeface="Times New Roman" panose="02020603050405020304" pitchFamily="18" charset="0"/>
                <a:cs typeface="Times New Roman" panose="02020603050405020304" pitchFamily="18" charset="0"/>
              </a:rPr>
              <a:t>The system is basically to control the amount of water that is supplied to the plants and to ensure each plant has enough water and to protect plants from dying by using a humidity sensor, a temperature sensor, a moister sensor and a timer using renewable energy PV system</a:t>
            </a:r>
          </a:p>
          <a:p>
            <a:pPr algn="just"/>
            <a:r>
              <a:rPr lang="en-GB" dirty="0">
                <a:latin typeface="Times New Roman" panose="02020603050405020304" pitchFamily="18" charset="0"/>
                <a:cs typeface="Times New Roman" panose="02020603050405020304" pitchFamily="18" charset="0"/>
              </a:rPr>
              <a:t>The device will work as a control system and sense the rate of water, temperature and humidity of plants as well as to detect whether the plants are dry or how much </a:t>
            </a:r>
            <a:r>
              <a:rPr lang="en-IN" dirty="0">
                <a:latin typeface="Times New Roman" panose="02020603050405020304" pitchFamily="18" charset="0"/>
                <a:cs typeface="Times New Roman" panose="02020603050405020304" pitchFamily="18" charset="0"/>
              </a:rPr>
              <a:t>of water is needed</a:t>
            </a:r>
            <a:endParaRPr lang="en-US" dirty="0">
              <a:latin typeface="Times New Roman" panose="02020603050405020304" pitchFamily="18" charset="0"/>
              <a:cs typeface="Times New Roman" panose="02020603050405020304" pitchFamily="18" charset="0"/>
            </a:endParaRPr>
          </a:p>
        </p:txBody>
      </p:sp>
      <p:sp>
        <p:nvSpPr>
          <p:cNvPr id="1048603" name="Date Placeholder 3"/>
          <p:cNvSpPr>
            <a:spLocks noGrp="1"/>
          </p:cNvSpPr>
          <p:nvPr>
            <p:ph type="dt" sz="half" idx="10"/>
          </p:nvPr>
        </p:nvSpPr>
        <p:spPr>
          <a:xfrm>
            <a:off x="889715" y="6310311"/>
            <a:ext cx="2133600" cy="365125"/>
          </a:xfrm>
        </p:spPr>
        <p:txBody>
          <a:bodyPr/>
          <a:lstStyle/>
          <a:p>
            <a:fld id="{ABB291F2-0136-4560-AB73-21B6A4C07EEF}" type="datetime5">
              <a:rPr lang="en-US" smtClean="0"/>
              <a:t>9-May-24</a:t>
            </a:fld>
            <a:endParaRPr lang="en-US" dirty="0"/>
          </a:p>
        </p:txBody>
      </p:sp>
      <p:sp>
        <p:nvSpPr>
          <p:cNvPr id="2" name="Footer Placeholder 1"/>
          <p:cNvSpPr>
            <a:spLocks noGrp="1"/>
          </p:cNvSpPr>
          <p:nvPr>
            <p:ph type="ftr" sz="quarter" idx="11"/>
          </p:nvPr>
        </p:nvSpPr>
        <p:spPr/>
        <p:txBody>
          <a:bodyPr/>
          <a:lstStyle/>
          <a:p>
            <a:r>
              <a:rPr lang="en-GB" sz="1200" b="1">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53400" y="6302631"/>
            <a:ext cx="2743200" cy="365125"/>
          </a:xfrm>
        </p:spPr>
        <p:txBody>
          <a:bodyPr/>
          <a:lstStyle/>
          <a:p>
            <a:fld id="{0F207F5C-1E64-46A1-8F8F-1748C88758A7}" type="slidenum">
              <a:rPr lang="en-IN" smtClean="0"/>
              <a:pPr/>
              <a:t>15</a:t>
            </a:fld>
            <a:endParaRPr lang="en-IN" dirty="0"/>
          </a:p>
        </p:txBody>
      </p:sp>
    </p:spTree>
    <p:extLst>
      <p:ext uri="{BB962C8B-B14F-4D97-AF65-F5344CB8AC3E}">
        <p14:creationId xmlns:p14="http://schemas.microsoft.com/office/powerpoint/2010/main" val="679859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2057400" y="298758"/>
            <a:ext cx="8229600" cy="1143000"/>
          </a:xfrm>
        </p:spPr>
        <p:txBody>
          <a:bodyPr>
            <a:normAutofit/>
          </a:bodyPr>
          <a:lstStyle/>
          <a:p>
            <a:pPr algn="ctr"/>
            <a:r>
              <a:rPr lang="en-IN" sz="3200" b="1" dirty="0">
                <a:latin typeface="Times New Roman" panose="02020603050405020304" pitchFamily="18" charset="0"/>
                <a:cs typeface="Times New Roman" panose="02020603050405020304" pitchFamily="18" charset="0"/>
              </a:rPr>
              <a:t>FUTURE SCOPE</a:t>
            </a:r>
            <a:endParaRPr lang="en-US" sz="3200" b="1" dirty="0">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a:xfrm>
            <a:off x="889715" y="1595888"/>
            <a:ext cx="10577607" cy="3573272"/>
          </a:xfrm>
        </p:spPr>
        <p:txBody>
          <a:bodyPr>
            <a:normAutofit/>
          </a:bodyPr>
          <a:lstStyle/>
          <a:p>
            <a:pPr marL="0" indent="0" algn="just">
              <a:buNone/>
            </a:pPr>
            <a:r>
              <a:rPr lang="en-GB" dirty="0">
                <a:latin typeface="Times New Roman" panose="02020603050405020304" pitchFamily="18" charset="0"/>
                <a:cs typeface="Times New Roman" panose="02020603050405020304" pitchFamily="18" charset="0"/>
              </a:rPr>
              <a:t>• Sensors like fire detection sensor can be added to safe guard the yield by any fire accidents. </a:t>
            </a:r>
          </a:p>
          <a:p>
            <a:pPr marL="0" indent="0" algn="just">
              <a:buNone/>
            </a:pPr>
            <a:r>
              <a:rPr lang="en-GB" dirty="0">
                <a:latin typeface="Times New Roman" panose="02020603050405020304" pitchFamily="18" charset="0"/>
                <a:cs typeface="Times New Roman" panose="02020603050405020304" pitchFamily="18" charset="0"/>
              </a:rPr>
              <a:t>• To avoid top soil erosion, addition of rain gun device can be added to sprinkle the water.</a:t>
            </a:r>
          </a:p>
          <a:p>
            <a:pPr marL="0" indent="0" algn="just">
              <a:buNone/>
            </a:pPr>
            <a:r>
              <a:rPr lang="en-GB" dirty="0">
                <a:latin typeface="Times New Roman" panose="02020603050405020304" pitchFamily="18" charset="0"/>
                <a:cs typeface="Times New Roman" panose="02020603050405020304" pitchFamily="18" charset="0"/>
              </a:rPr>
              <a:t> • This system can be developed by using renewable energy which is solar power to run the “single board computer (SBC)”</a:t>
            </a:r>
          </a:p>
          <a:p>
            <a:pPr algn="just"/>
            <a:r>
              <a:rPr lang="en-GB" dirty="0">
                <a:latin typeface="Times New Roman" panose="02020603050405020304" pitchFamily="18" charset="0"/>
                <a:cs typeface="Times New Roman" panose="02020603050405020304" pitchFamily="18" charset="0"/>
              </a:rPr>
              <a:t> i.e. raspberry pi, using solar energy will help to reduce future cost.</a:t>
            </a:r>
            <a:endParaRPr lang="en-US" dirty="0">
              <a:latin typeface="Times New Roman" panose="02020603050405020304" pitchFamily="18" charset="0"/>
              <a:cs typeface="Times New Roman" panose="02020603050405020304" pitchFamily="18" charset="0"/>
            </a:endParaRPr>
          </a:p>
        </p:txBody>
      </p:sp>
      <p:sp>
        <p:nvSpPr>
          <p:cNvPr id="1048603" name="Date Placeholder 3"/>
          <p:cNvSpPr>
            <a:spLocks noGrp="1"/>
          </p:cNvSpPr>
          <p:nvPr>
            <p:ph type="dt" sz="half" idx="10"/>
          </p:nvPr>
        </p:nvSpPr>
        <p:spPr>
          <a:xfrm>
            <a:off x="889715" y="6310311"/>
            <a:ext cx="2133600" cy="365125"/>
          </a:xfrm>
        </p:spPr>
        <p:txBody>
          <a:bodyPr/>
          <a:lstStyle/>
          <a:p>
            <a:fld id="{82CC0D9D-080B-42BE-B8A7-420B446828A6}" type="datetime5">
              <a:rPr lang="en-US" smtClean="0"/>
              <a:t>9-May-24</a:t>
            </a:fld>
            <a:endParaRPr lang="en-US" dirty="0"/>
          </a:p>
        </p:txBody>
      </p:sp>
      <p:sp>
        <p:nvSpPr>
          <p:cNvPr id="2" name="Footer Placeholder 1"/>
          <p:cNvSpPr>
            <a:spLocks noGrp="1"/>
          </p:cNvSpPr>
          <p:nvPr>
            <p:ph type="ftr" sz="quarter" idx="11"/>
          </p:nvPr>
        </p:nvSpPr>
        <p:spPr>
          <a:xfrm>
            <a:off x="4038600" y="6326374"/>
            <a:ext cx="4114800" cy="365125"/>
          </a:xfrm>
        </p:spPr>
        <p:txBody>
          <a:bodyPr/>
          <a:lstStyle/>
          <a:p>
            <a:r>
              <a:rPr lang="en-GB" sz="1200" b="1">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53400" y="6302631"/>
            <a:ext cx="2743200" cy="365125"/>
          </a:xfrm>
        </p:spPr>
        <p:txBody>
          <a:bodyPr/>
          <a:lstStyle/>
          <a:p>
            <a:fld id="{0F207F5C-1E64-46A1-8F8F-1748C88758A7}" type="slidenum">
              <a:rPr lang="en-IN" smtClean="0"/>
              <a:pPr/>
              <a:t>16</a:t>
            </a:fld>
            <a:endParaRPr lang="en-IN" dirty="0"/>
          </a:p>
        </p:txBody>
      </p:sp>
    </p:spTree>
    <p:extLst>
      <p:ext uri="{BB962C8B-B14F-4D97-AF65-F5344CB8AC3E}">
        <p14:creationId xmlns:p14="http://schemas.microsoft.com/office/powerpoint/2010/main" val="301520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2057400" y="298758"/>
            <a:ext cx="8229600" cy="1143000"/>
          </a:xfrm>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1048602" name="Content Placeholder 2"/>
          <p:cNvSpPr>
            <a:spLocks noGrp="1"/>
          </p:cNvSpPr>
          <p:nvPr>
            <p:ph idx="1"/>
          </p:nvPr>
        </p:nvSpPr>
        <p:spPr>
          <a:xfrm>
            <a:off x="889715" y="1595887"/>
            <a:ext cx="9858798" cy="4011283"/>
          </a:xfrm>
        </p:spPr>
        <p:txBody>
          <a:bodyPr>
            <a:normAutofit/>
          </a:bodyPr>
          <a:lstStyle/>
          <a:p>
            <a:pPr algn="just"/>
            <a:r>
              <a:rPr lang="en-IN" dirty="0">
                <a:latin typeface="Times New Roman" panose="02020603050405020304" pitchFamily="18" charset="0"/>
                <a:cs typeface="Times New Roman" panose="02020603050405020304" pitchFamily="18" charset="0"/>
              </a:rPr>
              <a:t>Immanuel ion </a:t>
            </a:r>
            <a:r>
              <a:rPr lang="en-IN" dirty="0" err="1">
                <a:latin typeface="Times New Roman" panose="02020603050405020304" pitchFamily="18" charset="0"/>
                <a:cs typeface="Times New Roman" panose="02020603050405020304" pitchFamily="18" charset="0"/>
              </a:rPr>
              <a:t>Ramdinthara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P Shanthi Bala, Asst. Prof., A Comparative study of IoT Technology in Precision Agriculture, IEEE 2019. </a:t>
            </a:r>
          </a:p>
          <a:p>
            <a:pPr algn="just"/>
            <a:r>
              <a:rPr lang="en-IN" dirty="0">
                <a:latin typeface="Times New Roman" panose="02020603050405020304" pitchFamily="18" charset="0"/>
                <a:cs typeface="Times New Roman" panose="02020603050405020304" pitchFamily="18" charset="0"/>
              </a:rPr>
              <a:t>Jia Uddin, S.M. Taslim Reza, Qader </a:t>
            </a:r>
            <a:r>
              <a:rPr lang="en-IN" dirty="0" err="1">
                <a:latin typeface="Times New Roman" panose="02020603050405020304" pitchFamily="18" charset="0"/>
                <a:cs typeface="Times New Roman" panose="02020603050405020304" pitchFamily="18" charset="0"/>
              </a:rPr>
              <a:t>Newaz</a:t>
            </a:r>
            <a:r>
              <a:rPr lang="en-IN" dirty="0">
                <a:latin typeface="Times New Roman" panose="02020603050405020304" pitchFamily="18" charset="0"/>
                <a:cs typeface="Times New Roman" panose="02020603050405020304" pitchFamily="18" charset="0"/>
              </a:rPr>
              <a:t>, Jamal Uddin, </a:t>
            </a:r>
            <a:r>
              <a:rPr lang="en-IN" dirty="0" err="1">
                <a:latin typeface="Times New Roman" panose="02020603050405020304" pitchFamily="18" charset="0"/>
                <a:cs typeface="Times New Roman" panose="02020603050405020304" pitchFamily="18" charset="0"/>
              </a:rPr>
              <a:t>Touhidul</a:t>
            </a:r>
            <a:r>
              <a:rPr lang="en-IN" dirty="0">
                <a:latin typeface="Times New Roman" panose="02020603050405020304" pitchFamily="18" charset="0"/>
                <a:cs typeface="Times New Roman" panose="02020603050405020304" pitchFamily="18" charset="0"/>
              </a:rPr>
              <a:t> Islam, and Jong </a:t>
            </a:r>
            <a:r>
              <a:rPr lang="en-IN" dirty="0" err="1">
                <a:latin typeface="Times New Roman" panose="02020603050405020304" pitchFamily="18" charset="0"/>
                <a:cs typeface="Times New Roman" panose="02020603050405020304" pitchFamily="18" charset="0"/>
              </a:rPr>
              <a:t>MyonKim</a:t>
            </a:r>
            <a:r>
              <a:rPr lang="en-IN" dirty="0">
                <a:latin typeface="Times New Roman" panose="02020603050405020304" pitchFamily="18" charset="0"/>
                <a:cs typeface="Times New Roman" panose="02020603050405020304" pitchFamily="18" charset="0"/>
              </a:rPr>
              <a:t>, “Automated Irrigation System Using Solar Power” IEEE 2012</a:t>
            </a:r>
          </a:p>
          <a:p>
            <a:pPr algn="just"/>
            <a:r>
              <a:rPr lang="de-DE" dirty="0">
                <a:latin typeface="Times New Roman" panose="02020603050405020304" pitchFamily="18" charset="0"/>
                <a:cs typeface="Times New Roman" panose="02020603050405020304" pitchFamily="18" charset="0"/>
              </a:rPr>
              <a:t>onlinehttp://raspberrypi.org </a:t>
            </a:r>
          </a:p>
          <a:p>
            <a:pPr algn="just"/>
            <a:r>
              <a:rPr lang="de-DE" dirty="0">
                <a:latin typeface="Times New Roman" panose="02020603050405020304" pitchFamily="18" charset="0"/>
                <a:cs typeface="Times New Roman" panose="02020603050405020304" pitchFamily="18" charset="0"/>
              </a:rPr>
              <a:t>online: www.electronichub.com</a:t>
            </a:r>
            <a:endParaRPr lang="en-US" dirty="0">
              <a:latin typeface="Times New Roman" panose="02020603050405020304" pitchFamily="18" charset="0"/>
              <a:cs typeface="Times New Roman" panose="02020603050405020304" pitchFamily="18" charset="0"/>
            </a:endParaRPr>
          </a:p>
        </p:txBody>
      </p:sp>
      <p:sp>
        <p:nvSpPr>
          <p:cNvPr id="1048603" name="Date Placeholder 3"/>
          <p:cNvSpPr>
            <a:spLocks noGrp="1"/>
          </p:cNvSpPr>
          <p:nvPr>
            <p:ph type="dt" sz="half" idx="10"/>
          </p:nvPr>
        </p:nvSpPr>
        <p:spPr>
          <a:xfrm>
            <a:off x="889715" y="6310311"/>
            <a:ext cx="2133600" cy="365125"/>
          </a:xfrm>
        </p:spPr>
        <p:txBody>
          <a:bodyPr/>
          <a:lstStyle/>
          <a:p>
            <a:fld id="{5CC0CBC7-E730-4C52-A728-F7A7BA2272F2}" type="datetime5">
              <a:rPr lang="en-US" smtClean="0"/>
              <a:t>9-May-24</a:t>
            </a:fld>
            <a:endParaRPr lang="en-US" dirty="0"/>
          </a:p>
        </p:txBody>
      </p:sp>
      <p:sp>
        <p:nvSpPr>
          <p:cNvPr id="2" name="Footer Placeholder 1"/>
          <p:cNvSpPr>
            <a:spLocks noGrp="1"/>
          </p:cNvSpPr>
          <p:nvPr>
            <p:ph type="ftr" sz="quarter" idx="11"/>
          </p:nvPr>
        </p:nvSpPr>
        <p:spPr/>
        <p:txBody>
          <a:bodyPr/>
          <a:lstStyle/>
          <a:p>
            <a:r>
              <a:rPr lang="en-GB" sz="1200" b="1">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53400" y="6302631"/>
            <a:ext cx="2743200" cy="365125"/>
          </a:xfrm>
        </p:spPr>
        <p:txBody>
          <a:bodyPr/>
          <a:lstStyle/>
          <a:p>
            <a:fld id="{0F207F5C-1E64-46A1-8F8F-1748C88758A7}" type="slidenum">
              <a:rPr lang="en-IN" smtClean="0"/>
              <a:pPr/>
              <a:t>17</a:t>
            </a:fld>
            <a:endParaRPr lang="en-IN" dirty="0"/>
          </a:p>
        </p:txBody>
      </p:sp>
    </p:spTree>
    <p:extLst>
      <p:ext uri="{BB962C8B-B14F-4D97-AF65-F5344CB8AC3E}">
        <p14:creationId xmlns:p14="http://schemas.microsoft.com/office/powerpoint/2010/main" val="4272047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64A707-6192-5C62-3C7A-AD633666BAA9}"/>
              </a:ext>
            </a:extLst>
          </p:cNvPr>
          <p:cNvSpPr>
            <a:spLocks noGrp="1"/>
          </p:cNvSpPr>
          <p:nvPr>
            <p:ph type="subTitle" idx="1"/>
          </p:nvPr>
        </p:nvSpPr>
        <p:spPr>
          <a:xfrm>
            <a:off x="1524000" y="556181"/>
            <a:ext cx="9144000" cy="4701619"/>
          </a:xfrm>
        </p:spPr>
        <p:txBody>
          <a:bodyPr>
            <a:noAutofit/>
          </a:bodyPr>
          <a:lstStyle/>
          <a:p>
            <a:pPr marL="342900" indent="-342900" algn="just">
              <a:buFont typeface="Arial" panose="020B0604020202020204" pitchFamily="34" charset="0"/>
              <a:buChar char="•"/>
            </a:pPr>
            <a:r>
              <a:rPr lang="en-IN" sz="2800" u="none" strike="noStrike" dirty="0">
                <a:solidFill>
                  <a:srgbClr val="0272B1"/>
                </a:solidFill>
                <a:effectLst/>
                <a:latin typeface="ElsevierSans"/>
                <a:hlinkClick r:id="rId2"/>
              </a:rPr>
              <a:t>Chakraborty, 2020</a:t>
            </a:r>
            <a:r>
              <a:rPr lang="en-IN" sz="2800" dirty="0">
                <a:effectLst/>
                <a:latin typeface="ElsevierSans"/>
              </a:rPr>
              <a:t>J. </a:t>
            </a:r>
            <a:r>
              <a:rPr lang="en-IN" sz="2800" dirty="0" err="1">
                <a:effectLst/>
                <a:latin typeface="ElsevierSans"/>
              </a:rPr>
              <a:t>Chakraborty</a:t>
            </a:r>
            <a:r>
              <a:rPr lang="en-IN" sz="2800" dirty="0" err="1">
                <a:solidFill>
                  <a:srgbClr val="707070"/>
                </a:solidFill>
                <a:effectLst/>
                <a:latin typeface="ElsevierSans"/>
              </a:rPr>
              <a:t>Analog</a:t>
            </a:r>
            <a:r>
              <a:rPr lang="en-IN" sz="2800" dirty="0">
                <a:solidFill>
                  <a:srgbClr val="707070"/>
                </a:solidFill>
                <a:effectLst/>
                <a:latin typeface="ElsevierSans"/>
              </a:rPr>
              <a:t> Sensors Vs. Digital Sensors (2020)</a:t>
            </a:r>
            <a:endParaRPr lang="en-IN" sz="2800" dirty="0">
              <a:solidFill>
                <a:srgbClr val="707070"/>
              </a:solidFill>
            </a:endParaRPr>
          </a:p>
          <a:p>
            <a:pPr marL="342900" indent="-342900" algn="just">
              <a:buFont typeface="Arial" panose="020B0604020202020204" pitchFamily="34" charset="0"/>
              <a:buChar char="•"/>
            </a:pPr>
            <a:r>
              <a:rPr lang="en-IN" sz="2800" u="none" strike="noStrike" dirty="0">
                <a:solidFill>
                  <a:srgbClr val="0272B1"/>
                </a:solidFill>
                <a:effectLst/>
                <a:latin typeface="ElsevierSans"/>
                <a:hlinkClick r:id="rId3"/>
              </a:rPr>
              <a:t>https://iot4beginners.com/analog-sensors-vs-digital-sensors/</a:t>
            </a:r>
            <a:endParaRPr lang="en-IN" sz="2800" dirty="0">
              <a:solidFill>
                <a:srgbClr val="707070"/>
              </a:solidFill>
              <a:effectLst/>
              <a:latin typeface="ElsevierSans"/>
            </a:endParaRPr>
          </a:p>
          <a:p>
            <a:pPr algn="just">
              <a:buFont typeface="+mj-lt"/>
              <a:buAutoNum type="arabicPeriod"/>
            </a:pPr>
            <a:r>
              <a:rPr lang="en-IN" sz="2800" u="none" strike="noStrike" dirty="0">
                <a:solidFill>
                  <a:srgbClr val="0272B1"/>
                </a:solidFill>
                <a:effectLst/>
                <a:latin typeface="ElsevierSans"/>
                <a:hlinkClick r:id="rId2"/>
              </a:rPr>
              <a:t>Fatima et al., 2021</a:t>
            </a:r>
            <a:r>
              <a:rPr lang="en-IN" sz="2800" dirty="0">
                <a:effectLst/>
                <a:latin typeface="ElsevierSans"/>
              </a:rPr>
              <a:t>N. Fatima, S.A. Siddiqui, A. Ahmad</a:t>
            </a:r>
          </a:p>
          <a:p>
            <a:pPr marL="342900" indent="-342900" algn="just">
              <a:buFont typeface="Arial" panose="020B0604020202020204" pitchFamily="34" charset="0"/>
              <a:buChar char="•"/>
            </a:pPr>
            <a:r>
              <a:rPr lang="en-IN" sz="2800" dirty="0">
                <a:effectLst/>
              </a:rPr>
              <a:t>IoT-based Smart Greenhouse with Disease Prediction using Deep Learning</a:t>
            </a:r>
          </a:p>
          <a:p>
            <a:pPr marL="342900" indent="-342900" algn="just">
              <a:buFont typeface="Arial" panose="020B0604020202020204" pitchFamily="34" charset="0"/>
              <a:buChar char="•"/>
            </a:pPr>
            <a:r>
              <a:rPr lang="en-IN" sz="2800" dirty="0">
                <a:solidFill>
                  <a:srgbClr val="707070"/>
                </a:solidFill>
                <a:effectLst/>
                <a:latin typeface="ElsevierSans"/>
              </a:rPr>
              <a:t>International Journal of Advanced Computer Science and Applications, 12 (7) (2021), </a:t>
            </a:r>
            <a:r>
              <a:rPr lang="en-IN" sz="2800" u="none" strike="noStrike" dirty="0">
                <a:solidFill>
                  <a:srgbClr val="0272B1"/>
                </a:solidFill>
                <a:effectLst/>
                <a:latin typeface="ElsevierSans"/>
                <a:hlinkClick r:id="rId4"/>
              </a:rPr>
              <a:t>10.14569/IJACSA.2021.0120713</a:t>
            </a:r>
            <a:endParaRPr lang="en-IN" sz="2800" dirty="0">
              <a:solidFill>
                <a:srgbClr val="707070"/>
              </a:solidFill>
              <a:effectLst/>
              <a:latin typeface="ElsevierSans"/>
            </a:endParaRPr>
          </a:p>
          <a:p>
            <a:pPr algn="just">
              <a:buFont typeface="+mj-lt"/>
              <a:buAutoNum type="arabicPeriod"/>
            </a:pPr>
            <a:r>
              <a:rPr lang="en-IN" sz="2800" u="none" strike="noStrike" dirty="0">
                <a:solidFill>
                  <a:srgbClr val="0272B1"/>
                </a:solidFill>
                <a:effectLst/>
                <a:latin typeface="inherit"/>
              </a:rPr>
              <a:t>View at publisher </a:t>
            </a:r>
            <a:endParaRPr lang="en-IN" sz="2800" dirty="0">
              <a:effectLst/>
              <a:latin typeface="ElsevierSans"/>
            </a:endParaRPr>
          </a:p>
          <a:p>
            <a:pPr algn="just">
              <a:buFont typeface="+mj-lt"/>
              <a:buAutoNum type="arabicPeriod"/>
            </a:pPr>
            <a:r>
              <a:rPr lang="en-IN" sz="2800" u="none" strike="noStrike" dirty="0">
                <a:solidFill>
                  <a:srgbClr val="0272B1"/>
                </a:solidFill>
                <a:effectLst/>
                <a:latin typeface="ElsevierSans"/>
                <a:hlinkClick r:id="rId5"/>
              </a:rPr>
              <a:t>Google Scholar</a:t>
            </a:r>
            <a:endParaRPr lang="en-IN" sz="2800" dirty="0">
              <a:effectLst/>
              <a:latin typeface="ElsevierSans"/>
            </a:endParaRPr>
          </a:p>
          <a:p>
            <a:pPr marL="342900" indent="-342900" algn="just">
              <a:buFont typeface="Arial" panose="020B0604020202020204" pitchFamily="34" charset="0"/>
              <a:buChar char="•"/>
            </a:pPr>
            <a:endParaRPr lang="en-IN" sz="2800" dirty="0"/>
          </a:p>
        </p:txBody>
      </p:sp>
      <p:sp>
        <p:nvSpPr>
          <p:cNvPr id="4" name="Date Placeholder 3">
            <a:extLst>
              <a:ext uri="{FF2B5EF4-FFF2-40B4-BE49-F238E27FC236}">
                <a16:creationId xmlns:a16="http://schemas.microsoft.com/office/drawing/2014/main" id="{E44AAE9E-05B4-5433-608F-FC95C028AA8E}"/>
              </a:ext>
            </a:extLst>
          </p:cNvPr>
          <p:cNvSpPr>
            <a:spLocks noGrp="1"/>
          </p:cNvSpPr>
          <p:nvPr>
            <p:ph type="dt" sz="half" idx="10"/>
          </p:nvPr>
        </p:nvSpPr>
        <p:spPr/>
        <p:txBody>
          <a:bodyPr/>
          <a:lstStyle/>
          <a:p>
            <a:fld id="{8124BC51-0D2E-4F50-8B4F-39D2E0D34B80}" type="datetime5">
              <a:rPr lang="en-US" smtClean="0"/>
              <a:t>9-May-24</a:t>
            </a:fld>
            <a:endParaRPr lang="en-IN"/>
          </a:p>
        </p:txBody>
      </p:sp>
      <p:sp>
        <p:nvSpPr>
          <p:cNvPr id="5" name="Footer Placeholder 4">
            <a:extLst>
              <a:ext uri="{FF2B5EF4-FFF2-40B4-BE49-F238E27FC236}">
                <a16:creationId xmlns:a16="http://schemas.microsoft.com/office/drawing/2014/main" id="{FFC5B5E1-D3F3-C005-90C2-647AA00F2DB4}"/>
              </a:ext>
            </a:extLst>
          </p:cNvPr>
          <p:cNvSpPr>
            <a:spLocks noGrp="1"/>
          </p:cNvSpPr>
          <p:nvPr>
            <p:ph type="ftr" sz="quarter" idx="11"/>
          </p:nvPr>
        </p:nvSpPr>
        <p:spPr/>
        <p:txBody>
          <a:bodyPr/>
          <a:lstStyle/>
          <a:p>
            <a:r>
              <a:rPr lang="en-GB"/>
              <a:t>Intelligent farming management using IoT</a:t>
            </a:r>
            <a:endParaRPr lang="en-IN"/>
          </a:p>
        </p:txBody>
      </p:sp>
      <p:sp>
        <p:nvSpPr>
          <p:cNvPr id="6" name="Slide Number Placeholder 5">
            <a:extLst>
              <a:ext uri="{FF2B5EF4-FFF2-40B4-BE49-F238E27FC236}">
                <a16:creationId xmlns:a16="http://schemas.microsoft.com/office/drawing/2014/main" id="{D0D7707A-3061-7F02-3165-61D467BB83BB}"/>
              </a:ext>
            </a:extLst>
          </p:cNvPr>
          <p:cNvSpPr>
            <a:spLocks noGrp="1"/>
          </p:cNvSpPr>
          <p:nvPr>
            <p:ph type="sldNum" sz="quarter" idx="12"/>
          </p:nvPr>
        </p:nvSpPr>
        <p:spPr/>
        <p:txBody>
          <a:bodyPr/>
          <a:lstStyle/>
          <a:p>
            <a:fld id="{48C8B3D8-696D-44FD-AD65-C7775B86605B}" type="slidenum">
              <a:rPr lang="en-IN" smtClean="0"/>
              <a:pPr/>
              <a:t>18</a:t>
            </a:fld>
            <a:endParaRPr lang="en-IN"/>
          </a:p>
        </p:txBody>
      </p:sp>
    </p:spTree>
    <p:extLst>
      <p:ext uri="{BB962C8B-B14F-4D97-AF65-F5344CB8AC3E}">
        <p14:creationId xmlns:p14="http://schemas.microsoft.com/office/powerpoint/2010/main" val="687413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1981200" y="274638"/>
            <a:ext cx="8229600" cy="6081712"/>
          </a:xfrm>
        </p:spPr>
        <p:txBody>
          <a:bodyPr>
            <a:normAutofit/>
          </a:bodyPr>
          <a:lstStyle/>
          <a:p>
            <a:pPr algn="ctr"/>
            <a:r>
              <a:rPr lang="en-US" sz="8000" b="1" dirty="0">
                <a:latin typeface="Times New Roman" panose="02020603050405020304" pitchFamily="18" charset="0"/>
                <a:cs typeface="Times New Roman" panose="02020603050405020304" pitchFamily="18" charset="0"/>
              </a:rPr>
              <a:t>THANK YOU</a:t>
            </a:r>
          </a:p>
        </p:txBody>
      </p:sp>
      <p:sp>
        <p:nvSpPr>
          <p:cNvPr id="1048639"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2" name="Date Placeholder 1"/>
          <p:cNvSpPr>
            <a:spLocks noGrp="1"/>
          </p:cNvSpPr>
          <p:nvPr>
            <p:ph type="dt" sz="half" idx="10"/>
          </p:nvPr>
        </p:nvSpPr>
        <p:spPr>
          <a:xfrm>
            <a:off x="938784" y="6173787"/>
            <a:ext cx="2743200" cy="365125"/>
          </a:xfrm>
        </p:spPr>
        <p:txBody>
          <a:bodyPr/>
          <a:lstStyle/>
          <a:p>
            <a:fld id="{2479A665-F36F-4254-9F4A-C5B8A48118BC}" type="datetime5">
              <a:rPr lang="en-US" smtClean="0"/>
              <a:t>9-May-24</a:t>
            </a:fld>
            <a:endParaRPr lang="en-US" dirty="0"/>
          </a:p>
        </p:txBody>
      </p:sp>
      <p:sp>
        <p:nvSpPr>
          <p:cNvPr id="3" name="Footer Placeholder 2"/>
          <p:cNvSpPr>
            <a:spLocks noGrp="1"/>
          </p:cNvSpPr>
          <p:nvPr>
            <p:ph type="ftr" sz="quarter" idx="11"/>
          </p:nvPr>
        </p:nvSpPr>
        <p:spPr/>
        <p:txBody>
          <a:bodyPr/>
          <a:lstStyle/>
          <a:p>
            <a:r>
              <a:rPr lang="en-GB" sz="1200" b="1">
                <a:latin typeface="Amasis MT Pro Black" panose="020F0502020204030204" pitchFamily="18" charset="0"/>
              </a:rPr>
              <a:t>Intelligent farming management using IoT</a:t>
            </a:r>
            <a:endParaRPr lang="en-IN" dirty="0"/>
          </a:p>
        </p:txBody>
      </p:sp>
    </p:spTree>
    <p:extLst>
      <p:ext uri="{BB962C8B-B14F-4D97-AF65-F5344CB8AC3E}">
        <p14:creationId xmlns:p14="http://schemas.microsoft.com/office/powerpoint/2010/main" val="197500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86611" y="298758"/>
            <a:ext cx="11448661" cy="1143000"/>
          </a:xfrm>
        </p:spPr>
        <p:txBody>
          <a:bodyPr>
            <a:normAutofit/>
          </a:bodyPr>
          <a:lstStyle/>
          <a:p>
            <a:r>
              <a:rPr lang="en-GB" sz="2800" b="1" dirty="0">
                <a:latin typeface="Times New Roman" panose="02020603050405020304" pitchFamily="18" charset="0"/>
                <a:cs typeface="Times New Roman" panose="02020603050405020304" pitchFamily="18" charset="0"/>
              </a:rPr>
              <a:t>              INTELLIGENT FARMING MANAGEMENT USING IOT</a:t>
            </a:r>
            <a:endParaRPr lang="en-IN" sz="900" dirty="0">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a:xfrm>
            <a:off x="1956515" y="1433738"/>
            <a:ext cx="8229600" cy="4890863"/>
          </a:xfrm>
        </p:spPr>
        <p:txBody>
          <a:bodyPr>
            <a:normAutofit/>
          </a:bodyPr>
          <a:lstStyle/>
          <a:p>
            <a:pPr marL="0" indent="0" algn="ctr">
              <a:spcBef>
                <a:spcPct val="0"/>
              </a:spcBef>
              <a:buNone/>
            </a:pPr>
            <a:r>
              <a:rPr lang="en-IN" sz="2800" b="1" dirty="0">
                <a:solidFill>
                  <a:srgbClr val="0070C0"/>
                </a:solidFill>
                <a:latin typeface="Times New Roman" pitchFamily="18" charset="0"/>
                <a:cs typeface="Times New Roman" pitchFamily="18" charset="0"/>
              </a:rPr>
              <a:t>PRESENTED BY</a:t>
            </a:r>
          </a:p>
          <a:p>
            <a:pPr marL="0" indent="0" algn="ctr">
              <a:spcBef>
                <a:spcPct val="0"/>
              </a:spcBef>
              <a:buNone/>
            </a:pPr>
            <a:endParaRPr lang="en-IN" altLang="en-US" b="1" dirty="0">
              <a:solidFill>
                <a:srgbClr val="0070C0"/>
              </a:solidFill>
              <a:latin typeface="Times New Roman" pitchFamily="18" charset="0"/>
              <a:cs typeface="Times New Roman" pitchFamily="18" charset="0"/>
            </a:endParaRPr>
          </a:p>
          <a:p>
            <a:pPr marL="0" indent="0" algn="ctr">
              <a:spcBef>
                <a:spcPct val="0"/>
              </a:spcBef>
              <a:buNone/>
            </a:pPr>
            <a:endParaRPr lang="en-US" altLang="en-US" sz="2400" b="1" dirty="0">
              <a:latin typeface="Times New Roman" pitchFamily="18" charset="0"/>
              <a:cs typeface="Times New Roman" pitchFamily="18" charset="0"/>
            </a:endParaRPr>
          </a:p>
          <a:p>
            <a:pPr marL="0" indent="0" algn="ctr">
              <a:spcBef>
                <a:spcPct val="0"/>
              </a:spcBef>
              <a:buNone/>
            </a:pPr>
            <a:r>
              <a:rPr lang="en-US" altLang="en-US" sz="2000" b="1" dirty="0">
                <a:latin typeface="Times New Roman" pitchFamily="18" charset="0"/>
                <a:cs typeface="Times New Roman" pitchFamily="18" charset="0"/>
              </a:rPr>
              <a:t>JEGAN.R (EE2119)</a:t>
            </a:r>
          </a:p>
          <a:p>
            <a:pPr marL="0" indent="0" algn="ctr">
              <a:spcBef>
                <a:spcPct val="0"/>
              </a:spcBef>
              <a:buNone/>
            </a:pPr>
            <a:r>
              <a:rPr lang="en-US" sz="2000" b="1" dirty="0">
                <a:latin typeface="Times New Roman" pitchFamily="18" charset="0"/>
                <a:cs typeface="Times New Roman" pitchFamily="18" charset="0"/>
              </a:rPr>
              <a:t>KARTHIKEYAN.M(EE2122)</a:t>
            </a:r>
            <a:endParaRPr lang="en-US" altLang="en-US" sz="2000" b="1" dirty="0">
              <a:latin typeface="Times New Roman" pitchFamily="18" charset="0"/>
              <a:cs typeface="Times New Roman" pitchFamily="18" charset="0"/>
            </a:endParaRPr>
          </a:p>
          <a:p>
            <a:pPr marL="0" indent="0" algn="ctr">
              <a:spcBef>
                <a:spcPct val="0"/>
              </a:spcBef>
              <a:buNone/>
            </a:pPr>
            <a:r>
              <a:rPr lang="en-US" sz="2000" b="1" dirty="0">
                <a:latin typeface="Times New Roman" pitchFamily="18" charset="0"/>
                <a:cs typeface="Times New Roman" pitchFamily="18" charset="0"/>
              </a:rPr>
              <a:t>MOHAMED ASIF.M(EE2128)</a:t>
            </a:r>
          </a:p>
          <a:p>
            <a:pPr marL="0" indent="0" algn="ctr">
              <a:spcBef>
                <a:spcPct val="0"/>
              </a:spcBef>
              <a:buNone/>
            </a:pPr>
            <a:r>
              <a:rPr lang="en-US" sz="2000" b="1" dirty="0">
                <a:latin typeface="Times New Roman" pitchFamily="18" charset="0"/>
                <a:cs typeface="Times New Roman" pitchFamily="18" charset="0"/>
              </a:rPr>
              <a:t>MOHAMED IBRAHIM KALIFULLAH.K.M(LEE2159)</a:t>
            </a:r>
          </a:p>
          <a:p>
            <a:pPr marL="0" indent="0" algn="ctr">
              <a:spcBef>
                <a:spcPct val="0"/>
              </a:spcBef>
              <a:buNone/>
            </a:pPr>
            <a:endParaRPr lang="en-US" sz="2400" b="1" dirty="0">
              <a:latin typeface="Times New Roman" pitchFamily="18" charset="0"/>
              <a:cs typeface="Times New Roman" pitchFamily="18" charset="0"/>
            </a:endParaRPr>
          </a:p>
          <a:p>
            <a:pPr marL="0" indent="0" algn="ctr">
              <a:spcBef>
                <a:spcPct val="0"/>
              </a:spcBef>
              <a:buNone/>
            </a:pPr>
            <a:r>
              <a:rPr lang="en-US" sz="2400" b="1" dirty="0">
                <a:latin typeface="Times New Roman" pitchFamily="18" charset="0"/>
                <a:cs typeface="Times New Roman" pitchFamily="18" charset="0"/>
              </a:rPr>
              <a:t>Department of Electrical and Electronics Engineering</a:t>
            </a:r>
            <a:endParaRPr sz="2400" dirty="0"/>
          </a:p>
          <a:p>
            <a:pPr marL="0" indent="0" algn="ctr">
              <a:spcBef>
                <a:spcPct val="0"/>
              </a:spcBef>
              <a:buNone/>
            </a:pPr>
            <a:r>
              <a:rPr lang="en-US" sz="2400" b="1" dirty="0">
                <a:latin typeface="Times New Roman" pitchFamily="18" charset="0"/>
                <a:cs typeface="Times New Roman" pitchFamily="18" charset="0"/>
              </a:rPr>
              <a:t>(Accredited by NBA)</a:t>
            </a:r>
          </a:p>
          <a:p>
            <a:pPr marL="0" indent="0" algn="ctr">
              <a:spcBef>
                <a:spcPct val="0"/>
              </a:spcBef>
              <a:buNone/>
            </a:pPr>
            <a:r>
              <a:rPr lang="en-US" sz="2400" b="1" dirty="0">
                <a:latin typeface="Times New Roman" pitchFamily="18" charset="0"/>
                <a:cs typeface="Times New Roman" pitchFamily="18" charset="0"/>
              </a:rPr>
              <a:t>B.E, 6</a:t>
            </a:r>
            <a:r>
              <a:rPr lang="en-US" sz="2400" b="1" baseline="30000" dirty="0">
                <a:latin typeface="Times New Roman" pitchFamily="18" charset="0"/>
                <a:cs typeface="Times New Roman" pitchFamily="18" charset="0"/>
              </a:rPr>
              <a:t>th</a:t>
            </a:r>
            <a:r>
              <a:rPr lang="en-US" sz="2400" b="1" dirty="0">
                <a:latin typeface="Times New Roman" pitchFamily="18" charset="0"/>
                <a:cs typeface="Times New Roman" pitchFamily="18" charset="0"/>
              </a:rPr>
              <a:t> SEM</a:t>
            </a:r>
            <a:endParaRPr lang="zh-CN" altLang="en-US" sz="2400" b="1" dirty="0"/>
          </a:p>
          <a:p>
            <a:pPr marL="0" indent="0" algn="ctr">
              <a:spcBef>
                <a:spcPct val="0"/>
              </a:spcBef>
              <a:buNone/>
            </a:pPr>
            <a:r>
              <a:rPr lang="en-US" sz="2400" b="1" dirty="0">
                <a:latin typeface="Times New Roman" pitchFamily="18" charset="0"/>
                <a:cs typeface="Times New Roman" pitchFamily="18" charset="0"/>
              </a:rPr>
              <a:t>K.RAMAKRISHNAN COLLEGE OF ENGINEERING</a:t>
            </a:r>
          </a:p>
          <a:p>
            <a:pPr marL="0" indent="0" algn="ctr">
              <a:spcBef>
                <a:spcPct val="0"/>
              </a:spcBef>
              <a:buNone/>
            </a:pPr>
            <a:r>
              <a:rPr lang="en-US" sz="2400" b="1" dirty="0">
                <a:latin typeface="Times New Roman" pitchFamily="18" charset="0"/>
                <a:cs typeface="Times New Roman" pitchFamily="18" charset="0"/>
              </a:rPr>
              <a:t>(Autonomous)</a:t>
            </a:r>
          </a:p>
        </p:txBody>
      </p:sp>
      <p:sp>
        <p:nvSpPr>
          <p:cNvPr id="1048603" name="Date Placeholder 3"/>
          <p:cNvSpPr>
            <a:spLocks noGrp="1"/>
          </p:cNvSpPr>
          <p:nvPr>
            <p:ph type="dt" sz="half" idx="10"/>
          </p:nvPr>
        </p:nvSpPr>
        <p:spPr>
          <a:xfrm>
            <a:off x="889715" y="6310311"/>
            <a:ext cx="2133600" cy="365125"/>
          </a:xfrm>
        </p:spPr>
        <p:txBody>
          <a:bodyPr/>
          <a:lstStyle/>
          <a:p>
            <a:fld id="{398B0E34-F285-45E3-9808-6D6BDA5C01E3}" type="datetime5">
              <a:rPr lang="en-US" smtClean="0"/>
              <a:t>9-May-24</a:t>
            </a:fld>
            <a:endParaRPr lang="en-US" dirty="0"/>
          </a:p>
        </p:txBody>
      </p:sp>
      <p:sp>
        <p:nvSpPr>
          <p:cNvPr id="2" name="Footer Placeholder 1"/>
          <p:cNvSpPr>
            <a:spLocks noGrp="1"/>
          </p:cNvSpPr>
          <p:nvPr>
            <p:ph type="ftr" sz="quarter" idx="11"/>
          </p:nvPr>
        </p:nvSpPr>
        <p:spPr/>
        <p:txBody>
          <a:bodyPr/>
          <a:lstStyle/>
          <a:p>
            <a:r>
              <a:rPr lang="en-GB" sz="1200" b="1" dirty="0">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53400" y="6302631"/>
            <a:ext cx="2743200" cy="365125"/>
          </a:xfrm>
        </p:spPr>
        <p:txBody>
          <a:bodyPr/>
          <a:lstStyle/>
          <a:p>
            <a:fld id="{0F207F5C-1E64-46A1-8F8F-1748C88758A7}" type="slidenum">
              <a:rPr lang="en-IN" smtClean="0"/>
              <a:pPr/>
              <a:t>2</a:t>
            </a:fld>
            <a:endParaRPr lang="en-IN" dirty="0"/>
          </a:p>
        </p:txBody>
      </p:sp>
    </p:spTree>
    <p:extLst>
      <p:ext uri="{BB962C8B-B14F-4D97-AF65-F5344CB8AC3E}">
        <p14:creationId xmlns:p14="http://schemas.microsoft.com/office/powerpoint/2010/main" val="178815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2057400" y="298758"/>
            <a:ext cx="8229600" cy="1143000"/>
          </a:xfrm>
        </p:spPr>
        <p:txBody>
          <a:bodyPr>
            <a:normAutofit/>
          </a:bodyPr>
          <a:lstStyle/>
          <a:p>
            <a:pPr algn="ctr"/>
            <a:r>
              <a:rPr lang="en-US" sz="2800" b="1" dirty="0">
                <a:latin typeface="Times New Roman" panose="02020603050405020304" pitchFamily="18" charset="0"/>
                <a:cs typeface="Times New Roman" panose="02020603050405020304" pitchFamily="18" charset="0"/>
              </a:rPr>
              <a:t>WHAT WE WILL COVER</a:t>
            </a:r>
          </a:p>
        </p:txBody>
      </p:sp>
      <p:sp>
        <p:nvSpPr>
          <p:cNvPr id="1048602" name="Content Placeholder 2"/>
          <p:cNvSpPr>
            <a:spLocks noGrp="1"/>
          </p:cNvSpPr>
          <p:nvPr>
            <p:ph idx="1"/>
          </p:nvPr>
        </p:nvSpPr>
        <p:spPr>
          <a:xfrm>
            <a:off x="2348180" y="1670180"/>
            <a:ext cx="8229600" cy="4456270"/>
          </a:xfrm>
        </p:spPr>
        <p:txBody>
          <a:bodyPr>
            <a:normAutofit/>
          </a:bodyPr>
          <a:lstStyle/>
          <a:p>
            <a:r>
              <a:rPr lang="en-IN" sz="3200"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LITERATURE SURVEY</a:t>
            </a:r>
            <a:endParaRPr lang="en-US"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METHODOLOGY</a:t>
            </a:r>
          </a:p>
          <a:p>
            <a:r>
              <a:rPr lang="en-IN" sz="3200" dirty="0">
                <a:latin typeface="Times New Roman" panose="02020603050405020304" pitchFamily="18" charset="0"/>
                <a:cs typeface="Times New Roman" panose="02020603050405020304" pitchFamily="18" charset="0"/>
              </a:rPr>
              <a:t>RESULT</a:t>
            </a:r>
            <a:r>
              <a:rPr lang="en-IN" sz="14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CONCLUSION</a:t>
            </a:r>
          </a:p>
          <a:p>
            <a:r>
              <a:rPr lang="en-IN" sz="3200" dirty="0">
                <a:latin typeface="Times New Roman" panose="02020603050405020304" pitchFamily="18" charset="0"/>
                <a:cs typeface="Times New Roman" panose="02020603050405020304" pitchFamily="18" charset="0"/>
              </a:rPr>
              <a:t>FUTURE SCOPE</a:t>
            </a:r>
          </a:p>
          <a:p>
            <a:r>
              <a:rPr lang="en-IN" sz="3200" dirty="0">
                <a:latin typeface="Times New Roman" panose="02020603050405020304" pitchFamily="18" charset="0"/>
                <a:cs typeface="Times New Roman" panose="02020603050405020304" pitchFamily="18" charset="0"/>
              </a:rPr>
              <a:t>REFERENCES</a:t>
            </a:r>
            <a:endParaRPr lang="en-US" sz="3200" dirty="0">
              <a:latin typeface="Times New Roman" panose="02020603050405020304" pitchFamily="18" charset="0"/>
              <a:cs typeface="Times New Roman" panose="02020603050405020304" pitchFamily="18" charset="0"/>
            </a:endParaRPr>
          </a:p>
        </p:txBody>
      </p:sp>
      <p:sp>
        <p:nvSpPr>
          <p:cNvPr id="1048603" name="Date Placeholder 3"/>
          <p:cNvSpPr>
            <a:spLocks noGrp="1"/>
          </p:cNvSpPr>
          <p:nvPr>
            <p:ph type="dt" sz="half" idx="10"/>
          </p:nvPr>
        </p:nvSpPr>
        <p:spPr>
          <a:xfrm>
            <a:off x="889715" y="6310311"/>
            <a:ext cx="2133600" cy="365125"/>
          </a:xfrm>
        </p:spPr>
        <p:txBody>
          <a:bodyPr/>
          <a:lstStyle/>
          <a:p>
            <a:fld id="{4ABEE2A6-C429-4126-8B52-D4B6DB562A12}" type="datetime5">
              <a:rPr lang="en-US" smtClean="0"/>
              <a:t>9-May-24</a:t>
            </a:fld>
            <a:endParaRPr lang="en-US" dirty="0"/>
          </a:p>
        </p:txBody>
      </p:sp>
      <p:sp>
        <p:nvSpPr>
          <p:cNvPr id="2" name="Footer Placeholder 1"/>
          <p:cNvSpPr>
            <a:spLocks noGrp="1"/>
          </p:cNvSpPr>
          <p:nvPr>
            <p:ph type="ftr" sz="quarter" idx="11"/>
          </p:nvPr>
        </p:nvSpPr>
        <p:spPr/>
        <p:txBody>
          <a:bodyPr/>
          <a:lstStyle/>
          <a:p>
            <a:r>
              <a:rPr lang="en-GB" sz="1200" b="1">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53400" y="6302631"/>
            <a:ext cx="2743200" cy="365125"/>
          </a:xfrm>
        </p:spPr>
        <p:txBody>
          <a:bodyPr/>
          <a:lstStyle/>
          <a:p>
            <a:fld id="{0F207F5C-1E64-46A1-8F8F-1748C88758A7}" type="slidenum">
              <a:rPr lang="en-IN" smtClean="0"/>
              <a:pPr/>
              <a:t>3</a:t>
            </a:fld>
            <a:endParaRPr lang="en-IN" dirty="0"/>
          </a:p>
        </p:txBody>
      </p:sp>
    </p:spTree>
    <p:extLst>
      <p:ext uri="{BB962C8B-B14F-4D97-AF65-F5344CB8AC3E}">
        <p14:creationId xmlns:p14="http://schemas.microsoft.com/office/powerpoint/2010/main" val="11574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981200" y="255626"/>
            <a:ext cx="8229600" cy="1143000"/>
          </a:xfrm>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p>
        </p:txBody>
      </p:sp>
      <p:sp>
        <p:nvSpPr>
          <p:cNvPr id="1048602" name="Content Placeholder 2"/>
          <p:cNvSpPr>
            <a:spLocks noGrp="1"/>
          </p:cNvSpPr>
          <p:nvPr>
            <p:ph idx="1"/>
          </p:nvPr>
        </p:nvSpPr>
        <p:spPr>
          <a:xfrm>
            <a:off x="1127483" y="1337094"/>
            <a:ext cx="9937033" cy="4911818"/>
          </a:xfrm>
        </p:spPr>
        <p:txBody>
          <a:bodyPr>
            <a:normAutofit/>
          </a:bodyPr>
          <a:lstStyle/>
          <a:p>
            <a:pPr algn="just"/>
            <a:r>
              <a:rPr lang="en-GB" dirty="0">
                <a:latin typeface="Times New Roman" panose="02020603050405020304" pitchFamily="18" charset="0"/>
                <a:cs typeface="Times New Roman" panose="02020603050405020304" pitchFamily="18" charset="0"/>
              </a:rPr>
              <a:t>Village equipped with all the modern technology without destroying the nature can be defined as smart village</a:t>
            </a:r>
            <a:r>
              <a:rPr lang="en-US"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system consists of centralized microprocessor interfaced with many sensors for making the villages cleaner and smarter</a:t>
            </a:r>
          </a:p>
          <a:p>
            <a:pPr algn="just"/>
            <a:r>
              <a:rPr lang="en-GB" dirty="0">
                <a:latin typeface="Times New Roman" panose="02020603050405020304" pitchFamily="18" charset="0"/>
                <a:cs typeface="Times New Roman" panose="02020603050405020304" pitchFamily="18" charset="0"/>
              </a:rPr>
              <a:t>To sense the soil, a soil moisture sensor is used. Soil moisture sensors measure the volumetric water content in soil</a:t>
            </a:r>
            <a:endParaRPr lang="en-GB" sz="2000"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It measure the volumetric water content indirectly by using some other property of the soil, such as electrical resistance, dielectric constant, or interaction with neutrons, as a proxy for the moisture content</a:t>
            </a:r>
          </a:p>
        </p:txBody>
      </p:sp>
      <p:sp>
        <p:nvSpPr>
          <p:cNvPr id="1048603" name="Date Placeholder 3"/>
          <p:cNvSpPr>
            <a:spLocks noGrp="1"/>
          </p:cNvSpPr>
          <p:nvPr>
            <p:ph type="dt" sz="half" idx="10"/>
          </p:nvPr>
        </p:nvSpPr>
        <p:spPr>
          <a:xfrm>
            <a:off x="889715" y="6310311"/>
            <a:ext cx="2133600" cy="365125"/>
          </a:xfrm>
        </p:spPr>
        <p:txBody>
          <a:bodyPr/>
          <a:lstStyle/>
          <a:p>
            <a:fld id="{89ED8BFD-E1AF-47E0-B419-E6E2E7EFF487}" type="datetime5">
              <a:rPr lang="en-US" smtClean="0"/>
              <a:t>9-May-24</a:t>
            </a:fld>
            <a:endParaRPr lang="en-US" dirty="0"/>
          </a:p>
        </p:txBody>
      </p:sp>
      <p:sp>
        <p:nvSpPr>
          <p:cNvPr id="2" name="Footer Placeholder 1"/>
          <p:cNvSpPr>
            <a:spLocks noGrp="1"/>
          </p:cNvSpPr>
          <p:nvPr>
            <p:ph type="ftr" sz="quarter" idx="11"/>
          </p:nvPr>
        </p:nvSpPr>
        <p:spPr>
          <a:xfrm>
            <a:off x="4038599" y="6358130"/>
            <a:ext cx="4114800" cy="365125"/>
          </a:xfrm>
        </p:spPr>
        <p:txBody>
          <a:bodyPr/>
          <a:lstStyle/>
          <a:p>
            <a:r>
              <a:rPr lang="en-GB" sz="1200" b="1" dirty="0">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53400" y="6302631"/>
            <a:ext cx="2743200" cy="365125"/>
          </a:xfrm>
        </p:spPr>
        <p:txBody>
          <a:bodyPr/>
          <a:lstStyle/>
          <a:p>
            <a:fld id="{0F207F5C-1E64-46A1-8F8F-1748C88758A7}" type="slidenum">
              <a:rPr lang="en-IN" smtClean="0"/>
              <a:pPr/>
              <a:t>4</a:t>
            </a:fld>
            <a:endParaRPr lang="en-IN" dirty="0"/>
          </a:p>
        </p:txBody>
      </p:sp>
    </p:spTree>
    <p:extLst>
      <p:ext uri="{BB962C8B-B14F-4D97-AF65-F5344CB8AC3E}">
        <p14:creationId xmlns:p14="http://schemas.microsoft.com/office/powerpoint/2010/main" val="179120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18B1-0462-BB7C-F31C-80F1A784054A}"/>
              </a:ext>
            </a:extLst>
          </p:cNvPr>
          <p:cNvSpPr>
            <a:spLocks noGrp="1"/>
          </p:cNvSpPr>
          <p:nvPr>
            <p:ph type="ctrTitle"/>
          </p:nvPr>
        </p:nvSpPr>
        <p:spPr>
          <a:xfrm>
            <a:off x="1524000" y="136525"/>
            <a:ext cx="9144000" cy="712561"/>
          </a:xfrm>
        </p:spPr>
        <p:txBody>
          <a:bodyPr>
            <a:normAutofit/>
          </a:bodyPr>
          <a:lstStyle/>
          <a:p>
            <a:r>
              <a:rPr lang="en-IN" sz="3200" b="1" dirty="0">
                <a:latin typeface="Times New Roman" panose="02020603050405020304" pitchFamily="18" charset="0"/>
                <a:cs typeface="Times New Roman" panose="02020603050405020304" pitchFamily="18" charset="0"/>
              </a:rPr>
              <a:t>LITERATURE SURVEY</a:t>
            </a:r>
            <a:endParaRPr lang="en-IN" sz="3200" b="1" dirty="0"/>
          </a:p>
        </p:txBody>
      </p:sp>
      <p:sp>
        <p:nvSpPr>
          <p:cNvPr id="3" name="Subtitle 2">
            <a:extLst>
              <a:ext uri="{FF2B5EF4-FFF2-40B4-BE49-F238E27FC236}">
                <a16:creationId xmlns:a16="http://schemas.microsoft.com/office/drawing/2014/main" id="{887FAF38-6F43-B268-4D46-3940AB48C4E4}"/>
              </a:ext>
            </a:extLst>
          </p:cNvPr>
          <p:cNvSpPr>
            <a:spLocks noGrp="1"/>
          </p:cNvSpPr>
          <p:nvPr>
            <p:ph type="subTitle" idx="1"/>
          </p:nvPr>
        </p:nvSpPr>
        <p:spPr>
          <a:xfrm>
            <a:off x="643812" y="979713"/>
            <a:ext cx="10024188" cy="5225143"/>
          </a:xfrm>
        </p:spPr>
        <p:txBody>
          <a:bodyPr>
            <a:normAutofit/>
          </a:bodyPr>
          <a:lstStyle/>
          <a:p>
            <a:pPr marL="342900" indent="-342900" algn="just">
              <a:buFont typeface="Arial" panose="020B0604020202020204" pitchFamily="34" charset="0"/>
              <a:buChar char="•"/>
            </a:pPr>
            <a:r>
              <a:rPr lang="en-GB"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I</a:t>
            </a:r>
            <a:r>
              <a:rPr lang="en-GB" sz="2800" dirty="0">
                <a:solidFill>
                  <a:srgbClr val="333333"/>
                </a:solidFill>
                <a:highlight>
                  <a:srgbClr val="FFFFFF"/>
                </a:highlight>
                <a:latin typeface="Times New Roman" panose="02020603050405020304" pitchFamily="18" charset="0"/>
                <a:cs typeface="Times New Roman" panose="02020603050405020304" pitchFamily="18" charset="0"/>
              </a:rPr>
              <a:t>n this paper ,we are studied about the </a:t>
            </a:r>
            <a:r>
              <a:rPr lang="en-GB"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agriculture field is one of the most crucial aspects of countries with enormous populations, fertile land and water resources. Incorporation of smart irrigation will go a long way in enabling the countries to effectively and efficiently use the available water, further using the extra water for the barren lands. In this paper, an IoT-based smart irrigation system is used for building a smart Management device that efficiently uses the available water.</a:t>
            </a:r>
          </a:p>
          <a:p>
            <a:pPr marL="342900" indent="-342900" algn="just">
              <a:buFont typeface="Arial" panose="020B0604020202020204" pitchFamily="34" charset="0"/>
              <a:buChar char="•"/>
            </a:pPr>
            <a:r>
              <a:rPr lang="en-GB" sz="2800" b="0" i="0" dirty="0">
                <a:solidFill>
                  <a:srgbClr val="333333"/>
                </a:solidFill>
                <a:effectLst/>
                <a:highlight>
                  <a:srgbClr val="FFFFFF"/>
                </a:highlight>
                <a:latin typeface="Times New Roman" panose="02020603050405020304" pitchFamily="18" charset="0"/>
                <a:cs typeface="Times New Roman" panose="02020603050405020304" pitchFamily="18" charset="0"/>
              </a:rPr>
              <a:t>The purpose of this Management device is to automatically manage time, avoid under-irrigation and over-irrigation issues, streamline water consumption, distribution and manage the water reserves.</a:t>
            </a:r>
          </a:p>
        </p:txBody>
      </p:sp>
      <p:sp>
        <p:nvSpPr>
          <p:cNvPr id="4" name="Date Placeholder 3">
            <a:extLst>
              <a:ext uri="{FF2B5EF4-FFF2-40B4-BE49-F238E27FC236}">
                <a16:creationId xmlns:a16="http://schemas.microsoft.com/office/drawing/2014/main" id="{9BA3EA84-9552-9B0C-0426-6F40A5E5DAF9}"/>
              </a:ext>
            </a:extLst>
          </p:cNvPr>
          <p:cNvSpPr>
            <a:spLocks noGrp="1"/>
          </p:cNvSpPr>
          <p:nvPr>
            <p:ph type="dt" sz="half" idx="10"/>
          </p:nvPr>
        </p:nvSpPr>
        <p:spPr/>
        <p:txBody>
          <a:bodyPr/>
          <a:lstStyle/>
          <a:p>
            <a:fld id="{5A60FD6D-BB1D-43EF-81CD-2E375F8D8449}" type="datetime5">
              <a:rPr lang="en-US" smtClean="0"/>
              <a:t>9-May-24</a:t>
            </a:fld>
            <a:endParaRPr lang="en-IN"/>
          </a:p>
        </p:txBody>
      </p:sp>
      <p:sp>
        <p:nvSpPr>
          <p:cNvPr id="5" name="Footer Placeholder 4">
            <a:extLst>
              <a:ext uri="{FF2B5EF4-FFF2-40B4-BE49-F238E27FC236}">
                <a16:creationId xmlns:a16="http://schemas.microsoft.com/office/drawing/2014/main" id="{F0DD96F1-5C89-D829-2114-6E84F7F6B3C1}"/>
              </a:ext>
            </a:extLst>
          </p:cNvPr>
          <p:cNvSpPr>
            <a:spLocks noGrp="1"/>
          </p:cNvSpPr>
          <p:nvPr>
            <p:ph type="ftr" sz="quarter" idx="11"/>
          </p:nvPr>
        </p:nvSpPr>
        <p:spPr/>
        <p:txBody>
          <a:bodyPr/>
          <a:lstStyle/>
          <a:p>
            <a:r>
              <a:rPr lang="en-GB"/>
              <a:t>Intelligent farming management using IoT</a:t>
            </a:r>
            <a:endParaRPr lang="en-IN"/>
          </a:p>
        </p:txBody>
      </p:sp>
      <p:sp>
        <p:nvSpPr>
          <p:cNvPr id="6" name="Slide Number Placeholder 5">
            <a:extLst>
              <a:ext uri="{FF2B5EF4-FFF2-40B4-BE49-F238E27FC236}">
                <a16:creationId xmlns:a16="http://schemas.microsoft.com/office/drawing/2014/main" id="{F52B50AC-AC9A-2406-0AA1-6834FF1D6D9A}"/>
              </a:ext>
            </a:extLst>
          </p:cNvPr>
          <p:cNvSpPr>
            <a:spLocks noGrp="1"/>
          </p:cNvSpPr>
          <p:nvPr>
            <p:ph type="sldNum" sz="quarter" idx="12"/>
          </p:nvPr>
        </p:nvSpPr>
        <p:spPr/>
        <p:txBody>
          <a:bodyPr/>
          <a:lstStyle/>
          <a:p>
            <a:fld id="{48C8B3D8-696D-44FD-AD65-C7775B86605B}" type="slidenum">
              <a:rPr lang="en-IN" smtClean="0"/>
              <a:pPr/>
              <a:t>5</a:t>
            </a:fld>
            <a:endParaRPr lang="en-IN"/>
          </a:p>
        </p:txBody>
      </p:sp>
    </p:spTree>
    <p:extLst>
      <p:ext uri="{BB962C8B-B14F-4D97-AF65-F5344CB8AC3E}">
        <p14:creationId xmlns:p14="http://schemas.microsoft.com/office/powerpoint/2010/main" val="354107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2057400" y="298758"/>
            <a:ext cx="8229600" cy="1143000"/>
          </a:xfrm>
        </p:spPr>
        <p:txBody>
          <a:bodyPr>
            <a:normAutofit/>
          </a:bodyPr>
          <a:lstStyle/>
          <a:p>
            <a:pPr lvl="1" algn="ctr"/>
            <a:r>
              <a:rPr lang="en-US" sz="3200" b="1" dirty="0">
                <a:latin typeface="Times New Roman" panose="02020603050405020304" pitchFamily="18" charset="0"/>
                <a:cs typeface="Times New Roman" panose="02020603050405020304" pitchFamily="18" charset="0"/>
              </a:rPr>
              <a:t>Methodology</a:t>
            </a:r>
          </a:p>
        </p:txBody>
      </p:sp>
      <p:sp>
        <p:nvSpPr>
          <p:cNvPr id="1048602" name="Content Placeholder 2"/>
          <p:cNvSpPr>
            <a:spLocks noGrp="1"/>
          </p:cNvSpPr>
          <p:nvPr>
            <p:ph idx="1"/>
          </p:nvPr>
        </p:nvSpPr>
        <p:spPr>
          <a:xfrm>
            <a:off x="559838" y="1495477"/>
            <a:ext cx="6139576" cy="4114135"/>
          </a:xfrm>
        </p:spPr>
        <p:txBody>
          <a:bodyPr>
            <a:normAutofit lnSpcReduction="10000"/>
          </a:bodyPr>
          <a:lstStyle/>
          <a:p>
            <a:pPr marL="0" indent="0" algn="just">
              <a:buNone/>
            </a:pPr>
            <a:r>
              <a:rPr lang="en-GB" dirty="0">
                <a:latin typeface="Times New Roman" panose="02020603050405020304" pitchFamily="18" charset="0"/>
                <a:cs typeface="Times New Roman" panose="02020603050405020304" pitchFamily="18" charset="0"/>
              </a:rPr>
              <a:t>	This work will be developed The Smart Village concept, Solar Based Smart Agriculture With IoT Enabled For Climatic Change And Fertilization Of Soil integrates with Internet of things (IOT) which is a revamping the agri-business engaging the farmers by the broad assortment of techniques, for instance, accuracy and conservative cultivation to go up against challenges in the field. </a:t>
            </a:r>
            <a:endParaRPr lang="en-US" dirty="0">
              <a:latin typeface="Times New Roman" panose="02020603050405020304" pitchFamily="18" charset="0"/>
              <a:cs typeface="Times New Roman" panose="02020603050405020304" pitchFamily="18" charset="0"/>
            </a:endParaRPr>
          </a:p>
        </p:txBody>
      </p:sp>
      <p:sp>
        <p:nvSpPr>
          <p:cNvPr id="1048603" name="Date Placeholder 3"/>
          <p:cNvSpPr>
            <a:spLocks noGrp="1"/>
          </p:cNvSpPr>
          <p:nvPr>
            <p:ph type="dt" sz="half" idx="10"/>
          </p:nvPr>
        </p:nvSpPr>
        <p:spPr>
          <a:xfrm>
            <a:off x="889715" y="6310311"/>
            <a:ext cx="2133600" cy="365125"/>
          </a:xfrm>
        </p:spPr>
        <p:txBody>
          <a:bodyPr/>
          <a:lstStyle/>
          <a:p>
            <a:fld id="{65632E8B-4C19-4F17-AAFE-AC4FB9B5B403}" type="datetime5">
              <a:rPr lang="en-US" smtClean="0"/>
              <a:t>9-May-24</a:t>
            </a:fld>
            <a:endParaRPr lang="en-US" dirty="0"/>
          </a:p>
        </p:txBody>
      </p:sp>
      <p:sp>
        <p:nvSpPr>
          <p:cNvPr id="2" name="Footer Placeholder 1"/>
          <p:cNvSpPr>
            <a:spLocks noGrp="1"/>
          </p:cNvSpPr>
          <p:nvPr>
            <p:ph type="ftr" sz="quarter" idx="11"/>
          </p:nvPr>
        </p:nvSpPr>
        <p:spPr/>
        <p:txBody>
          <a:bodyPr/>
          <a:lstStyle/>
          <a:p>
            <a:r>
              <a:rPr lang="en-GB" sz="1200" b="1">
                <a:latin typeface="Amasis MT Pro Black" panose="020F0502020204030204" pitchFamily="18" charset="0"/>
              </a:rPr>
              <a:t>Intelligent farming management using IoT</a:t>
            </a:r>
            <a:endParaRPr lang="en-IN" dirty="0"/>
          </a:p>
        </p:txBody>
      </p:sp>
      <p:sp>
        <p:nvSpPr>
          <p:cNvPr id="3" name="Slide Number Placeholder 2"/>
          <p:cNvSpPr>
            <a:spLocks noGrp="1"/>
          </p:cNvSpPr>
          <p:nvPr>
            <p:ph type="sldNum" sz="quarter" idx="12"/>
          </p:nvPr>
        </p:nvSpPr>
        <p:spPr>
          <a:xfrm>
            <a:off x="8162731" y="6311962"/>
            <a:ext cx="2743200" cy="365125"/>
          </a:xfrm>
        </p:spPr>
        <p:txBody>
          <a:bodyPr/>
          <a:lstStyle/>
          <a:p>
            <a:fld id="{0F207F5C-1E64-46A1-8F8F-1748C88758A7}" type="slidenum">
              <a:rPr lang="en-IN" smtClean="0"/>
              <a:pPr/>
              <a:t>6</a:t>
            </a:fld>
            <a:endParaRPr lang="en-IN" dirty="0"/>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7032646" y="1854509"/>
            <a:ext cx="4826123" cy="360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14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E9F24-A9AD-5D35-F110-E78F29F1E277}"/>
              </a:ext>
            </a:extLst>
          </p:cNvPr>
          <p:cNvSpPr>
            <a:spLocks noGrp="1"/>
          </p:cNvSpPr>
          <p:nvPr>
            <p:ph type="dt" sz="half" idx="10"/>
          </p:nvPr>
        </p:nvSpPr>
        <p:spPr/>
        <p:txBody>
          <a:bodyPr/>
          <a:lstStyle/>
          <a:p>
            <a:fld id="{CC878E14-4095-45CB-99AE-0F840DAC151A}" type="datetime5">
              <a:rPr lang="en-US" smtClean="0"/>
              <a:t>9-May-24</a:t>
            </a:fld>
            <a:endParaRPr lang="en-US" dirty="0"/>
          </a:p>
        </p:txBody>
      </p:sp>
      <p:sp>
        <p:nvSpPr>
          <p:cNvPr id="3" name="Footer Placeholder 2">
            <a:extLst>
              <a:ext uri="{FF2B5EF4-FFF2-40B4-BE49-F238E27FC236}">
                <a16:creationId xmlns:a16="http://schemas.microsoft.com/office/drawing/2014/main" id="{7F6C984D-3867-7626-DCE5-BB4B30510BF6}"/>
              </a:ext>
            </a:extLst>
          </p:cNvPr>
          <p:cNvSpPr>
            <a:spLocks noGrp="1"/>
          </p:cNvSpPr>
          <p:nvPr>
            <p:ph type="ftr" sz="quarter" idx="11"/>
          </p:nvPr>
        </p:nvSpPr>
        <p:spPr/>
        <p:txBody>
          <a:bodyPr/>
          <a:lstStyle/>
          <a:p>
            <a:r>
              <a:rPr lang="en-GB" sz="1200" b="1">
                <a:latin typeface="Amasis MT Pro Black" panose="020F0502020204030204" pitchFamily="18" charset="0"/>
              </a:rPr>
              <a:t>Intelligent farming management using IoT</a:t>
            </a:r>
            <a:endParaRPr lang="en-IN" dirty="0"/>
          </a:p>
        </p:txBody>
      </p:sp>
      <p:sp>
        <p:nvSpPr>
          <p:cNvPr id="4" name="Slide Number Placeholder 3">
            <a:extLst>
              <a:ext uri="{FF2B5EF4-FFF2-40B4-BE49-F238E27FC236}">
                <a16:creationId xmlns:a16="http://schemas.microsoft.com/office/drawing/2014/main" id="{4CB8A034-9BBF-24CE-4675-0367FCA8CCB2}"/>
              </a:ext>
            </a:extLst>
          </p:cNvPr>
          <p:cNvSpPr>
            <a:spLocks noGrp="1"/>
          </p:cNvSpPr>
          <p:nvPr>
            <p:ph type="sldNum" sz="quarter" idx="12"/>
          </p:nvPr>
        </p:nvSpPr>
        <p:spPr/>
        <p:txBody>
          <a:bodyPr/>
          <a:lstStyle/>
          <a:p>
            <a:fld id="{48C8B3D8-696D-44FD-AD65-C7775B86605B}" type="slidenum">
              <a:rPr lang="en-IN" smtClean="0"/>
              <a:pPr/>
              <a:t>7</a:t>
            </a:fld>
            <a:endParaRPr lang="en-IN"/>
          </a:p>
        </p:txBody>
      </p:sp>
      <p:sp>
        <p:nvSpPr>
          <p:cNvPr id="6" name="TextBox 5">
            <a:extLst>
              <a:ext uri="{FF2B5EF4-FFF2-40B4-BE49-F238E27FC236}">
                <a16:creationId xmlns:a16="http://schemas.microsoft.com/office/drawing/2014/main" id="{1216FB8C-6B6F-FFE8-49D7-7EEBCDFB7986}"/>
              </a:ext>
            </a:extLst>
          </p:cNvPr>
          <p:cNvSpPr txBox="1"/>
          <p:nvPr/>
        </p:nvSpPr>
        <p:spPr>
          <a:xfrm>
            <a:off x="358394" y="1209462"/>
            <a:ext cx="11475212" cy="3970318"/>
          </a:xfrm>
          <a:prstGeom prst="rect">
            <a:avLst/>
          </a:prstGeom>
          <a:noFill/>
        </p:spPr>
        <p:txBody>
          <a:bodyPr wrap="square">
            <a:spAutoFit/>
          </a:bodyPr>
          <a:lstStyle/>
          <a:p>
            <a:pPr marL="45720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IOT advancement aids in social affair information on conditions like </a:t>
            </a:r>
            <a:r>
              <a:rPr lang="en-GB" sz="2800" dirty="0" err="1">
                <a:latin typeface="Times New Roman" panose="02020603050405020304" pitchFamily="18" charset="0"/>
                <a:cs typeface="Times New Roman" panose="02020603050405020304" pitchFamily="18" charset="0"/>
              </a:rPr>
              <a:t>atmosphere,temperature</a:t>
            </a:r>
            <a:r>
              <a:rPr lang="en-GB" sz="2800" dirty="0">
                <a:latin typeface="Times New Roman" panose="02020603050405020304" pitchFamily="18" charset="0"/>
                <a:cs typeface="Times New Roman" panose="02020603050405020304" pitchFamily="18" charset="0"/>
              </a:rPr>
              <a:t> and productivity of soil, nutrients in the soil, level of water into the field of cultivation. </a:t>
            </a:r>
          </a:p>
          <a:p>
            <a:pPr marL="285750" indent="-28575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Use Of Wireless sensor Networks In Precision Agriculture In this project As its name suggests, Precision Agriculture is exact in both the extent of the product territory it screens and in addition in the conveyance measures of water, compost, and so forth.</a:t>
            </a:r>
          </a:p>
          <a:p>
            <a:pPr marL="285750" indent="-28575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 This innovation can separate a solitary plant for checking in the tens or several square feet.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39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8F62-04A9-5193-1E1E-A55689FFDB20}"/>
              </a:ext>
            </a:extLst>
          </p:cNvPr>
          <p:cNvSpPr>
            <a:spLocks noGrp="1"/>
          </p:cNvSpPr>
          <p:nvPr>
            <p:ph type="title"/>
          </p:nvPr>
        </p:nvSpPr>
        <p:spPr>
          <a:xfrm rot="10800000" flipV="1">
            <a:off x="3415004" y="136525"/>
            <a:ext cx="4133461" cy="507287"/>
          </a:xfrm>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BLOCK DIAGRAM</a:t>
            </a:r>
          </a:p>
        </p:txBody>
      </p:sp>
      <p:sp>
        <p:nvSpPr>
          <p:cNvPr id="4" name="Date Placeholder 3">
            <a:extLst>
              <a:ext uri="{FF2B5EF4-FFF2-40B4-BE49-F238E27FC236}">
                <a16:creationId xmlns:a16="http://schemas.microsoft.com/office/drawing/2014/main" id="{3CF600A3-97D2-4A5F-25EB-08C82AB40958}"/>
              </a:ext>
            </a:extLst>
          </p:cNvPr>
          <p:cNvSpPr>
            <a:spLocks noGrp="1"/>
          </p:cNvSpPr>
          <p:nvPr>
            <p:ph type="dt" sz="half" idx="10"/>
          </p:nvPr>
        </p:nvSpPr>
        <p:spPr/>
        <p:txBody>
          <a:bodyPr/>
          <a:lstStyle/>
          <a:p>
            <a:fld id="{D7045EA5-B569-42C8-BF3B-981E60297246}" type="datetime5">
              <a:rPr lang="en-US" smtClean="0"/>
              <a:t>9-May-24</a:t>
            </a:fld>
            <a:endParaRPr lang="en-IN"/>
          </a:p>
        </p:txBody>
      </p:sp>
      <p:sp>
        <p:nvSpPr>
          <p:cNvPr id="5" name="Footer Placeholder 4">
            <a:extLst>
              <a:ext uri="{FF2B5EF4-FFF2-40B4-BE49-F238E27FC236}">
                <a16:creationId xmlns:a16="http://schemas.microsoft.com/office/drawing/2014/main" id="{364ECC64-9863-C51B-88C9-395C01CF2D93}"/>
              </a:ext>
            </a:extLst>
          </p:cNvPr>
          <p:cNvSpPr>
            <a:spLocks noGrp="1"/>
          </p:cNvSpPr>
          <p:nvPr>
            <p:ph type="ftr" sz="quarter" idx="11"/>
          </p:nvPr>
        </p:nvSpPr>
        <p:spPr/>
        <p:txBody>
          <a:bodyPr/>
          <a:lstStyle/>
          <a:p>
            <a:r>
              <a:rPr lang="en-GB"/>
              <a:t>Intelligent farming management using IoT</a:t>
            </a:r>
            <a:endParaRPr lang="en-IN"/>
          </a:p>
        </p:txBody>
      </p:sp>
      <p:sp>
        <p:nvSpPr>
          <p:cNvPr id="6" name="Slide Number Placeholder 5">
            <a:extLst>
              <a:ext uri="{FF2B5EF4-FFF2-40B4-BE49-F238E27FC236}">
                <a16:creationId xmlns:a16="http://schemas.microsoft.com/office/drawing/2014/main" id="{464E6257-8871-9014-42DF-FB2C4B9409BA}"/>
              </a:ext>
            </a:extLst>
          </p:cNvPr>
          <p:cNvSpPr>
            <a:spLocks noGrp="1"/>
          </p:cNvSpPr>
          <p:nvPr>
            <p:ph type="sldNum" sz="quarter" idx="12"/>
          </p:nvPr>
        </p:nvSpPr>
        <p:spPr/>
        <p:txBody>
          <a:bodyPr/>
          <a:lstStyle/>
          <a:p>
            <a:fld id="{48C8B3D8-696D-44FD-AD65-C7775B86605B}" type="slidenum">
              <a:rPr lang="en-IN" smtClean="0"/>
              <a:pPr/>
              <a:t>8</a:t>
            </a:fld>
            <a:endParaRPr lang="en-IN"/>
          </a:p>
        </p:txBody>
      </p:sp>
      <p:pic>
        <p:nvPicPr>
          <p:cNvPr id="12" name="Content Placeholder 11" descr="A diagram of a system&#10;&#10;Description automatically generated">
            <a:extLst>
              <a:ext uri="{FF2B5EF4-FFF2-40B4-BE49-F238E27FC236}">
                <a16:creationId xmlns:a16="http://schemas.microsoft.com/office/drawing/2014/main" id="{53055781-B598-3376-7BC4-183CB1F8E17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90850" y="802433"/>
            <a:ext cx="5831198" cy="5411755"/>
          </a:xfrm>
        </p:spPr>
      </p:pic>
    </p:spTree>
    <p:extLst>
      <p:ext uri="{BB962C8B-B14F-4D97-AF65-F5344CB8AC3E}">
        <p14:creationId xmlns:p14="http://schemas.microsoft.com/office/powerpoint/2010/main" val="64171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22D6-8F76-66FA-67DF-21E9BB1F52FB}"/>
              </a:ext>
            </a:extLst>
          </p:cNvPr>
          <p:cNvSpPr>
            <a:spLocks noGrp="1"/>
          </p:cNvSpPr>
          <p:nvPr>
            <p:ph type="title"/>
          </p:nvPr>
        </p:nvSpPr>
        <p:spPr>
          <a:xfrm>
            <a:off x="839788" y="457200"/>
            <a:ext cx="10580881" cy="625151"/>
          </a:xfrm>
        </p:spPr>
        <p:txBody>
          <a:bodyPr/>
          <a:lstStyle/>
          <a:p>
            <a:r>
              <a:rPr lang="en-IN" b="1" dirty="0">
                <a:latin typeface="Times New Roman" panose="02020603050405020304" pitchFamily="18" charset="0"/>
                <a:cs typeface="Times New Roman" panose="02020603050405020304" pitchFamily="18" charset="0"/>
              </a:rPr>
              <a:t>                                  Soil moisture sensor</a:t>
            </a:r>
          </a:p>
        </p:txBody>
      </p:sp>
      <p:pic>
        <p:nvPicPr>
          <p:cNvPr id="9" name="Content Placeholder 8" descr="A close-up of a device&#10;&#10;Description automatically generated">
            <a:extLst>
              <a:ext uri="{FF2B5EF4-FFF2-40B4-BE49-F238E27FC236}">
                <a16:creationId xmlns:a16="http://schemas.microsoft.com/office/drawing/2014/main" id="{C8BD5A5B-95D8-A6EA-1B2F-9CA936945C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3374" y="1577651"/>
            <a:ext cx="3819525" cy="4283399"/>
          </a:xfrm>
        </p:spPr>
      </p:pic>
      <p:sp>
        <p:nvSpPr>
          <p:cNvPr id="4" name="Text Placeholder 3">
            <a:extLst>
              <a:ext uri="{FF2B5EF4-FFF2-40B4-BE49-F238E27FC236}">
                <a16:creationId xmlns:a16="http://schemas.microsoft.com/office/drawing/2014/main" id="{5310C03D-0875-5275-2CC8-901BDB2D06F2}"/>
              </a:ext>
            </a:extLst>
          </p:cNvPr>
          <p:cNvSpPr>
            <a:spLocks noGrp="1"/>
          </p:cNvSpPr>
          <p:nvPr>
            <p:ph type="body" sz="half" idx="2"/>
          </p:nvPr>
        </p:nvSpPr>
        <p:spPr>
          <a:xfrm>
            <a:off x="419101" y="1334279"/>
            <a:ext cx="7371959" cy="4534710"/>
          </a:xfrm>
        </p:spPr>
        <p:txBody>
          <a:bodyPr>
            <a:normAutofit/>
          </a:bodyPr>
          <a:lstStyle/>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Soil moisture sensors measure or estimate the amount of water in the soil</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Copper electrodes are used to sense the moisture content of soil.</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The Soil Moisture Sensor uses capacitance to measure dielectric permittivity of the surrounding medium In soil, dielectric permittivity is a function of the water content</a:t>
            </a:r>
            <a:endParaRPr lang="en-IN" sz="2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6F189171-DA42-F6E8-D0B4-010165557819}"/>
              </a:ext>
            </a:extLst>
          </p:cNvPr>
          <p:cNvSpPr>
            <a:spLocks noGrp="1"/>
          </p:cNvSpPr>
          <p:nvPr>
            <p:ph type="dt" sz="half" idx="10"/>
          </p:nvPr>
        </p:nvSpPr>
        <p:spPr/>
        <p:txBody>
          <a:bodyPr/>
          <a:lstStyle/>
          <a:p>
            <a:fld id="{F59B31D8-2617-4FA5-B14B-74BC790A3C5F}" type="datetime5">
              <a:rPr lang="en-US" smtClean="0"/>
              <a:t>9-May-24</a:t>
            </a:fld>
            <a:endParaRPr lang="en-IN"/>
          </a:p>
        </p:txBody>
      </p:sp>
      <p:sp>
        <p:nvSpPr>
          <p:cNvPr id="6" name="Footer Placeholder 5">
            <a:extLst>
              <a:ext uri="{FF2B5EF4-FFF2-40B4-BE49-F238E27FC236}">
                <a16:creationId xmlns:a16="http://schemas.microsoft.com/office/drawing/2014/main" id="{33EB9439-2993-4EA8-2735-DD46A8CD0204}"/>
              </a:ext>
            </a:extLst>
          </p:cNvPr>
          <p:cNvSpPr>
            <a:spLocks noGrp="1"/>
          </p:cNvSpPr>
          <p:nvPr>
            <p:ph type="ftr" sz="quarter" idx="11"/>
          </p:nvPr>
        </p:nvSpPr>
        <p:spPr/>
        <p:txBody>
          <a:bodyPr/>
          <a:lstStyle/>
          <a:p>
            <a:r>
              <a:rPr lang="en-GB"/>
              <a:t>Intelligent farming management using IoT</a:t>
            </a:r>
            <a:endParaRPr lang="en-IN"/>
          </a:p>
        </p:txBody>
      </p:sp>
      <p:sp>
        <p:nvSpPr>
          <p:cNvPr id="7" name="Slide Number Placeholder 6">
            <a:extLst>
              <a:ext uri="{FF2B5EF4-FFF2-40B4-BE49-F238E27FC236}">
                <a16:creationId xmlns:a16="http://schemas.microsoft.com/office/drawing/2014/main" id="{935BBB4C-62A7-295F-B499-55B09F00068B}"/>
              </a:ext>
            </a:extLst>
          </p:cNvPr>
          <p:cNvSpPr>
            <a:spLocks noGrp="1"/>
          </p:cNvSpPr>
          <p:nvPr>
            <p:ph type="sldNum" sz="quarter" idx="12"/>
          </p:nvPr>
        </p:nvSpPr>
        <p:spPr/>
        <p:txBody>
          <a:bodyPr/>
          <a:lstStyle/>
          <a:p>
            <a:fld id="{48C8B3D8-696D-44FD-AD65-C7775B86605B}" type="slidenum">
              <a:rPr lang="en-IN" smtClean="0"/>
              <a:pPr/>
              <a:t>9</a:t>
            </a:fld>
            <a:endParaRPr lang="en-IN" dirty="0"/>
          </a:p>
        </p:txBody>
      </p:sp>
    </p:spTree>
    <p:extLst>
      <p:ext uri="{BB962C8B-B14F-4D97-AF65-F5344CB8AC3E}">
        <p14:creationId xmlns:p14="http://schemas.microsoft.com/office/powerpoint/2010/main" val="1812813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1349</Words>
  <Application>Microsoft Office PowerPoint</Application>
  <PresentationFormat>Widescreen</PresentationFormat>
  <Paragraphs>150</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Amasis MT Pro Black</vt:lpstr>
      <vt:lpstr>Arial</vt:lpstr>
      <vt:lpstr>Calibri</vt:lpstr>
      <vt:lpstr>Calibri Light</vt:lpstr>
      <vt:lpstr>ElsevierSans</vt:lpstr>
      <vt:lpstr>inherit</vt:lpstr>
      <vt:lpstr>Times New Roman</vt:lpstr>
      <vt:lpstr>Office Theme</vt:lpstr>
      <vt:lpstr>INTELLIGENT FARMING MANAGEMENT USING IOT</vt:lpstr>
      <vt:lpstr>              INTELLIGENT FARMING MANAGEMENT USING IOT</vt:lpstr>
      <vt:lpstr>WHAT WE WILL COVER</vt:lpstr>
      <vt:lpstr>Introduction</vt:lpstr>
      <vt:lpstr>LITERATURE SURVEY</vt:lpstr>
      <vt:lpstr>Methodology</vt:lpstr>
      <vt:lpstr>PowerPoint Presentation</vt:lpstr>
      <vt:lpstr>   BLOCK DIAGRAM</vt:lpstr>
      <vt:lpstr>                                  Soil moisture sensor</vt:lpstr>
      <vt:lpstr>                                   Arduino UNO</vt:lpstr>
      <vt:lpstr>Node MCU V3</vt:lpstr>
      <vt:lpstr>Flowchart</vt:lpstr>
      <vt:lpstr>Connection of entire project kit</vt:lpstr>
      <vt:lpstr>RESULT</vt:lpstr>
      <vt:lpstr>CONCLUSION</vt:lpstr>
      <vt:lpstr>FUTURE SCOPE</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Vehicles</dc:title>
  <dc:creator>Jegan R</dc:creator>
  <cp:lastModifiedBy>KISHORE R</cp:lastModifiedBy>
  <cp:revision>38</cp:revision>
  <dcterms:created xsi:type="dcterms:W3CDTF">2022-10-19T03:46:44Z</dcterms:created>
  <dcterms:modified xsi:type="dcterms:W3CDTF">2024-05-09T16:21:26Z</dcterms:modified>
</cp:coreProperties>
</file>