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8" r:id="rId6"/>
    <p:sldId id="267" r:id="rId7"/>
    <p:sldId id="266" r:id="rId8"/>
    <p:sldId id="265" r:id="rId9"/>
    <p:sldId id="264" r:id="rId10"/>
    <p:sldId id="263" r:id="rId11"/>
    <p:sldId id="262" r:id="rId12"/>
    <p:sldId id="261" r:id="rId13"/>
    <p:sldId id="260" r:id="rId14"/>
    <p:sldId id="272" r:id="rId15"/>
    <p:sldId id="271"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703"/>
    <a:srgbClr val="F3E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14" y="-6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2A4BB-BE64-47B3-86BB-D5C09166F06B}"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251BB-902F-4017-A137-A5A8CDC6045B}" type="slidenum">
              <a:rPr lang="en-US" smtClean="0"/>
              <a:t>‹#›</a:t>
            </a:fld>
            <a:endParaRPr lang="en-US"/>
          </a:p>
        </p:txBody>
      </p:sp>
    </p:spTree>
    <p:extLst>
      <p:ext uri="{BB962C8B-B14F-4D97-AF65-F5344CB8AC3E}">
        <p14:creationId xmlns:p14="http://schemas.microsoft.com/office/powerpoint/2010/main" val="52842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2251BB-902F-4017-A137-A5A8CDC6045B}" type="slidenum">
              <a:rPr lang="en-US" smtClean="0"/>
              <a:t>2</a:t>
            </a:fld>
            <a:endParaRPr lang="en-US"/>
          </a:p>
        </p:txBody>
      </p:sp>
    </p:spTree>
    <p:extLst>
      <p:ext uri="{BB962C8B-B14F-4D97-AF65-F5344CB8AC3E}">
        <p14:creationId xmlns:p14="http://schemas.microsoft.com/office/powerpoint/2010/main" val="352942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566400" cy="2387600"/>
          </a:xfrm>
          <a:solidFill>
            <a:srgbClr val="FCD703"/>
          </a:solidFill>
        </p:spPr>
        <p:txBody>
          <a:bodyPr anchor="ctr"/>
          <a:lstStyle>
            <a:lvl1pPr algn="ctr">
              <a:defRPr sz="6000">
                <a:solidFill>
                  <a:schemeClr val="tx1">
                    <a:lumMod val="65000"/>
                    <a:lumOff val="3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20686" y="3906838"/>
            <a:ext cx="7750628" cy="1013505"/>
          </a:xfrm>
        </p:spPr>
        <p:txBody>
          <a:bodyPr anchor="ct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65000"/>
                    <a:lumOff val="3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65000"/>
                    <a:lumOff val="35000"/>
                  </a:schemeClr>
                </a:solidFill>
              </a:defRPr>
            </a:lvl1pPr>
          </a:lstStyle>
          <a:p>
            <a:r>
              <a:rPr lang="en-US" dirty="0" smtClean="0"/>
              <a:t>© Oxford University Press 2018.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lumOff val="35000"/>
                  </a:schemeClr>
                </a:solidFill>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376765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Oxford University Press 2018. All rights reserved.</a:t>
            </a:r>
            <a:endParaRPr lang="en-US"/>
          </a:p>
        </p:txBody>
      </p:sp>
      <p:sp>
        <p:nvSpPr>
          <p:cNvPr id="6" name="Slide Number Placeholder 5"/>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21780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solidFill>
            <a:srgbClr val="FCD703"/>
          </a:solidFill>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Oxford University Press 2018. All rights reserved.</a:t>
            </a:r>
            <a:endParaRPr lang="en-US"/>
          </a:p>
        </p:txBody>
      </p:sp>
      <p:sp>
        <p:nvSpPr>
          <p:cNvPr id="6" name="Slide Number Placeholder 5"/>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91471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lvl1pPr>
              <a:defRPr>
                <a:solidFill>
                  <a:schemeClr val="tx1">
                    <a:lumMod val="65000"/>
                    <a:lumOff val="3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48342" y="6356350"/>
            <a:ext cx="1291772" cy="365125"/>
          </a:xfrm>
        </p:spPr>
        <p:txBody>
          <a:bodyPr/>
          <a:lstStyle>
            <a:lvl1pPr>
              <a:defRPr>
                <a:solidFill>
                  <a:schemeClr val="tx1">
                    <a:lumMod val="50000"/>
                    <a:lumOff val="50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50000"/>
                    <a:lumOff val="50000"/>
                  </a:schemeClr>
                </a:solidFill>
              </a:defRPr>
            </a:lvl1pPr>
          </a:lstStyle>
          <a:p>
            <a:r>
              <a:rPr lang="en-US" dirty="0" smtClean="0"/>
              <a:t>© Oxford University Press 2018. All rights reserved.</a:t>
            </a:r>
          </a:p>
        </p:txBody>
      </p:sp>
      <p:sp>
        <p:nvSpPr>
          <p:cNvPr id="6" name="Slide Number Placeholder 5"/>
          <p:cNvSpPr>
            <a:spLocks noGrp="1"/>
          </p:cNvSpPr>
          <p:nvPr>
            <p:ph type="sldNum" sz="quarter" idx="12"/>
          </p:nvPr>
        </p:nvSpPr>
        <p:spPr>
          <a:xfrm>
            <a:off x="10911114" y="6197598"/>
            <a:ext cx="700313" cy="660401"/>
          </a:xfrm>
          <a:solidFill>
            <a:schemeClr val="tx1">
              <a:lumMod val="50000"/>
              <a:lumOff val="50000"/>
            </a:schemeClr>
          </a:solidFill>
        </p:spPr>
        <p:txBody>
          <a:bodyPr/>
          <a:lstStyle>
            <a:lvl1pPr algn="ctr">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78158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709738"/>
            <a:ext cx="10515600" cy="2852737"/>
          </a:xfrm>
          <a:solidFill>
            <a:schemeClr val="accent4">
              <a:lumMod val="40000"/>
              <a:lumOff val="60000"/>
              <a:alpha val="75000"/>
            </a:schemeClr>
          </a:solidFill>
        </p:spPr>
        <p:txBody>
          <a:bodyPr anchor="ctr" anchorCtr="0">
            <a:normAutofit/>
          </a:bodyPr>
          <a:lstStyle>
            <a:lvl1pPr algn="ctr">
              <a:defRPr sz="6600" b="1">
                <a:solidFill>
                  <a:schemeClr val="bg1">
                    <a:lumMod val="50000"/>
                  </a:schemeClr>
                </a:solidFill>
                <a:latin typeface="Myriad Pro Cond" panose="020B0506030403020204" pitchFamily="34" charset="0"/>
              </a:defRPr>
            </a:lvl1pPr>
          </a:lstStyle>
          <a:p>
            <a:r>
              <a:rPr lang="en-US" dirty="0" smtClean="0"/>
              <a:t>Chapter name</a:t>
            </a:r>
            <a:endParaRPr lang="en-US" dirty="0"/>
          </a:p>
        </p:txBody>
      </p:sp>
      <p:sp>
        <p:nvSpPr>
          <p:cNvPr id="3" name="Text Placeholder 2"/>
          <p:cNvSpPr>
            <a:spLocks noGrp="1"/>
          </p:cNvSpPr>
          <p:nvPr>
            <p:ph type="body" idx="1" hasCustomPrompt="1"/>
          </p:nvPr>
        </p:nvSpPr>
        <p:spPr>
          <a:xfrm>
            <a:off x="831850" y="4589464"/>
            <a:ext cx="10515600" cy="737280"/>
          </a:xfrm>
          <a:solidFill>
            <a:schemeClr val="accent6">
              <a:lumMod val="40000"/>
              <a:lumOff val="60000"/>
            </a:schemeClr>
          </a:solidFill>
        </p:spPr>
        <p:txBody>
          <a:bodyPr anchor="ctr">
            <a:normAutofit/>
          </a:bodyPr>
          <a:lstStyle>
            <a:lvl1pPr marL="0" indent="0" algn="ctr">
              <a:buNone/>
              <a:defRPr sz="4000" b="1">
                <a:solidFill>
                  <a:schemeClr val="tx1">
                    <a:lumMod val="65000"/>
                    <a:lumOff val="35000"/>
                  </a:schemeClr>
                </a:solidFill>
                <a:latin typeface="Myriad Pro Cond" panose="020B0506030403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chapter no</a:t>
            </a:r>
          </a:p>
        </p:txBody>
      </p:sp>
      <p:sp>
        <p:nvSpPr>
          <p:cNvPr id="7" name="Footer Placeholder 7"/>
          <p:cNvSpPr>
            <a:spLocks noGrp="1"/>
          </p:cNvSpPr>
          <p:nvPr>
            <p:ph type="ftr" sz="quarter" idx="11"/>
          </p:nvPr>
        </p:nvSpPr>
        <p:spPr>
          <a:xfrm>
            <a:off x="4038600" y="6356350"/>
            <a:ext cx="4114800" cy="365125"/>
          </a:xfrm>
        </p:spPr>
        <p:txBody>
          <a:bodyPr/>
          <a:lstStyle>
            <a:lvl1pPr>
              <a:defRPr sz="1400">
                <a:solidFill>
                  <a:schemeClr val="tx1">
                    <a:lumMod val="65000"/>
                    <a:lumOff val="35000"/>
                  </a:schemeClr>
                </a:solidFill>
              </a:defRPr>
            </a:lvl1pPr>
          </a:lstStyle>
          <a:p>
            <a:r>
              <a:rPr lang="en-US" dirty="0" smtClean="0"/>
              <a:t>© Oxford University Press 2018. All rights reserved.</a:t>
            </a:r>
            <a:endParaRPr lang="en-US" dirty="0"/>
          </a:p>
        </p:txBody>
      </p:sp>
    </p:spTree>
    <p:extLst>
      <p:ext uri="{BB962C8B-B14F-4D97-AF65-F5344CB8AC3E}">
        <p14:creationId xmlns:p14="http://schemas.microsoft.com/office/powerpoint/2010/main" val="113787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dirty="0" smtClean="0"/>
              <a:t>© Oxford University Press 2018. All rights reserved.</a:t>
            </a:r>
          </a:p>
        </p:txBody>
      </p:sp>
      <p:sp>
        <p:nvSpPr>
          <p:cNvPr id="7" name="Slide Number Placeholder 6"/>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122041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4360" y="1269207"/>
            <a:ext cx="5473926"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04360" y="2093119"/>
            <a:ext cx="5473926"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284686" y="1269207"/>
            <a:ext cx="5462588"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284686" y="2093119"/>
            <a:ext cx="5462588"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sz="1400">
                <a:solidFill>
                  <a:schemeClr val="bg1"/>
                </a:solidFill>
              </a:defRPr>
            </a:lvl1pPr>
          </a:lstStyle>
          <a:p>
            <a:r>
              <a:rPr lang="en-US" dirty="0" smtClean="0"/>
              <a:t>© Oxford University Press 2018. All rights reserved.</a:t>
            </a:r>
            <a:endParaRPr lang="en-US" dirty="0"/>
          </a:p>
        </p:txBody>
      </p:sp>
      <p:sp>
        <p:nvSpPr>
          <p:cNvPr id="10" name="Title 1"/>
          <p:cNvSpPr>
            <a:spLocks noGrp="1"/>
          </p:cNvSpPr>
          <p:nvPr>
            <p:ph type="title"/>
          </p:nvPr>
        </p:nvSpPr>
        <p:spPr>
          <a:xfrm>
            <a:off x="0" y="263526"/>
            <a:ext cx="12192000" cy="796018"/>
          </a:xfrm>
          <a:solidFill>
            <a:srgbClr val="FCD703"/>
          </a:solidFill>
        </p:spPr>
        <p:txBody>
          <a:bodyPr/>
          <a:lstStyle/>
          <a:p>
            <a:r>
              <a:rPr lang="en-US" smtClean="0"/>
              <a:t>Click to edit Master title style</a:t>
            </a:r>
            <a:endParaRPr lang="en-US"/>
          </a:p>
        </p:txBody>
      </p:sp>
      <p:sp>
        <p:nvSpPr>
          <p:cNvPr id="11" name="Slide Number Placeholder 5"/>
          <p:cNvSpPr>
            <a:spLocks noGrp="1"/>
          </p:cNvSpPr>
          <p:nvPr>
            <p:ph type="sldNum" sz="quarter" idx="12"/>
          </p:nvPr>
        </p:nvSpPr>
        <p:spPr>
          <a:xfrm>
            <a:off x="10911114" y="5907314"/>
            <a:ext cx="700313" cy="950686"/>
          </a:xfrm>
          <a:solidFill>
            <a:srgbClr val="002060"/>
          </a:solidFill>
        </p:spPr>
        <p:txBody>
          <a:bodyPr/>
          <a:lstStyle>
            <a:lvl1pPr algn="ctr">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218188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CD703"/>
          </a:solidFill>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Oxford University Press 2018. All rights reserved.</a:t>
            </a:r>
            <a:endParaRPr lang="en-US"/>
          </a:p>
        </p:txBody>
      </p:sp>
      <p:sp>
        <p:nvSpPr>
          <p:cNvPr id="5" name="Slide Number Placeholder 4"/>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31224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a:off x="682171" y="1084218"/>
            <a:ext cx="4049486" cy="5185954"/>
          </a:xfrm>
          <a:prstGeom prst="rect">
            <a:avLst/>
          </a:prstGeom>
          <a:solidFill>
            <a:srgbClr val="F3E14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5181600" y="2452914"/>
            <a:ext cx="6008913" cy="2985433"/>
          </a:xfrm>
          <a:prstGeom prst="rect">
            <a:avLst/>
          </a:prstGeom>
          <a:solidFill>
            <a:srgbClr val="FCD703">
              <a:alpha val="71000"/>
            </a:srgbClr>
          </a:solidFill>
        </p:spPr>
        <p:txBody>
          <a:bodyPr wrap="square" rtlCol="0">
            <a:spAutoFit/>
          </a:bodyPr>
          <a:lstStyle/>
          <a:p>
            <a:pPr algn="ctr"/>
            <a:r>
              <a:rPr lang="en-US" sz="4000" b="0" baseline="0" dirty="0" smtClean="0">
                <a:solidFill>
                  <a:schemeClr val="bg1"/>
                </a:solidFill>
                <a:latin typeface="Corbel" panose="020B0503020204020204" pitchFamily="34" charset="0"/>
              </a:rPr>
              <a:t>Problem Solving and Programming with </a:t>
            </a:r>
            <a:r>
              <a:rPr lang="en-US" sz="7200" b="1" baseline="0" dirty="0" smtClean="0">
                <a:solidFill>
                  <a:schemeClr val="bg1"/>
                </a:solidFill>
                <a:latin typeface="Corbel" panose="020B0503020204020204" pitchFamily="34" charset="0"/>
              </a:rPr>
              <a:t>Python</a:t>
            </a:r>
            <a:endParaRPr lang="en-US" sz="7200" b="1" baseline="0" dirty="0" smtClean="0">
              <a:solidFill>
                <a:srgbClr val="FFC000"/>
              </a:solidFill>
              <a:latin typeface="Corbel" panose="020B0503020204020204" pitchFamily="34" charset="0"/>
            </a:endParaRPr>
          </a:p>
          <a:p>
            <a:endParaRPr lang="en-US" baseline="0" dirty="0" smtClean="0"/>
          </a:p>
          <a:p>
            <a:pPr algn="ctr"/>
            <a:r>
              <a:rPr lang="en-US" b="1" baseline="0" smtClean="0">
                <a:solidFill>
                  <a:schemeClr val="tx1">
                    <a:lumMod val="95000"/>
                    <a:lumOff val="5000"/>
                  </a:schemeClr>
                </a:solidFill>
                <a:latin typeface="Orator Std" panose="020D0509020203030204" pitchFamily="49" charset="0"/>
              </a:rPr>
              <a:t>Reema Thareja</a:t>
            </a:r>
            <a:endParaRPr lang="en-US" b="1" dirty="0">
              <a:solidFill>
                <a:schemeClr val="tx1">
                  <a:lumMod val="95000"/>
                  <a:lumOff val="5000"/>
                </a:schemeClr>
              </a:solidFill>
              <a:latin typeface="Orator Std" panose="020D0509020203030204" pitchFamily="49" charset="0"/>
            </a:endParaRPr>
          </a:p>
        </p:txBody>
      </p:sp>
      <p:cxnSp>
        <p:nvCxnSpPr>
          <p:cNvPr id="10" name="Straight Connector 9"/>
          <p:cNvCxnSpPr/>
          <p:nvPr userDrawn="1"/>
        </p:nvCxnSpPr>
        <p:spPr>
          <a:xfrm>
            <a:off x="5471886" y="4717143"/>
            <a:ext cx="5428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9581670" y="218647"/>
            <a:ext cx="1853345" cy="969348"/>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6602" y="1198228"/>
            <a:ext cx="3780945" cy="4957934"/>
          </a:xfrm>
          <a:prstGeom prst="rect">
            <a:avLst/>
          </a:prstGeom>
        </p:spPr>
      </p:pic>
    </p:spTree>
    <p:extLst>
      <p:ext uri="{BB962C8B-B14F-4D97-AF65-F5344CB8AC3E}">
        <p14:creationId xmlns:p14="http://schemas.microsoft.com/office/powerpoint/2010/main" val="285971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FCD703"/>
          </a:solidFill>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Oxford University Press 2018. All rights reserved.</a:t>
            </a:r>
            <a:endParaRPr lang="en-US"/>
          </a:p>
        </p:txBody>
      </p:sp>
      <p:sp>
        <p:nvSpPr>
          <p:cNvPr id="7" name="Slide Number Placeholder 6"/>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48331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FCD703"/>
          </a:solidFill>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Oxford University Press 2018. All rights reserved.</a:t>
            </a:r>
            <a:endParaRPr lang="en-US"/>
          </a:p>
        </p:txBody>
      </p:sp>
      <p:sp>
        <p:nvSpPr>
          <p:cNvPr id="7" name="Slide Number Placeholder 6"/>
          <p:cNvSpPr>
            <a:spLocks noGrp="1"/>
          </p:cNvSpPr>
          <p:nvPr>
            <p:ph type="sldNum" sz="quarter" idx="12"/>
          </p:nvPr>
        </p:nvSpPr>
        <p:spPr/>
        <p:txBody>
          <a:bodyPr/>
          <a:lstStyle/>
          <a:p>
            <a:fld id="{3DA2C4C0-EA29-4927-9A84-723C9BEF81F2}" type="slidenum">
              <a:rPr lang="en-US" smtClean="0"/>
              <a:t>‹#›</a:t>
            </a:fld>
            <a:endParaRPr lang="en-US"/>
          </a:p>
        </p:txBody>
      </p:sp>
    </p:spTree>
    <p:extLst>
      <p:ext uri="{BB962C8B-B14F-4D97-AF65-F5344CB8AC3E}">
        <p14:creationId xmlns:p14="http://schemas.microsoft.com/office/powerpoint/2010/main" val="263421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duotone>
              <a:schemeClr val="accent2">
                <a:shade val="45000"/>
                <a:satMod val="135000"/>
              </a:schemeClr>
              <a:prstClr val="white"/>
            </a:duotone>
            <a:extLst>
              <a:ext uri="{BEBA8EAE-BF5A-486C-A8C5-ECC9F3942E4B}">
                <a14:imgProps xmlns:a14="http://schemas.microsoft.com/office/drawing/2010/main">
                  <a14:imgLayer r:embed="rId14">
                    <a14:imgEffect>
                      <a14:artisticGlass/>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63526"/>
            <a:ext cx="12192000" cy="796018"/>
          </a:xfrm>
          <a:prstGeom prst="rect">
            <a:avLst/>
          </a:prstGeom>
          <a:solidFill>
            <a:srgbClr val="FCD703"/>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1171" y="1303110"/>
            <a:ext cx="11556999" cy="4894489"/>
          </a:xfrm>
          <a:prstGeom prst="rect">
            <a:avLst/>
          </a:prstGeom>
          <a:solidFill>
            <a:schemeClr val="bg1">
              <a:lumMod val="95000"/>
            </a:schemeClr>
          </a:solid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a:solidFill>
                  <a:schemeClr val="bg1"/>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bg1"/>
                </a:solidFill>
              </a:defRPr>
            </a:lvl1pPr>
          </a:lstStyle>
          <a:p>
            <a:r>
              <a:rPr lang="en-US" dirty="0" smtClean="0"/>
              <a:t>© Oxford University Press 2018. All rights reserved.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bg1"/>
                </a:solidFill>
              </a:defRPr>
            </a:lvl1pPr>
          </a:lstStyle>
          <a:p>
            <a:fld id="{3DA2C4C0-EA29-4927-9A84-723C9BEF81F2}" type="slidenum">
              <a:rPr lang="en-US" smtClean="0"/>
              <a:pPr/>
              <a:t>‹#›</a:t>
            </a:fld>
            <a:endParaRPr lang="en-US" dirty="0"/>
          </a:p>
        </p:txBody>
      </p:sp>
    </p:spTree>
    <p:extLst>
      <p:ext uri="{BB962C8B-B14F-4D97-AF65-F5344CB8AC3E}">
        <p14:creationId xmlns:p14="http://schemas.microsoft.com/office/powerpoint/2010/main" val="14809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duotone>
              <a:schemeClr val="accent2">
                <a:shade val="45000"/>
                <a:satMod val="135000"/>
              </a:schemeClr>
              <a:prstClr val="white"/>
            </a:duotone>
            <a:lum/>
            <a:extLst>
              <a:ext uri="{BEBA8EAE-BF5A-486C-A8C5-ECC9F3942E4B}">
                <a14:imgProps xmlns:a14="http://schemas.microsoft.com/office/drawing/2010/main">
                  <a14:imgLayer r:embed="rId3">
                    <a14:imgEffect>
                      <a14:artisticGlass/>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99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for </a:t>
            </a:r>
            <a:r>
              <a:rPr lang="en-US" dirty="0">
                <a:latin typeface="Calibri" panose="020F0502020204030204" pitchFamily="34" charset="0"/>
              </a:rPr>
              <a:t>Loop and range() Function</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pPr>
              <a:lnSpc>
                <a:spcPct val="150000"/>
              </a:lnSpc>
            </a:pPr>
            <a:r>
              <a:rPr lang="en-US" sz="1600" b="1" dirty="0">
                <a:latin typeface="Calibri" panose="020F0502020204030204" pitchFamily="34" charset="0"/>
              </a:rPr>
              <a:t>The</a:t>
            </a:r>
            <a:r>
              <a:rPr lang="en-US" sz="1600" b="1" dirty="0">
                <a:solidFill>
                  <a:schemeClr val="accent1">
                    <a:lumMod val="75000"/>
                  </a:schemeClr>
                </a:solidFill>
                <a:latin typeface="Calibri" panose="020F0502020204030204" pitchFamily="34" charset="0"/>
              </a:rPr>
              <a:t> </a:t>
            </a:r>
            <a:r>
              <a:rPr lang="en-US" sz="1600" b="1" dirty="0">
                <a:solidFill>
                  <a:srgbClr val="C00000"/>
                </a:solidFill>
                <a:latin typeface="Calibri" panose="020F0502020204030204" pitchFamily="34" charset="0"/>
              </a:rPr>
              <a:t>range() </a:t>
            </a:r>
            <a:r>
              <a:rPr lang="en-US" sz="1600" b="1" dirty="0">
                <a:latin typeface="Calibri" panose="020F0502020204030204" pitchFamily="34" charset="0"/>
              </a:rPr>
              <a:t>function is a built-in function in Python that is used to iterate over a sequence of numbers. The syntax of range() is</a:t>
            </a:r>
            <a:r>
              <a:rPr lang="en-US" sz="1600" b="1" dirty="0">
                <a:solidFill>
                  <a:schemeClr val="accent1">
                    <a:lumMod val="75000"/>
                  </a:schemeClr>
                </a:solidFill>
                <a:latin typeface="Calibri" panose="020F0502020204030204" pitchFamily="34" charset="0"/>
              </a:rPr>
              <a:t>  </a:t>
            </a:r>
            <a:r>
              <a:rPr lang="en-US" sz="1600" b="1" dirty="0">
                <a:solidFill>
                  <a:srgbClr val="C00000"/>
                </a:solidFill>
                <a:latin typeface="Calibri" panose="020F0502020204030204" pitchFamily="34" charset="0"/>
              </a:rPr>
              <a:t>range(beg, end, [step]).</a:t>
            </a:r>
          </a:p>
          <a:p>
            <a:pPr algn="just">
              <a:lnSpc>
                <a:spcPct val="150000"/>
              </a:lnSpc>
            </a:pPr>
            <a:r>
              <a:rPr lang="en-US" sz="1600" b="1" dirty="0">
                <a:latin typeface="Calibri" panose="020F0502020204030204" pitchFamily="34" charset="0"/>
              </a:rPr>
              <a:t>The range() produces a sequence of numbers starting with beg (inclusive) and ending with one less than the number end. The step argument is option (that is why it is placed in brackets). By default, every number in the range is incremented by </a:t>
            </a:r>
            <a:r>
              <a:rPr lang="en-US" sz="1600" b="1" dirty="0">
                <a:latin typeface="Calibri" panose="020F0502020204030204" pitchFamily="34" charset="0"/>
                <a:cs typeface="Times New Roman" panose="02020603050405020304" pitchFamily="18" charset="0"/>
              </a:rPr>
              <a:t>1</a:t>
            </a:r>
            <a:r>
              <a:rPr lang="en-US" sz="1600" b="1" dirty="0">
                <a:latin typeface="Calibri" panose="020F0502020204030204" pitchFamily="34" charset="0"/>
              </a:rPr>
              <a:t> but we can specify a different increment using step. It can be both negative and positive, but not zero</a:t>
            </a:r>
            <a:r>
              <a:rPr lang="en-US" sz="1600" b="1" dirty="0" smtClean="0">
                <a:latin typeface="Calibri" panose="020F0502020204030204" pitchFamily="34" charset="0"/>
              </a:rPr>
              <a:t>.</a:t>
            </a:r>
          </a:p>
          <a:p>
            <a:pPr algn="just">
              <a:lnSpc>
                <a:spcPct val="150000"/>
              </a:lnSpc>
            </a:pPr>
            <a:r>
              <a:rPr lang="en-US" sz="1600" b="1" dirty="0" smtClean="0">
                <a:latin typeface="Calibri" panose="020F0502020204030204" pitchFamily="34" charset="0"/>
              </a:rPr>
              <a:t>Examples</a:t>
            </a:r>
            <a:endParaRPr lang="en-US" sz="1600"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10</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473" y="3883386"/>
            <a:ext cx="75342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344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range</a:t>
            </a:r>
            <a:r>
              <a:rPr lang="en-US" dirty="0">
                <a:latin typeface="Calibri" panose="020F0502020204030204" pitchFamily="34" charset="0"/>
              </a:rPr>
              <a:t>() Function</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700" b="1" dirty="0">
                <a:latin typeface="Calibri" panose="020F0502020204030204" pitchFamily="34" charset="0"/>
              </a:rPr>
              <a:t>If range() function is given a single argument, it produces an object with values from 0 to argument-1. For example: range(10) is equal to writing range(0, 10).</a:t>
            </a:r>
          </a:p>
          <a:p>
            <a:pPr algn="just">
              <a:lnSpc>
                <a:spcPct val="150000"/>
              </a:lnSpc>
            </a:pPr>
            <a:r>
              <a:rPr lang="en-US" sz="1700" b="1" dirty="0" smtClean="0">
                <a:latin typeface="Calibri" panose="020F0502020204030204" pitchFamily="34" charset="0"/>
              </a:rPr>
              <a:t>If </a:t>
            </a:r>
            <a:r>
              <a:rPr lang="en-US" sz="1700" b="1" dirty="0">
                <a:latin typeface="Calibri" panose="020F0502020204030204" pitchFamily="34" charset="0"/>
              </a:rPr>
              <a:t>range() is called with two arguments, it produces values from the first to the second. For example, range(0,10). </a:t>
            </a:r>
          </a:p>
          <a:p>
            <a:pPr algn="just">
              <a:lnSpc>
                <a:spcPct val="150000"/>
              </a:lnSpc>
            </a:pPr>
            <a:r>
              <a:rPr lang="en-US" sz="1700" b="1" dirty="0" smtClean="0">
                <a:latin typeface="Calibri" panose="020F0502020204030204" pitchFamily="34" charset="0"/>
              </a:rPr>
              <a:t>If </a:t>
            </a:r>
            <a:r>
              <a:rPr lang="en-US" sz="1700" b="1" dirty="0">
                <a:latin typeface="Calibri" panose="020F0502020204030204" pitchFamily="34" charset="0"/>
              </a:rPr>
              <a:t>range() has three arguments then the third argument specifies the interval of the sequence produced. In this case, the third argument must be an integer. For example, range(1,20,3).</a:t>
            </a:r>
          </a:p>
          <a:p>
            <a:r>
              <a:rPr lang="en-US" sz="1600" b="1" dirty="0" smtClean="0"/>
              <a:t>Examples</a:t>
            </a:r>
            <a:endParaRPr lang="en-US" sz="1600" b="1"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11</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845" y="4258580"/>
            <a:ext cx="885825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98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Condition-controlled </a:t>
            </a:r>
            <a:r>
              <a:rPr lang="en-US" dirty="0">
                <a:latin typeface="Calibri" panose="020F0502020204030204" pitchFamily="34" charset="0"/>
              </a:rPr>
              <a:t>and Counter-controlled Loops </a:t>
            </a:r>
            <a:br>
              <a:rPr lang="en-US" dirty="0">
                <a:latin typeface="Calibri" panose="020F0502020204030204" pitchFamily="34" charset="0"/>
              </a:rPr>
            </a:b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12</a:t>
            </a:fld>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092" y="1442561"/>
            <a:ext cx="86582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6" y="4463082"/>
            <a:ext cx="8658225" cy="1619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665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Nested </a:t>
            </a:r>
            <a:r>
              <a:rPr lang="en-US" dirty="0">
                <a:latin typeface="Calibri" panose="020F0502020204030204" pitchFamily="34" charset="0"/>
              </a:rPr>
              <a:t>Loops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700" b="1" dirty="0">
                <a:latin typeface="Calibri" panose="020F0502020204030204" pitchFamily="34" charset="0"/>
              </a:rPr>
              <a:t>Python allows its users to have nested loops, that is, loops that can be placed inside other loops. Although this feature will work with any loop like while loop as well as for loop. </a:t>
            </a:r>
          </a:p>
          <a:p>
            <a:pPr algn="just">
              <a:lnSpc>
                <a:spcPct val="150000"/>
              </a:lnSpc>
            </a:pPr>
            <a:r>
              <a:rPr lang="en-US" sz="1700" b="1" dirty="0">
                <a:latin typeface="Calibri" panose="020F0502020204030204" pitchFamily="34" charset="0"/>
              </a:rPr>
              <a:t>A for loop can be used to control the number of times a particular set of statements will be executed. Another outer loop could be used to control the number of times that a whole loop is repeated. </a:t>
            </a:r>
          </a:p>
          <a:p>
            <a:pPr algn="just">
              <a:lnSpc>
                <a:spcPct val="150000"/>
              </a:lnSpc>
            </a:pPr>
            <a:r>
              <a:rPr lang="en-US" sz="1700" b="1" dirty="0">
                <a:latin typeface="Calibri" panose="020F0502020204030204" pitchFamily="34" charset="0"/>
              </a:rPr>
              <a:t>Loops should be properly indented to identify which statements are contained within each for statement. </a:t>
            </a:r>
            <a:endParaRPr lang="en-US" sz="1700" b="1" dirty="0" smtClean="0">
              <a:latin typeface="Calibri" panose="020F0502020204030204" pitchFamily="34" charset="0"/>
            </a:endParaRPr>
          </a:p>
          <a:p>
            <a:pPr algn="just">
              <a:lnSpc>
                <a:spcPct val="150000"/>
              </a:lnSpc>
            </a:pPr>
            <a:r>
              <a:rPr lang="en-US" sz="1700" b="1" dirty="0" smtClean="0">
                <a:latin typeface="Calibri" panose="020F0502020204030204" pitchFamily="34" charset="0"/>
              </a:rPr>
              <a:t>Example:</a:t>
            </a:r>
            <a:endParaRPr lang="en-US" sz="1700" b="1" dirty="0">
              <a:latin typeface="Calibri" panose="020F0502020204030204" pitchFamily="34" charset="0"/>
            </a:endParaRP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13</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116" y="3640322"/>
            <a:ext cx="28289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822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The </a:t>
            </a:r>
            <a:r>
              <a:rPr lang="en-US" dirty="0">
                <a:latin typeface="Calibri" panose="020F0502020204030204" pitchFamily="34" charset="0"/>
              </a:rPr>
              <a:t>break Statement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lstStyle/>
          <a:p>
            <a:r>
              <a:rPr lang="en-US" sz="1800" b="1" dirty="0">
                <a:latin typeface="Calibri" panose="020F0502020204030204" pitchFamily="34" charset="0"/>
              </a:rPr>
              <a:t>The </a:t>
            </a:r>
            <a:r>
              <a:rPr lang="en-US" sz="1800" b="1" i="1" dirty="0">
                <a:latin typeface="Calibri" panose="020F0502020204030204" pitchFamily="34" charset="0"/>
              </a:rPr>
              <a:t>break </a:t>
            </a:r>
            <a:r>
              <a:rPr lang="en-US" sz="1800" b="1" dirty="0">
                <a:latin typeface="Calibri" panose="020F0502020204030204" pitchFamily="34" charset="0"/>
              </a:rPr>
              <a:t>statement is used to terminate the execution of the nearest enclosing loop in which it appears. The break statement is widely used with for loop and while loop. When compiler encounters a break statement, the control passes to the statement that follows the loop in which the break statement appears. </a:t>
            </a:r>
          </a:p>
          <a:p>
            <a:r>
              <a:rPr lang="en-US" sz="1800" b="1" dirty="0" smtClean="0"/>
              <a:t>Example</a:t>
            </a:r>
            <a:endParaRPr lang="en-US" sz="1800" b="1"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327483" y="2652437"/>
            <a:ext cx="2884509" cy="2670275"/>
          </a:xfrm>
          <a:prstGeom prst="rect">
            <a:avLst/>
          </a:prstGeom>
        </p:spPr>
      </p:pic>
      <p:pic>
        <p:nvPicPr>
          <p:cNvPr id="7" name="Picture 6"/>
          <p:cNvPicPr>
            <a:picLocks noChangeAspect="1"/>
          </p:cNvPicPr>
          <p:nvPr/>
        </p:nvPicPr>
        <p:blipFill>
          <a:blip r:embed="rId3"/>
          <a:stretch>
            <a:fillRect/>
          </a:stretch>
        </p:blipFill>
        <p:spPr>
          <a:xfrm>
            <a:off x="3382682" y="2474976"/>
            <a:ext cx="8481800" cy="2847736"/>
          </a:xfrm>
          <a:prstGeom prst="rect">
            <a:avLst/>
          </a:prstGeom>
        </p:spPr>
      </p:pic>
    </p:spTree>
    <p:extLst>
      <p:ext uri="{BB962C8B-B14F-4D97-AF65-F5344CB8AC3E}">
        <p14:creationId xmlns:p14="http://schemas.microsoft.com/office/powerpoint/2010/main" val="568553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The </a:t>
            </a:r>
            <a:r>
              <a:rPr lang="en-US" dirty="0">
                <a:latin typeface="Calibri" panose="020F0502020204030204" pitchFamily="34" charset="0"/>
              </a:rPr>
              <a:t>continue Statement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r>
              <a:rPr lang="en-US" sz="1800" b="1" dirty="0">
                <a:latin typeface="Calibri" panose="020F0502020204030204" pitchFamily="34" charset="0"/>
              </a:rPr>
              <a:t>Like the break statement, the continue statement can only appear in the body of a loop. When the compiler encounters a continue statement then the rest of the statements in the loop are skipped and the control is unconditionally transferred to the </a:t>
            </a:r>
            <a:r>
              <a:rPr lang="en-US" sz="1800" b="1" dirty="0" smtClean="0">
                <a:latin typeface="Calibri" panose="020F0502020204030204" pitchFamily="34" charset="0"/>
              </a:rPr>
              <a:t>loop-continuation </a:t>
            </a:r>
            <a:r>
              <a:rPr lang="en-US" sz="1800" b="1" dirty="0">
                <a:latin typeface="Calibri" panose="020F0502020204030204" pitchFamily="34" charset="0"/>
              </a:rPr>
              <a:t>portion of the nearest enclosing loop</a:t>
            </a:r>
            <a:r>
              <a:rPr lang="en-US" sz="1800" b="1" dirty="0" smtClean="0">
                <a:latin typeface="Calibri" panose="020F0502020204030204" pitchFamily="34" charset="0"/>
              </a:rPr>
              <a:t>.</a:t>
            </a:r>
          </a:p>
          <a:p>
            <a:r>
              <a:rPr lang="en-US" sz="1800" b="1" dirty="0" smtClean="0">
                <a:latin typeface="Calibri" panose="020F0502020204030204" pitchFamily="34" charset="0"/>
              </a:rPr>
              <a:t>Example:</a:t>
            </a:r>
          </a:p>
          <a:p>
            <a:endParaRPr lang="en-US" sz="1800"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397120" y="2711739"/>
            <a:ext cx="2743801" cy="2883610"/>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367" y="2711739"/>
            <a:ext cx="8045635" cy="302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13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The </a:t>
            </a:r>
            <a:r>
              <a:rPr lang="en-US" dirty="0">
                <a:latin typeface="Calibri" panose="020F0502020204030204" pitchFamily="34" charset="0"/>
              </a:rPr>
              <a:t>pass Statement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1900" b="1" dirty="0">
                <a:latin typeface="Calibri" panose="020F0502020204030204" pitchFamily="34" charset="0"/>
              </a:rPr>
              <a:t>Pass statement is used when a statement is required syntactically but no command or code has to be executed. It specified a </a:t>
            </a:r>
            <a:r>
              <a:rPr lang="en-US" sz="1900" b="1" i="1" dirty="0">
                <a:latin typeface="Calibri" panose="020F0502020204030204" pitchFamily="34" charset="0"/>
              </a:rPr>
              <a:t>null </a:t>
            </a:r>
            <a:r>
              <a:rPr lang="en-US" sz="1900" b="1" dirty="0">
                <a:latin typeface="Calibri" panose="020F0502020204030204" pitchFamily="34" charset="0"/>
              </a:rPr>
              <a:t>operation or simply No Operation (NOP) statement. Nothing happens when the pass statement is executed. </a:t>
            </a:r>
          </a:p>
          <a:p>
            <a:pPr algn="just">
              <a:lnSpc>
                <a:spcPct val="150000"/>
              </a:lnSpc>
            </a:pPr>
            <a:r>
              <a:rPr lang="en-US" sz="1900" b="1" dirty="0">
                <a:solidFill>
                  <a:srgbClr val="C00000"/>
                </a:solidFill>
                <a:latin typeface="Calibri" panose="020F0502020204030204" pitchFamily="34" charset="0"/>
              </a:rPr>
              <a:t>Difference between comment and pass statements </a:t>
            </a:r>
            <a:r>
              <a:rPr lang="en-US" sz="1900" b="1" dirty="0">
                <a:latin typeface="Calibri" panose="020F0502020204030204" pitchFamily="34" charset="0"/>
              </a:rPr>
              <a:t>In Python programming, pass is a null statement. The difference between a comment and pass statement is that while the interpreter ignores a comment entirely, pass is not ignored. Comment is not executed but pass statement is executed but nothing happens. </a:t>
            </a: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824" y="4000394"/>
            <a:ext cx="3536063" cy="2174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77568" y="4718304"/>
            <a:ext cx="105952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354127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The </a:t>
            </a:r>
            <a:r>
              <a:rPr lang="en-US" dirty="0">
                <a:latin typeface="Calibri" panose="020F0502020204030204" pitchFamily="34" charset="0"/>
              </a:rPr>
              <a:t>else Statement Used With Loops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lstStyle/>
          <a:p>
            <a:r>
              <a:rPr lang="en-US" sz="1800" b="1" dirty="0">
                <a:latin typeface="Calibri" panose="020F0502020204030204" pitchFamily="34" charset="0"/>
              </a:rPr>
              <a:t>Unlike C and C++,  in Python you can have the </a:t>
            </a:r>
            <a:r>
              <a:rPr lang="en-US" sz="1800" b="1" i="1" dirty="0">
                <a:latin typeface="Calibri" panose="020F0502020204030204" pitchFamily="34" charset="0"/>
              </a:rPr>
              <a:t>else </a:t>
            </a:r>
            <a:r>
              <a:rPr lang="en-US" sz="1800" b="1" dirty="0">
                <a:latin typeface="Calibri" panose="020F0502020204030204" pitchFamily="34" charset="0"/>
              </a:rPr>
              <a:t>statement associated with a loop statements. If the else statement is used with a </a:t>
            </a:r>
            <a:r>
              <a:rPr lang="en-US" sz="1800" b="1" i="1" dirty="0">
                <a:latin typeface="Calibri" panose="020F0502020204030204" pitchFamily="34" charset="0"/>
              </a:rPr>
              <a:t>for </a:t>
            </a:r>
            <a:r>
              <a:rPr lang="en-US" sz="1800" b="1" dirty="0">
                <a:latin typeface="Calibri" panose="020F0502020204030204" pitchFamily="34" charset="0"/>
              </a:rPr>
              <a:t>loop, the </a:t>
            </a:r>
            <a:r>
              <a:rPr lang="en-US" sz="1800" b="1" i="1" dirty="0">
                <a:latin typeface="Calibri" panose="020F0502020204030204" pitchFamily="34" charset="0"/>
              </a:rPr>
              <a:t>else </a:t>
            </a:r>
            <a:r>
              <a:rPr lang="en-US" sz="1800" b="1" dirty="0">
                <a:latin typeface="Calibri" panose="020F0502020204030204" pitchFamily="34" charset="0"/>
              </a:rPr>
              <a:t>statement is executed when the loop has completed iterating. But when used with the </a:t>
            </a:r>
            <a:r>
              <a:rPr lang="en-US" sz="1800" b="1" i="1" dirty="0">
                <a:latin typeface="Calibri" panose="020F0502020204030204" pitchFamily="34" charset="0"/>
              </a:rPr>
              <a:t>while </a:t>
            </a:r>
            <a:r>
              <a:rPr lang="en-US" sz="1800" b="1" dirty="0">
                <a:latin typeface="Calibri" panose="020F0502020204030204" pitchFamily="34" charset="0"/>
              </a:rPr>
              <a:t>loop, the </a:t>
            </a:r>
            <a:r>
              <a:rPr lang="en-US" sz="1800" b="1" i="1" dirty="0">
                <a:latin typeface="Calibri" panose="020F0502020204030204" pitchFamily="34" charset="0"/>
              </a:rPr>
              <a:t>else </a:t>
            </a:r>
            <a:r>
              <a:rPr lang="en-US" sz="1800" b="1" dirty="0">
                <a:latin typeface="Calibri" panose="020F0502020204030204" pitchFamily="34" charset="0"/>
              </a:rPr>
              <a:t>statement is executed when the condition becomes false. </a:t>
            </a:r>
          </a:p>
          <a:p>
            <a:r>
              <a:rPr lang="en-US" sz="1800" b="1" dirty="0" smtClean="0"/>
              <a:t>Examples:</a:t>
            </a:r>
            <a:endParaRPr lang="en-US" sz="1800" b="1"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17</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114" y="3026123"/>
            <a:ext cx="88582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30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3 </a:t>
            </a:r>
            <a:r>
              <a:rPr lang="en-US" dirty="0"/>
              <a:t>: </a:t>
            </a:r>
            <a:r>
              <a:rPr lang="en-US" dirty="0" smtClean="0"/>
              <a:t>Control Flow Statements</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endParaRPr lang="en-US" dirty="0"/>
          </a:p>
        </p:txBody>
      </p:sp>
    </p:spTree>
    <p:extLst>
      <p:ext uri="{BB962C8B-B14F-4D97-AF65-F5344CB8AC3E}">
        <p14:creationId xmlns:p14="http://schemas.microsoft.com/office/powerpoint/2010/main" val="3760023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Control </a:t>
            </a:r>
            <a:r>
              <a:rPr lang="en-US" dirty="0">
                <a:latin typeface="Calibri" panose="020F0502020204030204" pitchFamily="34" charset="0"/>
              </a:rPr>
              <a:t>Statements</a:t>
            </a:r>
            <a:br>
              <a:rPr lang="en-US" dirty="0">
                <a:latin typeface="Calibri" panose="020F0502020204030204" pitchFamily="34" charset="0"/>
              </a:rPr>
            </a:br>
            <a:endParaRPr lang="en-US" dirty="0"/>
          </a:p>
        </p:txBody>
      </p:sp>
      <p:sp>
        <p:nvSpPr>
          <p:cNvPr id="5" name="Content Placeholder 4"/>
          <p:cNvSpPr>
            <a:spLocks noGrp="1"/>
          </p:cNvSpPr>
          <p:nvPr>
            <p:ph idx="1"/>
          </p:nvPr>
        </p:nvSpPr>
        <p:spPr/>
        <p:txBody>
          <a:bodyPr>
            <a:normAutofit fontScale="77500" lnSpcReduction="20000"/>
          </a:bodyPr>
          <a:lstStyle/>
          <a:p>
            <a:pPr algn="just">
              <a:lnSpc>
                <a:spcPct val="150000"/>
              </a:lnSpc>
            </a:pPr>
            <a:r>
              <a:rPr lang="en-IN" b="1" dirty="0">
                <a:latin typeface="Calibri" panose="020F0502020204030204" pitchFamily="34" charset="0"/>
              </a:rPr>
              <a:t>A</a:t>
            </a:r>
            <a:r>
              <a:rPr lang="en-IN" b="1" dirty="0">
                <a:solidFill>
                  <a:schemeClr val="accent1">
                    <a:lumMod val="75000"/>
                  </a:schemeClr>
                </a:solidFill>
                <a:latin typeface="Calibri" panose="020F0502020204030204" pitchFamily="34" charset="0"/>
              </a:rPr>
              <a:t> </a:t>
            </a:r>
            <a:r>
              <a:rPr lang="en-IN" b="1" i="1" dirty="0">
                <a:solidFill>
                  <a:srgbClr val="C00000"/>
                </a:solidFill>
                <a:latin typeface="Calibri" panose="020F0502020204030204" pitchFamily="34" charset="0"/>
              </a:rPr>
              <a:t>control statement </a:t>
            </a:r>
            <a:r>
              <a:rPr lang="en-IN" b="1" dirty="0">
                <a:latin typeface="Calibri" panose="020F0502020204030204" pitchFamily="34" charset="0"/>
              </a:rPr>
              <a:t>is a statement that determines the control flow of a set of instructions, i.e., it decides the sequence in which the instructions in a program are to be executed.</a:t>
            </a:r>
          </a:p>
          <a:p>
            <a:pPr algn="just">
              <a:lnSpc>
                <a:spcPct val="150000"/>
              </a:lnSpc>
            </a:pPr>
            <a:endParaRPr lang="en-IN" b="1" dirty="0">
              <a:latin typeface="Calibri" panose="020F0502020204030204" pitchFamily="34" charset="0"/>
            </a:endParaRPr>
          </a:p>
          <a:p>
            <a:pPr algn="just">
              <a:lnSpc>
                <a:spcPct val="150000"/>
              </a:lnSpc>
            </a:pPr>
            <a:r>
              <a:rPr lang="en-IN" b="1" dirty="0">
                <a:latin typeface="Calibri" panose="020F0502020204030204" pitchFamily="34" charset="0"/>
              </a:rPr>
              <a:t>Types of  Control Statements —</a:t>
            </a:r>
          </a:p>
          <a:p>
            <a:pPr marL="285750" indent="-285750" algn="just">
              <a:lnSpc>
                <a:spcPct val="150000"/>
              </a:lnSpc>
            </a:pPr>
            <a:r>
              <a:rPr lang="en-US" b="1" dirty="0">
                <a:latin typeface="Calibri" panose="020F0502020204030204" pitchFamily="34" charset="0"/>
              </a:rPr>
              <a:t>Sequential Control: </a:t>
            </a:r>
            <a:r>
              <a:rPr lang="en-IN" b="1" dirty="0">
                <a:latin typeface="Calibri" panose="020F0502020204030204" pitchFamily="34" charset="0"/>
              </a:rPr>
              <a:t> A Python program is executed sequentially from the first line of the program to its last line. </a:t>
            </a:r>
            <a:endParaRPr lang="en-US" b="1" dirty="0">
              <a:latin typeface="Calibri" panose="020F0502020204030204" pitchFamily="34" charset="0"/>
            </a:endParaRPr>
          </a:p>
          <a:p>
            <a:pPr marL="285750" indent="-285750" algn="just">
              <a:lnSpc>
                <a:spcPct val="150000"/>
              </a:lnSpc>
            </a:pPr>
            <a:r>
              <a:rPr lang="en-US" b="1" dirty="0">
                <a:latin typeface="Calibri" panose="020F0502020204030204" pitchFamily="34" charset="0"/>
              </a:rPr>
              <a:t>Selection Control:  To </a:t>
            </a:r>
            <a:r>
              <a:rPr lang="en-IN" b="1" dirty="0">
                <a:latin typeface="Calibri" panose="020F0502020204030204" pitchFamily="34" charset="0"/>
              </a:rPr>
              <a:t>execute only a selected set of statements.</a:t>
            </a:r>
            <a:endParaRPr lang="en-US" b="1" dirty="0">
              <a:latin typeface="Calibri" panose="020F0502020204030204" pitchFamily="34" charset="0"/>
            </a:endParaRPr>
          </a:p>
          <a:p>
            <a:pPr marL="285750" indent="-285750" algn="just">
              <a:lnSpc>
                <a:spcPct val="150000"/>
              </a:lnSpc>
            </a:pPr>
            <a:r>
              <a:rPr lang="en-US" b="1" dirty="0">
                <a:latin typeface="Calibri" panose="020F0502020204030204" pitchFamily="34" charset="0"/>
              </a:rPr>
              <a:t>Iterative Control: </a:t>
            </a:r>
            <a:r>
              <a:rPr lang="en-IN" b="1" dirty="0">
                <a:latin typeface="Calibri" panose="020F0502020204030204" pitchFamily="34" charset="0"/>
              </a:rPr>
              <a:t>  To execute a set of statements repeatedly. </a:t>
            </a:r>
            <a:endParaRPr lang="en-US" b="1" dirty="0">
              <a:latin typeface="Calibri" panose="020F0502020204030204" pitchFamily="34" charset="0"/>
            </a:endParaRPr>
          </a:p>
          <a:p>
            <a:pPr marL="0" indent="0">
              <a:buNone/>
            </a:pPr>
            <a:endParaRPr lang="en-US" dirty="0"/>
          </a:p>
        </p:txBody>
      </p:sp>
      <p:sp>
        <p:nvSpPr>
          <p:cNvPr id="6" name="Footer Placeholder 5"/>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7" name="Slide Number Placeholder 6"/>
          <p:cNvSpPr>
            <a:spLocks noGrp="1"/>
          </p:cNvSpPr>
          <p:nvPr>
            <p:ph type="sldNum" sz="quarter" idx="12"/>
          </p:nvPr>
        </p:nvSpPr>
        <p:spPr/>
        <p:txBody>
          <a:bodyPr/>
          <a:lstStyle/>
          <a:p>
            <a:fld id="{3DA2C4C0-EA29-4927-9A84-723C9BEF81F2}" type="slidenum">
              <a:rPr lang="en-US" smtClean="0"/>
              <a:pPr/>
              <a:t>3</a:t>
            </a:fld>
            <a:endParaRPr lang="en-US" dirty="0"/>
          </a:p>
        </p:txBody>
      </p:sp>
    </p:spTree>
    <p:extLst>
      <p:ext uri="{BB962C8B-B14F-4D97-AF65-F5344CB8AC3E}">
        <p14:creationId xmlns:p14="http://schemas.microsoft.com/office/powerpoint/2010/main" val="357575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If </a:t>
            </a:r>
            <a:r>
              <a:rPr lang="en-US" dirty="0">
                <a:latin typeface="Calibri" panose="020F0502020204030204" pitchFamily="34" charset="0"/>
              </a:rPr>
              <a:t>Statement </a:t>
            </a:r>
            <a:br>
              <a:rPr lang="en-US" dirty="0">
                <a:latin typeface="Calibri" panose="020F0502020204030204" pitchFamily="34" charset="0"/>
              </a:rPr>
            </a:b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4</a:t>
            </a:fld>
            <a:endParaRPr lang="en-US" dirty="0"/>
          </a:p>
        </p:txBody>
      </p:sp>
      <p:pic>
        <p:nvPicPr>
          <p:cNvPr id="6" name="Content Placeholder 5"/>
          <p:cNvPicPr>
            <a:picLocks noGrp="1" noChangeAspect="1"/>
          </p:cNvPicPr>
          <p:nvPr>
            <p:ph idx="1"/>
          </p:nvPr>
        </p:nvPicPr>
        <p:blipFill>
          <a:blip r:embed="rId2"/>
          <a:stretch>
            <a:fillRect/>
          </a:stretch>
        </p:blipFill>
        <p:spPr>
          <a:xfrm>
            <a:off x="312975" y="2186601"/>
            <a:ext cx="3048668" cy="1981688"/>
          </a:xfrm>
          <a:prstGeom prst="rect">
            <a:avLst/>
          </a:prstGeom>
        </p:spPr>
      </p:pic>
      <p:pic>
        <p:nvPicPr>
          <p:cNvPr id="7" name="Picture 6"/>
          <p:cNvPicPr>
            <a:picLocks noChangeAspect="1"/>
          </p:cNvPicPr>
          <p:nvPr/>
        </p:nvPicPr>
        <p:blipFill>
          <a:blip r:embed="rId3"/>
          <a:stretch>
            <a:fillRect/>
          </a:stretch>
        </p:blipFill>
        <p:spPr>
          <a:xfrm>
            <a:off x="3829144" y="2092009"/>
            <a:ext cx="2893436" cy="2504833"/>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1469" y="2240767"/>
            <a:ext cx="4890531" cy="177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485376" y="4364736"/>
            <a:ext cx="99540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178587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if-else </a:t>
            </a:r>
            <a:r>
              <a:rPr lang="en-US" dirty="0">
                <a:latin typeface="Calibri" panose="020F0502020204030204" pitchFamily="34" charset="0"/>
              </a:rPr>
              <a:t>Statement</a:t>
            </a:r>
            <a:br>
              <a:rPr lang="en-US" dirty="0">
                <a:latin typeface="Calibri" panose="020F0502020204030204" pitchFamily="34" charset="0"/>
              </a:rPr>
            </a:b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5</a:t>
            </a:fld>
            <a:endParaRPr lang="en-US" dirty="0"/>
          </a:p>
        </p:txBody>
      </p:sp>
      <p:pic>
        <p:nvPicPr>
          <p:cNvPr id="6" name="Content Placeholder 5"/>
          <p:cNvPicPr>
            <a:picLocks noGrp="1" noChangeAspect="1"/>
          </p:cNvPicPr>
          <p:nvPr>
            <p:ph idx="1"/>
          </p:nvPr>
        </p:nvPicPr>
        <p:blipFill>
          <a:blip r:embed="rId2"/>
          <a:stretch>
            <a:fillRect/>
          </a:stretch>
        </p:blipFill>
        <p:spPr>
          <a:xfrm>
            <a:off x="85347" y="2032324"/>
            <a:ext cx="3195156" cy="1856060"/>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91" y="1840992"/>
            <a:ext cx="3610797" cy="264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008" y="2032324"/>
            <a:ext cx="5145108" cy="245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119616" y="4888992"/>
            <a:ext cx="99540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240007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Nested </a:t>
            </a:r>
            <a:r>
              <a:rPr lang="en-US" dirty="0">
                <a:latin typeface="Calibri" panose="020F0502020204030204" pitchFamily="34" charset="0"/>
              </a:rPr>
              <a:t>if Statements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normAutofit/>
          </a:bodyPr>
          <a:lstStyle/>
          <a:p>
            <a:r>
              <a:rPr lang="en-US" sz="1800" b="1" dirty="0">
                <a:latin typeface="Calibri" panose="020F0502020204030204" pitchFamily="34" charset="0"/>
              </a:rPr>
              <a:t>A statement that contains other statements is called a </a:t>
            </a:r>
            <a:r>
              <a:rPr lang="en-US" sz="1800" b="1" i="1" dirty="0">
                <a:solidFill>
                  <a:srgbClr val="C00000"/>
                </a:solidFill>
                <a:latin typeface="Calibri" panose="020F0502020204030204" pitchFamily="34" charset="0"/>
              </a:rPr>
              <a:t>compound statement. </a:t>
            </a:r>
            <a:r>
              <a:rPr lang="en-US" sz="1800" b="1" dirty="0">
                <a:latin typeface="Calibri" panose="020F0502020204030204" pitchFamily="34" charset="0"/>
              </a:rPr>
              <a:t>To perform more complex checks, if statements can be nested, that is, can be placed one inside the other. In such a case, the inner if statement is the statement part </a:t>
            </a:r>
            <a:r>
              <a:rPr lang="en-US" sz="1800" b="1" dirty="0" smtClean="0">
                <a:latin typeface="Calibri" panose="020F0502020204030204" pitchFamily="34" charset="0"/>
              </a:rPr>
              <a:t>of </a:t>
            </a:r>
            <a:r>
              <a:rPr lang="en-US" sz="1800" b="1" dirty="0">
                <a:latin typeface="Calibri" panose="020F0502020204030204" pitchFamily="34" charset="0"/>
              </a:rPr>
              <a:t>the outer one. Nested if statements are used to check if more than one conditions are satisfied</a:t>
            </a:r>
            <a:r>
              <a:rPr lang="en-US" sz="1800" b="1" dirty="0" smtClean="0">
                <a:latin typeface="Calibri" panose="020F0502020204030204" pitchFamily="34" charset="0"/>
              </a:rPr>
              <a:t>.</a:t>
            </a:r>
          </a:p>
          <a:p>
            <a:r>
              <a:rPr lang="en-US" sz="1800" b="1" dirty="0" smtClean="0">
                <a:latin typeface="Calibri" panose="020F0502020204030204" pitchFamily="34" charset="0"/>
              </a:rPr>
              <a:t>Example: </a:t>
            </a:r>
            <a:endParaRPr lang="en-US" sz="1800"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583" y="2347623"/>
            <a:ext cx="6536168" cy="3044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95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if-</a:t>
            </a:r>
            <a:r>
              <a:rPr lang="en-US" dirty="0" err="1" smtClean="0">
                <a:latin typeface="Calibri" panose="020F0502020204030204" pitchFamily="34" charset="0"/>
              </a:rPr>
              <a:t>elif</a:t>
            </a:r>
            <a:r>
              <a:rPr lang="en-US" dirty="0" smtClean="0">
                <a:latin typeface="Calibri" panose="020F0502020204030204" pitchFamily="34" charset="0"/>
              </a:rPr>
              <a:t>-else </a:t>
            </a:r>
            <a:r>
              <a:rPr lang="en-US" dirty="0">
                <a:latin typeface="Calibri" panose="020F0502020204030204" pitchFamily="34" charset="0"/>
              </a:rPr>
              <a:t>Statement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lstStyle/>
          <a:p>
            <a:r>
              <a:rPr lang="en-US" sz="1800" b="1" dirty="0">
                <a:latin typeface="Calibri" panose="020F0502020204030204" pitchFamily="34" charset="0"/>
              </a:rPr>
              <a:t>Python supports if-</a:t>
            </a:r>
            <a:r>
              <a:rPr lang="en-US" sz="1800" b="1" dirty="0" err="1">
                <a:latin typeface="Calibri" panose="020F0502020204030204" pitchFamily="34" charset="0"/>
              </a:rPr>
              <a:t>elif</a:t>
            </a:r>
            <a:r>
              <a:rPr lang="en-US" sz="1800" b="1" dirty="0">
                <a:latin typeface="Calibri" panose="020F0502020204030204" pitchFamily="34" charset="0"/>
              </a:rPr>
              <a:t>-else statements to test additional conditions apart from the initial test expression. The if-</a:t>
            </a:r>
            <a:r>
              <a:rPr lang="en-US" sz="1800" b="1" dirty="0" err="1">
                <a:latin typeface="Calibri" panose="020F0502020204030204" pitchFamily="34" charset="0"/>
              </a:rPr>
              <a:t>elif</a:t>
            </a:r>
            <a:r>
              <a:rPr lang="en-US" sz="1800" b="1" dirty="0">
                <a:latin typeface="Calibri" panose="020F0502020204030204" pitchFamily="34" charset="0"/>
              </a:rPr>
              <a:t>-else construct works in the same way as a usual if-else statement. If-</a:t>
            </a:r>
            <a:r>
              <a:rPr lang="en-US" sz="1800" b="1" dirty="0" err="1">
                <a:latin typeface="Calibri" panose="020F0502020204030204" pitchFamily="34" charset="0"/>
              </a:rPr>
              <a:t>elif</a:t>
            </a:r>
            <a:r>
              <a:rPr lang="en-US" sz="1800" b="1" dirty="0">
                <a:latin typeface="Calibri" panose="020F0502020204030204" pitchFamily="34" charset="0"/>
              </a:rPr>
              <a:t>-else construct is also known as </a:t>
            </a:r>
            <a:r>
              <a:rPr lang="en-US" sz="1800" b="1" dirty="0">
                <a:solidFill>
                  <a:srgbClr val="C00000"/>
                </a:solidFill>
                <a:latin typeface="Calibri" panose="020F0502020204030204" pitchFamily="34" charset="0"/>
              </a:rPr>
              <a:t>nested-if </a:t>
            </a:r>
            <a:r>
              <a:rPr lang="en-US" sz="1800" b="1" dirty="0">
                <a:latin typeface="Calibri" panose="020F0502020204030204" pitchFamily="34" charset="0"/>
              </a:rPr>
              <a:t>construct. </a:t>
            </a:r>
          </a:p>
          <a:p>
            <a:r>
              <a:rPr lang="en-US" sz="1600" b="1" dirty="0" smtClean="0"/>
              <a:t>Example:</a:t>
            </a:r>
            <a:endParaRPr lang="en-US" sz="1600" b="1"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436621" y="2826206"/>
            <a:ext cx="4559138" cy="2759845"/>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823" y="2494718"/>
            <a:ext cx="5800725" cy="3422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55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while </a:t>
            </a:r>
            <a:r>
              <a:rPr lang="en-US" dirty="0">
                <a:latin typeface="Calibri" panose="020F0502020204030204" pitchFamily="34" charset="0"/>
              </a:rPr>
              <a:t>Loop </a:t>
            </a:r>
            <a:br>
              <a:rPr lang="en-US" dirty="0">
                <a:latin typeface="Calibri" panose="020F0502020204030204" pitchFamily="34" charset="0"/>
              </a:rPr>
            </a:br>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8</a:t>
            </a:fld>
            <a:endParaRPr lang="en-US" dirty="0"/>
          </a:p>
        </p:txBody>
      </p:sp>
      <p:pic>
        <p:nvPicPr>
          <p:cNvPr id="6" name="Content Placeholder 5"/>
          <p:cNvPicPr>
            <a:picLocks noGrp="1" noChangeAspect="1"/>
          </p:cNvPicPr>
          <p:nvPr>
            <p:ph idx="1"/>
          </p:nvPr>
        </p:nvPicPr>
        <p:blipFill>
          <a:blip r:embed="rId2"/>
          <a:stretch>
            <a:fillRect/>
          </a:stretch>
        </p:blipFill>
        <p:spPr>
          <a:xfrm>
            <a:off x="0" y="1934951"/>
            <a:ext cx="3353535" cy="1460860"/>
          </a:xfrm>
          <a:prstGeom prst="rect">
            <a:avLst/>
          </a:prstGeom>
        </p:spPr>
      </p:pic>
      <p:pic>
        <p:nvPicPr>
          <p:cNvPr id="7" name="Picture 6"/>
          <p:cNvPicPr>
            <a:picLocks noChangeAspect="1"/>
          </p:cNvPicPr>
          <p:nvPr/>
        </p:nvPicPr>
        <p:blipFill>
          <a:blip r:embed="rId3"/>
          <a:stretch>
            <a:fillRect/>
          </a:stretch>
        </p:blipFill>
        <p:spPr>
          <a:xfrm>
            <a:off x="3535521" y="1761559"/>
            <a:ext cx="4676428" cy="3069747"/>
          </a:xfrm>
          <a:prstGeom prst="rect">
            <a:avLst/>
          </a:prstGeom>
        </p:spPr>
      </p:pic>
      <p:pic>
        <p:nvPicPr>
          <p:cNvPr id="8" name="Picture 7"/>
          <p:cNvPicPr>
            <a:picLocks noChangeAspect="1"/>
          </p:cNvPicPr>
          <p:nvPr/>
        </p:nvPicPr>
        <p:blipFill>
          <a:blip r:embed="rId4"/>
          <a:stretch>
            <a:fillRect/>
          </a:stretch>
        </p:blipFill>
        <p:spPr>
          <a:xfrm>
            <a:off x="8426107" y="2165853"/>
            <a:ext cx="3404346" cy="2261157"/>
          </a:xfrm>
          <a:prstGeom prst="rect">
            <a:avLst/>
          </a:prstGeom>
        </p:spPr>
      </p:pic>
      <p:sp>
        <p:nvSpPr>
          <p:cNvPr id="9" name="TextBox 8"/>
          <p:cNvSpPr txBox="1"/>
          <p:nvPr/>
        </p:nvSpPr>
        <p:spPr>
          <a:xfrm>
            <a:off x="9887712" y="4645152"/>
            <a:ext cx="995401" cy="369332"/>
          </a:xfrm>
          <a:prstGeom prst="rect">
            <a:avLst/>
          </a:prstGeom>
          <a:noFill/>
        </p:spPr>
        <p:txBody>
          <a:bodyPr wrap="none" rtlCol="0">
            <a:spAutoFit/>
          </a:bodyPr>
          <a:lstStyle/>
          <a:p>
            <a:r>
              <a:rPr lang="en-US" b="1" dirty="0" smtClean="0"/>
              <a:t>Example</a:t>
            </a:r>
            <a:endParaRPr lang="en-GB" b="1" dirty="0"/>
          </a:p>
        </p:txBody>
      </p:sp>
    </p:spTree>
    <p:extLst>
      <p:ext uri="{BB962C8B-B14F-4D97-AF65-F5344CB8AC3E}">
        <p14:creationId xmlns:p14="http://schemas.microsoft.com/office/powerpoint/2010/main" val="286625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for </a:t>
            </a:r>
            <a:r>
              <a:rPr lang="en-US" dirty="0">
                <a:latin typeface="Calibri" panose="020F0502020204030204" pitchFamily="34" charset="0"/>
              </a:rPr>
              <a:t>Loop </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lstStyle/>
          <a:p>
            <a:pPr>
              <a:lnSpc>
                <a:spcPct val="150000"/>
              </a:lnSpc>
            </a:pPr>
            <a:r>
              <a:rPr lang="en-IN" sz="1600" b="1" dirty="0">
                <a:latin typeface="Calibri" panose="020F0502020204030204" pitchFamily="34" charset="0"/>
              </a:rPr>
              <a:t>For loop provides a mechanism to repeat a task until a particular condition is True.  It is usually known as a </a:t>
            </a:r>
            <a:r>
              <a:rPr lang="en-IN" sz="1600" b="1" i="1" dirty="0">
                <a:latin typeface="Calibri" panose="020F0502020204030204" pitchFamily="34" charset="0"/>
              </a:rPr>
              <a:t>determinate or definite loop</a:t>
            </a:r>
            <a:r>
              <a:rPr lang="en-IN" sz="1600" b="1" dirty="0">
                <a:latin typeface="Calibri" panose="020F0502020204030204" pitchFamily="34" charset="0"/>
              </a:rPr>
              <a:t> because the programmer knows exactly how many times the loop will repeat.</a:t>
            </a:r>
          </a:p>
          <a:p>
            <a:pPr>
              <a:lnSpc>
                <a:spcPct val="150000"/>
              </a:lnSpc>
            </a:pPr>
            <a:r>
              <a:rPr lang="en-IN" sz="1600" b="1" dirty="0">
                <a:latin typeface="Calibri" panose="020F0502020204030204" pitchFamily="34" charset="0"/>
              </a:rPr>
              <a:t>The for...in statement is a looping statement used in Python to iterate over a sequence of objects.</a:t>
            </a:r>
            <a:endParaRPr lang="en-US" sz="1600" b="1" dirty="0">
              <a:latin typeface="Calibri" panose="020F0502020204030204" pitchFamily="34" charset="0"/>
            </a:endParaRPr>
          </a:p>
          <a:p>
            <a:endParaRPr lang="en-US" dirty="0"/>
          </a:p>
        </p:txBody>
      </p:sp>
      <p:sp>
        <p:nvSpPr>
          <p:cNvPr id="4" name="Footer Placeholder 3"/>
          <p:cNvSpPr>
            <a:spLocks noGrp="1"/>
          </p:cNvSpPr>
          <p:nvPr>
            <p:ph type="ftr" sz="quarter" idx="11"/>
          </p:nvPr>
        </p:nvSpPr>
        <p:spPr/>
        <p:txBody>
          <a:bodyPr/>
          <a:lstStyle/>
          <a:p>
            <a:r>
              <a:rPr lang="en-US" dirty="0" smtClean="0"/>
              <a:t>© Oxford University Press </a:t>
            </a:r>
            <a:r>
              <a:rPr lang="en-US" dirty="0" smtClean="0"/>
              <a:t>2019. </a:t>
            </a:r>
            <a:r>
              <a:rPr lang="en-US" dirty="0" smtClean="0"/>
              <a:t>All rights reserved.</a:t>
            </a:r>
          </a:p>
        </p:txBody>
      </p:sp>
      <p:sp>
        <p:nvSpPr>
          <p:cNvPr id="5" name="Slide Number Placeholder 4"/>
          <p:cNvSpPr>
            <a:spLocks noGrp="1"/>
          </p:cNvSpPr>
          <p:nvPr>
            <p:ph type="sldNum" sz="quarter" idx="12"/>
          </p:nvPr>
        </p:nvSpPr>
        <p:spPr/>
        <p:txBody>
          <a:bodyPr/>
          <a:lstStyle/>
          <a:p>
            <a:fld id="{3DA2C4C0-EA29-4927-9A84-723C9BEF81F2}" type="slidenum">
              <a:rPr lang="en-US" smtClean="0"/>
              <a:pPr/>
              <a:t>9</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30" y="3123818"/>
            <a:ext cx="334327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191" y="2751357"/>
            <a:ext cx="5133975" cy="3217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617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1008</Words>
  <Application>Microsoft Office PowerPoint</Application>
  <PresentationFormat>Custom</PresentationFormat>
  <Paragraphs>84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Chapter 3 : Control Flow Statements </vt:lpstr>
      <vt:lpstr> Control Statements </vt:lpstr>
      <vt:lpstr> If Statement  </vt:lpstr>
      <vt:lpstr> if-else Statement </vt:lpstr>
      <vt:lpstr> Nested if Statements  </vt:lpstr>
      <vt:lpstr> if-elif-else Statement  </vt:lpstr>
      <vt:lpstr> while Loop  </vt:lpstr>
      <vt:lpstr> for Loop  </vt:lpstr>
      <vt:lpstr> for Loop and range() Function </vt:lpstr>
      <vt:lpstr> range() Function </vt:lpstr>
      <vt:lpstr> Condition-controlled and Counter-controlled Loops  </vt:lpstr>
      <vt:lpstr> Nested Loops  </vt:lpstr>
      <vt:lpstr> The break Statement  </vt:lpstr>
      <vt:lpstr> The continue Statement  </vt:lpstr>
      <vt:lpstr> The pass Statement  </vt:lpstr>
      <vt:lpstr> The else Statement Used With Loops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Dhawan, Neha</cp:lastModifiedBy>
  <cp:revision>33</cp:revision>
  <dcterms:created xsi:type="dcterms:W3CDTF">2018-08-14T04:22:50Z</dcterms:created>
  <dcterms:modified xsi:type="dcterms:W3CDTF">2019-06-06T11:48:45Z</dcterms:modified>
</cp:coreProperties>
</file>