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7" r:id="rId6"/>
    <p:sldId id="266" r:id="rId7"/>
    <p:sldId id="265" r:id="rId8"/>
    <p:sldId id="264" r:id="rId9"/>
    <p:sldId id="263" r:id="rId10"/>
    <p:sldId id="262" r:id="rId11"/>
    <p:sldId id="261" r:id="rId12"/>
    <p:sldId id="260" r:id="rId13"/>
    <p:sldId id="270" r:id="rId14"/>
    <p:sldId id="269" r:id="rId15"/>
    <p:sldId id="268" r:id="rId16"/>
    <p:sldId id="273" r:id="rId17"/>
    <p:sldId id="272" r:id="rId18"/>
    <p:sldId id="271" r:id="rId19"/>
    <p:sldId id="276" r:id="rId20"/>
    <p:sldId id="275"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703"/>
    <a:srgbClr val="F3E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14"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2A4BB-BE64-47B3-86BB-D5C09166F06B}"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251BB-902F-4017-A137-A5A8CDC6045B}" type="slidenum">
              <a:rPr lang="en-US" smtClean="0"/>
              <a:t>‹#›</a:t>
            </a:fld>
            <a:endParaRPr lang="en-US"/>
          </a:p>
        </p:txBody>
      </p:sp>
    </p:spTree>
    <p:extLst>
      <p:ext uri="{BB962C8B-B14F-4D97-AF65-F5344CB8AC3E}">
        <p14:creationId xmlns:p14="http://schemas.microsoft.com/office/powerpoint/2010/main" val="52842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251BB-902F-4017-A137-A5A8CDC6045B}" type="slidenum">
              <a:rPr lang="en-US" smtClean="0"/>
              <a:t>2</a:t>
            </a:fld>
            <a:endParaRPr lang="en-US"/>
          </a:p>
        </p:txBody>
      </p:sp>
    </p:spTree>
    <p:extLst>
      <p:ext uri="{BB962C8B-B14F-4D97-AF65-F5344CB8AC3E}">
        <p14:creationId xmlns:p14="http://schemas.microsoft.com/office/powerpoint/2010/main" val="352942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566400" cy="2387600"/>
          </a:xfrm>
          <a:solidFill>
            <a:srgbClr val="FCD703"/>
          </a:solidFill>
        </p:spPr>
        <p:txBody>
          <a:bodyPr anchor="ctr"/>
          <a:lstStyle>
            <a:lvl1pPr algn="ctr">
              <a:defRPr sz="6000">
                <a:solidFill>
                  <a:schemeClr val="tx1">
                    <a:lumMod val="65000"/>
                    <a:lumOff val="3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20686" y="3906838"/>
            <a:ext cx="7750628" cy="1013505"/>
          </a:xfrm>
        </p:spPr>
        <p:txBody>
          <a:bodyPr anchor="ct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65000"/>
                    <a:lumOff val="3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65000"/>
                    <a:lumOff val="35000"/>
                  </a:schemeClr>
                </a:solidFill>
              </a:defRPr>
            </a:lvl1pPr>
          </a:lstStyle>
          <a:p>
            <a:r>
              <a:rPr lang="en-US" dirty="0" smtClean="0"/>
              <a:t>© Oxford University Press 2018.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lumOff val="35000"/>
                  </a:schemeClr>
                </a:solidFill>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376765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Oxford University Press 2018. All rights reserved.</a:t>
            </a:r>
            <a:endParaRPr lang="en-US"/>
          </a:p>
        </p:txBody>
      </p:sp>
      <p:sp>
        <p:nvSpPr>
          <p:cNvPr id="6" name="Slide Number Placeholder 5"/>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2178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solidFill>
            <a:srgbClr val="FCD703"/>
          </a:solidFill>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Oxford University Press 2018. All rights reserved.</a:t>
            </a:r>
            <a:endParaRPr lang="en-US"/>
          </a:p>
        </p:txBody>
      </p:sp>
      <p:sp>
        <p:nvSpPr>
          <p:cNvPr id="6" name="Slide Number Placeholder 5"/>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91471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48342" y="6356350"/>
            <a:ext cx="1291772" cy="365125"/>
          </a:xfrm>
        </p:spPr>
        <p:txBody>
          <a:bodyPr/>
          <a:lstStyle>
            <a:lvl1pPr>
              <a:defRPr>
                <a:solidFill>
                  <a:schemeClr val="tx1">
                    <a:lumMod val="50000"/>
                    <a:lumOff val="50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dirty="0" smtClean="0"/>
              <a:t>© Oxford University Press 2018. All rights reserved.</a:t>
            </a:r>
          </a:p>
        </p:txBody>
      </p:sp>
      <p:sp>
        <p:nvSpPr>
          <p:cNvPr id="6" name="Slide Number Placeholder 5"/>
          <p:cNvSpPr>
            <a:spLocks noGrp="1"/>
          </p:cNvSpPr>
          <p:nvPr>
            <p:ph type="sldNum" sz="quarter" idx="12"/>
          </p:nvPr>
        </p:nvSpPr>
        <p:spPr>
          <a:xfrm>
            <a:off x="10911114" y="6197598"/>
            <a:ext cx="700313" cy="660401"/>
          </a:xfrm>
          <a:solidFill>
            <a:schemeClr val="tx1">
              <a:lumMod val="50000"/>
              <a:lumOff val="50000"/>
            </a:schemeClr>
          </a:solidFill>
        </p:spPr>
        <p:txBody>
          <a:bodyPr/>
          <a:lstStyle>
            <a:lvl1pPr algn="ctr">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78158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709738"/>
            <a:ext cx="10515600" cy="2852737"/>
          </a:xfrm>
          <a:solidFill>
            <a:schemeClr val="accent4">
              <a:lumMod val="40000"/>
              <a:lumOff val="60000"/>
              <a:alpha val="75000"/>
            </a:schemeClr>
          </a:solidFill>
        </p:spPr>
        <p:txBody>
          <a:bodyPr anchor="ctr" anchorCtr="0">
            <a:normAutofit/>
          </a:bodyPr>
          <a:lstStyle>
            <a:lvl1pPr algn="ctr">
              <a:defRPr sz="6600" b="1">
                <a:solidFill>
                  <a:schemeClr val="bg1">
                    <a:lumMod val="50000"/>
                  </a:schemeClr>
                </a:solidFill>
                <a:latin typeface="Myriad Pro Cond" panose="020B0506030403020204" pitchFamily="34" charset="0"/>
              </a:defRPr>
            </a:lvl1pPr>
          </a:lstStyle>
          <a:p>
            <a:r>
              <a:rPr lang="en-US" dirty="0" smtClean="0"/>
              <a:t>Chapter name</a:t>
            </a:r>
            <a:endParaRPr lang="en-US" dirty="0"/>
          </a:p>
        </p:txBody>
      </p:sp>
      <p:sp>
        <p:nvSpPr>
          <p:cNvPr id="3" name="Text Placeholder 2"/>
          <p:cNvSpPr>
            <a:spLocks noGrp="1"/>
          </p:cNvSpPr>
          <p:nvPr>
            <p:ph type="body" idx="1" hasCustomPrompt="1"/>
          </p:nvPr>
        </p:nvSpPr>
        <p:spPr>
          <a:xfrm>
            <a:off x="831850" y="4589464"/>
            <a:ext cx="10515600" cy="737280"/>
          </a:xfrm>
          <a:solidFill>
            <a:schemeClr val="accent6">
              <a:lumMod val="40000"/>
              <a:lumOff val="60000"/>
            </a:schemeClr>
          </a:solidFill>
        </p:spPr>
        <p:txBody>
          <a:bodyPr anchor="ctr">
            <a:normAutofit/>
          </a:bodyPr>
          <a:lstStyle>
            <a:lvl1pPr marL="0" indent="0" algn="ctr">
              <a:buNone/>
              <a:defRPr sz="4000" b="1">
                <a:solidFill>
                  <a:schemeClr val="tx1">
                    <a:lumMod val="65000"/>
                    <a:lumOff val="35000"/>
                  </a:schemeClr>
                </a:solidFill>
                <a:latin typeface="Myriad Pro Cond" panose="020B0506030403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chapter no</a:t>
            </a:r>
          </a:p>
        </p:txBody>
      </p:sp>
      <p:sp>
        <p:nvSpPr>
          <p:cNvPr id="7" name="Footer Placeholder 7"/>
          <p:cNvSpPr>
            <a:spLocks noGrp="1"/>
          </p:cNvSpPr>
          <p:nvPr>
            <p:ph type="ftr" sz="quarter" idx="11"/>
          </p:nvPr>
        </p:nvSpPr>
        <p:spPr>
          <a:xfrm>
            <a:off x="4038600" y="6356350"/>
            <a:ext cx="4114800" cy="365125"/>
          </a:xfrm>
        </p:spPr>
        <p:txBody>
          <a:bodyPr/>
          <a:lstStyle>
            <a:lvl1pPr>
              <a:defRPr sz="1400">
                <a:solidFill>
                  <a:schemeClr val="tx1">
                    <a:lumMod val="65000"/>
                    <a:lumOff val="35000"/>
                  </a:schemeClr>
                </a:solidFill>
              </a:defRPr>
            </a:lvl1pPr>
          </a:lstStyle>
          <a:p>
            <a:r>
              <a:rPr lang="en-US" dirty="0" smtClean="0"/>
              <a:t>© Oxford University Press 2018. All rights reserved.</a:t>
            </a:r>
            <a:endParaRPr lang="en-US" dirty="0"/>
          </a:p>
        </p:txBody>
      </p:sp>
    </p:spTree>
    <p:extLst>
      <p:ext uri="{BB962C8B-B14F-4D97-AF65-F5344CB8AC3E}">
        <p14:creationId xmlns:p14="http://schemas.microsoft.com/office/powerpoint/2010/main" val="113787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smtClean="0"/>
              <a:t>© Oxford University Press 2018. All rights reserved.</a:t>
            </a:r>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122041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360" y="1269207"/>
            <a:ext cx="5473926"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04360" y="2093119"/>
            <a:ext cx="5473926"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284686" y="1269207"/>
            <a:ext cx="5462588"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84686" y="2093119"/>
            <a:ext cx="5462588"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sz="1400">
                <a:solidFill>
                  <a:schemeClr val="bg1"/>
                </a:solidFill>
              </a:defRPr>
            </a:lvl1pPr>
          </a:lstStyle>
          <a:p>
            <a:r>
              <a:rPr lang="en-US" dirty="0" smtClean="0"/>
              <a:t>© Oxford University Press 2018. All rights reserved.</a:t>
            </a:r>
            <a:endParaRPr lang="en-US" dirty="0"/>
          </a:p>
        </p:txBody>
      </p:sp>
      <p:sp>
        <p:nvSpPr>
          <p:cNvPr id="10" name="Title 1"/>
          <p:cNvSpPr>
            <a:spLocks noGrp="1"/>
          </p:cNvSpPr>
          <p:nvPr>
            <p:ph type="title"/>
          </p:nvPr>
        </p:nvSpPr>
        <p:spPr>
          <a:xfrm>
            <a:off x="0" y="263526"/>
            <a:ext cx="12192000" cy="796018"/>
          </a:xfrm>
          <a:solidFill>
            <a:srgbClr val="FCD703"/>
          </a:solidFill>
        </p:spPr>
        <p:txBody>
          <a:bodyPr/>
          <a:lstStyle/>
          <a:p>
            <a:r>
              <a:rPr lang="en-US" smtClean="0"/>
              <a:t>Click to edit Master title style</a:t>
            </a:r>
            <a:endParaRPr lang="en-US"/>
          </a:p>
        </p:txBody>
      </p:sp>
      <p:sp>
        <p:nvSpPr>
          <p:cNvPr id="11" name="Slide Number Placeholder 5"/>
          <p:cNvSpPr>
            <a:spLocks noGrp="1"/>
          </p:cNvSpPr>
          <p:nvPr>
            <p:ph type="sldNum" sz="quarter" idx="12"/>
          </p:nvPr>
        </p:nvSpPr>
        <p:spPr>
          <a:xfrm>
            <a:off x="10911114" y="5907314"/>
            <a:ext cx="700313" cy="950686"/>
          </a:xfrm>
          <a:solidFill>
            <a:srgbClr val="002060"/>
          </a:solidFill>
        </p:spPr>
        <p:txBody>
          <a:bodyPr/>
          <a:lstStyle>
            <a:lvl1pPr algn="ctr">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218188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Oxford University Press 2018. All rights reserved.</a:t>
            </a:r>
            <a:endParaRPr lang="en-US"/>
          </a:p>
        </p:txBody>
      </p:sp>
      <p:sp>
        <p:nvSpPr>
          <p:cNvPr id="5" name="Slide Number Placeholder 4"/>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31224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682171" y="1084218"/>
            <a:ext cx="4049486" cy="5185954"/>
          </a:xfrm>
          <a:prstGeom prst="rect">
            <a:avLst/>
          </a:prstGeom>
          <a:solidFill>
            <a:srgbClr val="F3E14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5181600" y="2452914"/>
            <a:ext cx="6008913" cy="2985433"/>
          </a:xfrm>
          <a:prstGeom prst="rect">
            <a:avLst/>
          </a:prstGeom>
          <a:solidFill>
            <a:srgbClr val="FCD703">
              <a:alpha val="71000"/>
            </a:srgbClr>
          </a:solidFill>
        </p:spPr>
        <p:txBody>
          <a:bodyPr wrap="square" rtlCol="0">
            <a:spAutoFit/>
          </a:bodyPr>
          <a:lstStyle/>
          <a:p>
            <a:pPr algn="ctr"/>
            <a:r>
              <a:rPr lang="en-US" sz="4000" b="0" baseline="0" dirty="0" smtClean="0">
                <a:solidFill>
                  <a:schemeClr val="bg1"/>
                </a:solidFill>
                <a:latin typeface="Corbel" panose="020B0503020204020204" pitchFamily="34" charset="0"/>
              </a:rPr>
              <a:t>Problem Solving and Programming with </a:t>
            </a:r>
            <a:r>
              <a:rPr lang="en-US" sz="7200" b="1" baseline="0" dirty="0" smtClean="0">
                <a:solidFill>
                  <a:schemeClr val="bg1"/>
                </a:solidFill>
                <a:latin typeface="Corbel" panose="020B0503020204020204" pitchFamily="34" charset="0"/>
              </a:rPr>
              <a:t>Python</a:t>
            </a:r>
            <a:endParaRPr lang="en-US" sz="7200" b="1" baseline="0" dirty="0" smtClean="0">
              <a:solidFill>
                <a:srgbClr val="FFC000"/>
              </a:solidFill>
              <a:latin typeface="Corbel" panose="020B0503020204020204" pitchFamily="34" charset="0"/>
            </a:endParaRPr>
          </a:p>
          <a:p>
            <a:endParaRPr lang="en-US" baseline="0" dirty="0" smtClean="0"/>
          </a:p>
          <a:p>
            <a:pPr algn="ctr"/>
            <a:r>
              <a:rPr lang="en-US" b="1" baseline="0" smtClean="0">
                <a:solidFill>
                  <a:schemeClr val="tx1">
                    <a:lumMod val="95000"/>
                    <a:lumOff val="5000"/>
                  </a:schemeClr>
                </a:solidFill>
                <a:latin typeface="Orator Std" panose="020D0509020203030204" pitchFamily="49" charset="0"/>
              </a:rPr>
              <a:t>Reema Thareja</a:t>
            </a:r>
            <a:endParaRPr lang="en-US" b="1" dirty="0">
              <a:solidFill>
                <a:schemeClr val="tx1">
                  <a:lumMod val="95000"/>
                  <a:lumOff val="5000"/>
                </a:schemeClr>
              </a:solidFill>
              <a:latin typeface="Orator Std" panose="020D0509020203030204" pitchFamily="49" charset="0"/>
            </a:endParaRPr>
          </a:p>
        </p:txBody>
      </p:sp>
      <p:cxnSp>
        <p:nvCxnSpPr>
          <p:cNvPr id="10" name="Straight Connector 9"/>
          <p:cNvCxnSpPr/>
          <p:nvPr userDrawn="1"/>
        </p:nvCxnSpPr>
        <p:spPr>
          <a:xfrm>
            <a:off x="5471886" y="4717143"/>
            <a:ext cx="5428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9581670" y="218647"/>
            <a:ext cx="1853345" cy="969348"/>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602" y="1198228"/>
            <a:ext cx="3780945" cy="4957934"/>
          </a:xfrm>
          <a:prstGeom prst="rect">
            <a:avLst/>
          </a:prstGeom>
        </p:spPr>
      </p:pic>
    </p:spTree>
    <p:extLst>
      <p:ext uri="{BB962C8B-B14F-4D97-AF65-F5344CB8AC3E}">
        <p14:creationId xmlns:p14="http://schemas.microsoft.com/office/powerpoint/2010/main" val="285971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CD703"/>
          </a:solidFill>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Oxford University Press 2018. All rights reserved.</a:t>
            </a:r>
            <a:endParaRPr lang="en-US"/>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4833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CD703"/>
          </a:solidFill>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Oxford University Press 2018. All rights reserved.</a:t>
            </a:r>
            <a:endParaRPr lang="en-US"/>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63421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duotone>
              <a:schemeClr val="accent2">
                <a:shade val="45000"/>
                <a:satMod val="135000"/>
              </a:schemeClr>
              <a:prstClr val="white"/>
            </a:duotone>
            <a:extLst>
              <a:ext uri="{BEBA8EAE-BF5A-486C-A8C5-ECC9F3942E4B}">
                <a14:imgProps xmlns:a14="http://schemas.microsoft.com/office/drawing/2010/main">
                  <a14:imgLayer r:embed="rId14">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63526"/>
            <a:ext cx="12192000" cy="796018"/>
          </a:xfrm>
          <a:prstGeom prst="rect">
            <a:avLst/>
          </a:prstGeom>
          <a:solidFill>
            <a:srgbClr val="FCD703"/>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1171" y="1303110"/>
            <a:ext cx="11556999" cy="4894489"/>
          </a:xfrm>
          <a:prstGeom prst="rect">
            <a:avLst/>
          </a:prstGeom>
          <a:solidFill>
            <a:schemeClr val="bg1">
              <a:lumMod val="95000"/>
            </a:schemeClr>
          </a:solid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bg1"/>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bg1"/>
                </a:solidFill>
              </a:defRPr>
            </a:lvl1pPr>
          </a:lstStyle>
          <a:p>
            <a:r>
              <a:rPr lang="en-US" dirty="0" smtClean="0"/>
              <a:t>© Oxford University Press 2018. All rights reserved.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14809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duotone>
              <a:schemeClr val="accent2">
                <a:shade val="45000"/>
                <a:satMod val="135000"/>
              </a:schemeClr>
              <a:prstClr val="white"/>
            </a:duotone>
            <a:lum/>
            <a:extLst>
              <a:ext uri="{BEBA8EAE-BF5A-486C-A8C5-ECC9F3942E4B}">
                <a14:imgProps xmlns:a14="http://schemas.microsoft.com/office/drawing/2010/main">
                  <a14:imgLayer r:embed="rId3">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99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Local </a:t>
            </a:r>
            <a:r>
              <a:rPr lang="en-US" dirty="0">
                <a:latin typeface="Calibri" panose="020F0502020204030204" pitchFamily="34" charset="0"/>
              </a:rPr>
              <a:t>and Global Variables </a:t>
            </a:r>
            <a:r>
              <a:rPr lang="en-US" sz="3200" dirty="0"/>
              <a:t>	</a:t>
            </a:r>
            <a:br>
              <a:rPr lang="en-US" sz="3200" dirty="0"/>
            </a:b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10</a:t>
            </a:fld>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0940" y="1303338"/>
            <a:ext cx="7998370" cy="4894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29056" y="1889760"/>
            <a:ext cx="105952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313815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Using the Global Statement</a:t>
            </a:r>
            <a:endParaRPr lang="en-US" dirty="0"/>
          </a:p>
        </p:txBody>
      </p:sp>
      <p:sp>
        <p:nvSpPr>
          <p:cNvPr id="3" name="Content Placeholder 2"/>
          <p:cNvSpPr>
            <a:spLocks noGrp="1"/>
          </p:cNvSpPr>
          <p:nvPr>
            <p:ph idx="1"/>
          </p:nvPr>
        </p:nvSpPr>
        <p:spPr/>
        <p:txBody>
          <a:bodyPr/>
          <a:lstStyle/>
          <a:p>
            <a:r>
              <a:rPr lang="en-US" sz="1800" b="1" dirty="0">
                <a:latin typeface="Calibri" panose="020F0502020204030204" pitchFamily="34" charset="0"/>
              </a:rPr>
              <a:t>To define a variable defined inside a function as global, you must use the global statement. This declares the local or the inner variable of the function to have module scope.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11</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069" y="2135487"/>
            <a:ext cx="89079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14400" y="3243072"/>
            <a:ext cx="105952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349911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Resolution </a:t>
            </a:r>
            <a:r>
              <a:rPr lang="en-US" dirty="0">
                <a:latin typeface="Calibri" panose="020F0502020204030204" pitchFamily="34" charset="0"/>
              </a:rPr>
              <a:t>of </a:t>
            </a:r>
            <a:r>
              <a:rPr lang="en-US" dirty="0" smtClean="0">
                <a:latin typeface="Calibri" panose="020F0502020204030204" pitchFamily="34" charset="0"/>
              </a:rPr>
              <a:t>Names</a:t>
            </a:r>
            <a:r>
              <a:rPr lang="en-US" dirty="0">
                <a:latin typeface="Calibri" panose="020F0502020204030204" pitchFamily="34" charset="0"/>
              </a:rPr>
              <a: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pPr algn="just">
              <a:lnSpc>
                <a:spcPct val="150000"/>
              </a:lnSpc>
            </a:pPr>
            <a:r>
              <a:rPr lang="en-US" sz="1600" b="1" i="1" dirty="0">
                <a:solidFill>
                  <a:srgbClr val="C00000"/>
                </a:solidFill>
                <a:latin typeface="Calibri" panose="020F0502020204030204" pitchFamily="34" charset="0"/>
              </a:rPr>
              <a:t>Scope</a:t>
            </a:r>
            <a:r>
              <a:rPr lang="en-US" sz="1600" b="1" i="1" dirty="0">
                <a:solidFill>
                  <a:schemeClr val="accent1">
                    <a:lumMod val="75000"/>
                  </a:schemeClr>
                </a:solidFill>
                <a:latin typeface="Calibri" panose="020F0502020204030204" pitchFamily="34" charset="0"/>
              </a:rPr>
              <a:t> </a:t>
            </a:r>
            <a:r>
              <a:rPr lang="en-US" sz="1600" b="1" dirty="0">
                <a:latin typeface="Calibri" panose="020F0502020204030204" pitchFamily="34" charset="0"/>
              </a:rPr>
              <a:t>defines the visibility of a name within a block. If a local variable is defined in a block, its scope is that particular block. If it is defined in a function, then its scope is all blocks within that function. </a:t>
            </a:r>
          </a:p>
          <a:p>
            <a:pPr algn="just">
              <a:lnSpc>
                <a:spcPct val="150000"/>
              </a:lnSpc>
            </a:pPr>
            <a:r>
              <a:rPr lang="en-US" sz="1600" b="1" dirty="0">
                <a:latin typeface="Calibri" panose="020F0502020204030204" pitchFamily="34" charset="0"/>
              </a:rPr>
              <a:t>When a variable name is used in a code block, it is resolved using the nearest enclosing scope. If no variable of that name is found, then a</a:t>
            </a:r>
            <a:r>
              <a:rPr lang="en-US" sz="1600" b="1" dirty="0">
                <a:solidFill>
                  <a:schemeClr val="accent1">
                    <a:lumMod val="75000"/>
                  </a:schemeClr>
                </a:solidFill>
                <a:latin typeface="Calibri" panose="020F0502020204030204" pitchFamily="34" charset="0"/>
              </a:rPr>
              <a:t> </a:t>
            </a:r>
            <a:r>
              <a:rPr lang="en-US" sz="1600" b="1" dirty="0" err="1">
                <a:solidFill>
                  <a:srgbClr val="C00000"/>
                </a:solidFill>
                <a:latin typeface="Calibri" panose="020F0502020204030204" pitchFamily="34" charset="0"/>
              </a:rPr>
              <a:t>NameError</a:t>
            </a:r>
            <a:r>
              <a:rPr lang="en-US" sz="1600" b="1" dirty="0">
                <a:solidFill>
                  <a:schemeClr val="accent1">
                    <a:lumMod val="75000"/>
                  </a:schemeClr>
                </a:solidFill>
                <a:latin typeface="Calibri" panose="020F0502020204030204" pitchFamily="34" charset="0"/>
              </a:rPr>
              <a:t> </a:t>
            </a:r>
            <a:r>
              <a:rPr lang="en-US" sz="1600" b="1" dirty="0">
                <a:latin typeface="Calibri" panose="020F0502020204030204" pitchFamily="34" charset="0"/>
              </a:rPr>
              <a:t>is raised. In the code given below, </a:t>
            </a:r>
            <a:r>
              <a:rPr lang="en-US" sz="1600" b="1" dirty="0" err="1">
                <a:latin typeface="Calibri" panose="020F0502020204030204" pitchFamily="34" charset="0"/>
              </a:rPr>
              <a:t>str</a:t>
            </a:r>
            <a:r>
              <a:rPr lang="en-US" sz="1600" b="1" dirty="0">
                <a:latin typeface="Calibri" panose="020F0502020204030204" pitchFamily="34" charset="0"/>
              </a:rPr>
              <a:t> is a global string because it has been defined before calling the function. </a:t>
            </a:r>
            <a:endParaRPr lang="en-US" sz="1600" b="1" dirty="0" smtClean="0">
              <a:latin typeface="Calibri" panose="020F0502020204030204" pitchFamily="34" charset="0"/>
            </a:endParaRPr>
          </a:p>
          <a:p>
            <a:pPr algn="just">
              <a:lnSpc>
                <a:spcPct val="150000"/>
              </a:lnSpc>
            </a:pPr>
            <a:r>
              <a:rPr lang="en-US" sz="1600" b="1" dirty="0" smtClean="0">
                <a:latin typeface="Calibri" panose="020F0502020204030204" pitchFamily="34" charset="0"/>
              </a:rPr>
              <a:t>Example:</a:t>
            </a:r>
            <a:endParaRPr lang="en-US" sz="1600" b="1" dirty="0">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12</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563" y="3242793"/>
            <a:ext cx="27813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729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Fruitful Functions</a:t>
            </a:r>
            <a:endParaRPr lang="en-US" dirty="0"/>
          </a:p>
        </p:txBody>
      </p:sp>
      <p:sp>
        <p:nvSpPr>
          <p:cNvPr id="3" name="Content Placeholder 2"/>
          <p:cNvSpPr>
            <a:spLocks noGrp="1"/>
          </p:cNvSpPr>
          <p:nvPr>
            <p:ph idx="1"/>
          </p:nvPr>
        </p:nvSpPr>
        <p:spPr/>
        <p:txBody>
          <a:bodyPr/>
          <a:lstStyle/>
          <a:p>
            <a:r>
              <a:rPr lang="en-US" b="1" dirty="0" smtClean="0"/>
              <a:t>A fruitful function is one in which there is a return statement with an expression. This means that a fruitful function returns a value that can be utilized by the calling function for further processing. </a:t>
            </a:r>
            <a:endParaRPr lang="en-US"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13</a:t>
            </a:fld>
            <a:endParaRPr lang="en-US" dirty="0"/>
          </a:p>
        </p:txBody>
      </p:sp>
    </p:spTree>
    <p:extLst>
      <p:ext uri="{BB962C8B-B14F-4D97-AF65-F5344CB8AC3E}">
        <p14:creationId xmlns:p14="http://schemas.microsoft.com/office/powerpoint/2010/main" val="117539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The </a:t>
            </a:r>
            <a:r>
              <a:rPr lang="en-US" dirty="0">
                <a:latin typeface="Calibri" panose="020F0502020204030204" pitchFamily="34" charset="0"/>
              </a:rPr>
              <a:t>return Statement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b="1" dirty="0">
                <a:latin typeface="Calibri" panose="020F0502020204030204" pitchFamily="34" charset="0"/>
              </a:rPr>
              <a:t>The syntax of return statement is, </a:t>
            </a:r>
          </a:p>
          <a:p>
            <a:pPr>
              <a:lnSpc>
                <a:spcPct val="150000"/>
              </a:lnSpc>
            </a:pPr>
            <a:r>
              <a:rPr lang="en-US" b="1" dirty="0">
                <a:solidFill>
                  <a:srgbClr val="C00000"/>
                </a:solidFill>
                <a:latin typeface="Calibri" panose="020F0502020204030204" pitchFamily="34" charset="0"/>
              </a:rPr>
              <a:t>return [expression] </a:t>
            </a:r>
          </a:p>
          <a:p>
            <a:pPr>
              <a:lnSpc>
                <a:spcPct val="150000"/>
              </a:lnSpc>
            </a:pPr>
            <a:r>
              <a:rPr lang="en-US" b="1" dirty="0">
                <a:latin typeface="Calibri" panose="020F0502020204030204" pitchFamily="34" charset="0"/>
              </a:rPr>
              <a:t>The expression is written in brackets because it is optional. If the expression is present, it is evaluated and the resultant value is returned to the calling function. However, if no expression is specified then the function will return </a:t>
            </a:r>
            <a:r>
              <a:rPr lang="en-US" b="1" dirty="0">
                <a:solidFill>
                  <a:srgbClr val="C00000"/>
                </a:solidFill>
                <a:latin typeface="Calibri" panose="020F0502020204030204" pitchFamily="34" charset="0"/>
              </a:rPr>
              <a:t>None. </a:t>
            </a:r>
          </a:p>
          <a:p>
            <a:pPr>
              <a:lnSpc>
                <a:spcPct val="150000"/>
              </a:lnSpc>
            </a:pPr>
            <a:endParaRPr lang="en-US" sz="1800" b="1" dirty="0">
              <a:solidFill>
                <a:schemeClr val="accent1">
                  <a:lumMod val="75000"/>
                </a:schemeClr>
              </a:solidFill>
              <a:latin typeface="Calibri" panose="020F0502020204030204" pitchFamily="34" charset="0"/>
            </a:endParaRPr>
          </a:p>
          <a:p>
            <a:pPr>
              <a:lnSpc>
                <a:spcPct val="150000"/>
              </a:lnSpc>
            </a:pPr>
            <a:r>
              <a:rPr lang="en-US" b="1" dirty="0">
                <a:latin typeface="Calibri" panose="020F0502020204030204" pitchFamily="34" charset="0"/>
              </a:rPr>
              <a:t>The return statement is used for two things.</a:t>
            </a:r>
          </a:p>
          <a:p>
            <a:pPr>
              <a:lnSpc>
                <a:spcPct val="150000"/>
              </a:lnSpc>
            </a:pPr>
            <a:r>
              <a:rPr lang="en-US" b="1" dirty="0">
                <a:latin typeface="Calibri" panose="020F0502020204030204" pitchFamily="34" charset="0"/>
              </a:rPr>
              <a:t>• Return a value to the caller</a:t>
            </a:r>
          </a:p>
          <a:p>
            <a:pPr>
              <a:lnSpc>
                <a:spcPct val="150000"/>
              </a:lnSpc>
            </a:pPr>
            <a:r>
              <a:rPr lang="en-US" b="1" dirty="0">
                <a:latin typeface="Calibri" panose="020F0502020204030204" pitchFamily="34" charset="0"/>
              </a:rPr>
              <a:t>• To end and exit a function and go back to its caller</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14</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984" y="3362509"/>
            <a:ext cx="40195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143999" y="5752838"/>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308149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Required Arguments</a:t>
            </a:r>
            <a:endParaRPr lang="en-US" dirty="0"/>
          </a:p>
        </p:txBody>
      </p:sp>
      <p:sp>
        <p:nvSpPr>
          <p:cNvPr id="3" name="Content Placeholder 2"/>
          <p:cNvSpPr>
            <a:spLocks noGrp="1"/>
          </p:cNvSpPr>
          <p:nvPr>
            <p:ph idx="1"/>
          </p:nvPr>
        </p:nvSpPr>
        <p:spPr/>
        <p:txBody>
          <a:bodyPr>
            <a:normAutofit/>
          </a:bodyPr>
          <a:lstStyle/>
          <a:p>
            <a:r>
              <a:rPr lang="en-US" sz="2000" b="1" dirty="0">
                <a:latin typeface="Calibri" panose="020F0502020204030204" pitchFamily="34" charset="0"/>
              </a:rPr>
              <a:t>In the </a:t>
            </a:r>
            <a:r>
              <a:rPr lang="en-US" sz="2000" b="1" i="1" dirty="0">
                <a:latin typeface="Calibri" panose="020F0502020204030204" pitchFamily="34" charset="0"/>
              </a:rPr>
              <a:t>required arguments</a:t>
            </a:r>
            <a:r>
              <a:rPr lang="en-US" sz="2000" b="1" dirty="0">
                <a:latin typeface="Calibri" panose="020F0502020204030204" pitchFamily="34" charset="0"/>
              </a:rPr>
              <a:t>, the arguments are passed to a function in correct positional order. Also, the number of arguments in the function call should exactly match with the number of arguments specified in the function definition.</a:t>
            </a:r>
            <a:endParaRPr lang="en-US" sz="20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1546403" y="2521508"/>
            <a:ext cx="9247626" cy="2464407"/>
          </a:xfrm>
          <a:prstGeom prst="rect">
            <a:avLst/>
          </a:prstGeom>
        </p:spPr>
      </p:pic>
      <p:sp>
        <p:nvSpPr>
          <p:cNvPr id="7" name="TextBox 6"/>
          <p:cNvSpPr txBox="1"/>
          <p:nvPr/>
        </p:nvSpPr>
        <p:spPr>
          <a:xfrm>
            <a:off x="5535168" y="5218176"/>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390863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Keyword </a:t>
            </a:r>
            <a:r>
              <a:rPr lang="en-US" dirty="0">
                <a:latin typeface="Calibri" panose="020F0502020204030204" pitchFamily="34" charset="0"/>
              </a:rPr>
              <a:t>Arguments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b="1" dirty="0">
                <a:latin typeface="Calibri" panose="020F0502020204030204" pitchFamily="34" charset="0"/>
              </a:rPr>
              <a:t>When we call a function with some values, the values are assigned to the arguments based on their position. Python also allow functions to be called using keyword arguments in which the order (or position) of the arguments can be changed. The values are not assigned to arguments according to their position but based on their name (or keyword). </a:t>
            </a:r>
          </a:p>
          <a:p>
            <a:pPr marL="0" indent="0" algn="just">
              <a:lnSpc>
                <a:spcPct val="150000"/>
              </a:lnSpc>
              <a:buNone/>
            </a:pPr>
            <a:r>
              <a:rPr lang="en-US" sz="1800" b="1" dirty="0">
                <a:latin typeface="Calibri" panose="020F0502020204030204" pitchFamily="34" charset="0"/>
              </a:rPr>
              <a:t>Keyword arguments are beneficial in two cases. </a:t>
            </a:r>
          </a:p>
          <a:p>
            <a:pPr algn="just">
              <a:lnSpc>
                <a:spcPct val="150000"/>
              </a:lnSpc>
            </a:pPr>
            <a:r>
              <a:rPr lang="en-US" sz="1800" b="1" dirty="0" smtClean="0">
                <a:latin typeface="Calibri" panose="020F0502020204030204" pitchFamily="34" charset="0"/>
              </a:rPr>
              <a:t>First</a:t>
            </a:r>
            <a:r>
              <a:rPr lang="en-US" sz="1800" b="1" dirty="0">
                <a:latin typeface="Calibri" panose="020F0502020204030204" pitchFamily="34" charset="0"/>
              </a:rPr>
              <a:t>, if you skip arguments. </a:t>
            </a:r>
          </a:p>
          <a:p>
            <a:pPr algn="just">
              <a:lnSpc>
                <a:spcPct val="150000"/>
              </a:lnSpc>
            </a:pPr>
            <a:r>
              <a:rPr lang="en-US" sz="1800" b="1" dirty="0" smtClean="0">
                <a:latin typeface="Calibri" panose="020F0502020204030204" pitchFamily="34" charset="0"/>
              </a:rPr>
              <a:t>Second</a:t>
            </a:r>
            <a:r>
              <a:rPr lang="en-US" sz="1800" b="1" dirty="0">
                <a:latin typeface="Calibri" panose="020F0502020204030204" pitchFamily="34" charset="0"/>
              </a:rPr>
              <a:t>, if in the function call you change the order of parameters</a:t>
            </a:r>
            <a:r>
              <a:rPr lang="en-US" sz="1800" b="1" dirty="0" smtClean="0">
                <a:latin typeface="Calibri" panose="020F0502020204030204" pitchFamily="34" charset="0"/>
              </a:rPr>
              <a:t>.</a:t>
            </a:r>
          </a:p>
          <a:p>
            <a:pPr algn="just">
              <a:lnSpc>
                <a:spcPct val="150000"/>
              </a:lnSpc>
            </a:pPr>
            <a:r>
              <a:rPr lang="en-US" sz="1800" b="1" dirty="0" smtClean="0">
                <a:latin typeface="Calibri" panose="020F0502020204030204" pitchFamily="34" charset="0"/>
              </a:rPr>
              <a:t>Example:</a:t>
            </a:r>
            <a:endParaRPr lang="en-US" sz="18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779" y="4219566"/>
            <a:ext cx="5100635" cy="1857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72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Default Arguments</a:t>
            </a:r>
            <a:endParaRPr lang="en-US" dirty="0"/>
          </a:p>
        </p:txBody>
      </p:sp>
      <p:sp>
        <p:nvSpPr>
          <p:cNvPr id="3" name="Content Placeholder 2"/>
          <p:cNvSpPr>
            <a:spLocks noGrp="1"/>
          </p:cNvSpPr>
          <p:nvPr>
            <p:ph idx="1"/>
          </p:nvPr>
        </p:nvSpPr>
        <p:spPr/>
        <p:txBody>
          <a:bodyPr>
            <a:normAutofit/>
          </a:bodyPr>
          <a:lstStyle/>
          <a:p>
            <a:pPr>
              <a:lnSpc>
                <a:spcPct val="150000"/>
              </a:lnSpc>
            </a:pPr>
            <a:r>
              <a:rPr lang="en-IN" sz="1800" b="1" dirty="0">
                <a:latin typeface="Calibri" panose="020F0502020204030204" pitchFamily="34" charset="0"/>
              </a:rPr>
              <a:t>Python allows users to specify function arguments that can have default values. This means that a function can be called with fewer arguments than it is defined to have. That is, if the function accepts three parameters, but function call provides only two arguments, then the third parameter will be assigned the default (already specified) value. </a:t>
            </a:r>
          </a:p>
          <a:p>
            <a:pPr>
              <a:lnSpc>
                <a:spcPct val="150000"/>
              </a:lnSpc>
            </a:pPr>
            <a:r>
              <a:rPr lang="en-IN" sz="1800" b="1" dirty="0">
                <a:latin typeface="Calibri" panose="020F0502020204030204" pitchFamily="34" charset="0"/>
              </a:rPr>
              <a:t>The default value to an argument is provided by using the assignment operator (=). Users can specify </a:t>
            </a:r>
            <a:r>
              <a:rPr lang="en-IN" sz="1800" b="1" dirty="0" smtClean="0">
                <a:latin typeface="Calibri" panose="020F0502020204030204" pitchFamily="34" charset="0"/>
              </a:rPr>
              <a:t>a default </a:t>
            </a:r>
            <a:r>
              <a:rPr lang="en-IN" sz="1800" b="1" dirty="0">
                <a:latin typeface="Calibri" panose="020F0502020204030204" pitchFamily="34" charset="0"/>
              </a:rPr>
              <a:t>value for one or more arguments</a:t>
            </a:r>
            <a:r>
              <a:rPr lang="en-IN" sz="1800" b="1" dirty="0" smtClean="0">
                <a:latin typeface="Calibri" panose="020F0502020204030204" pitchFamily="34" charset="0"/>
              </a:rPr>
              <a:t>.</a:t>
            </a:r>
          </a:p>
          <a:p>
            <a:pPr>
              <a:lnSpc>
                <a:spcPct val="150000"/>
              </a:lnSpc>
            </a:pPr>
            <a:r>
              <a:rPr lang="en-IN" sz="1800" b="1" dirty="0" smtClean="0">
                <a:latin typeface="Calibri" panose="020F0502020204030204" pitchFamily="34" charset="0"/>
              </a:rPr>
              <a:t>Example:</a:t>
            </a:r>
            <a:endParaRPr lang="en-IN" sz="1800" b="1" dirty="0">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723" y="3765962"/>
            <a:ext cx="6817493" cy="2254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63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Variable-length Arguments</a:t>
            </a:r>
            <a:endParaRPr lang="en-US" dirty="0"/>
          </a:p>
        </p:txBody>
      </p:sp>
      <p:sp>
        <p:nvSpPr>
          <p:cNvPr id="3" name="Content Placeholder 2"/>
          <p:cNvSpPr>
            <a:spLocks noGrp="1"/>
          </p:cNvSpPr>
          <p:nvPr>
            <p:ph idx="1"/>
          </p:nvPr>
        </p:nvSpPr>
        <p:spPr/>
        <p:txBody>
          <a:bodyPr/>
          <a:lstStyle/>
          <a:p>
            <a:pPr algn="just">
              <a:lnSpc>
                <a:spcPct val="150000"/>
              </a:lnSpc>
            </a:pPr>
            <a:r>
              <a:rPr lang="en-US" sz="1800" b="1" dirty="0">
                <a:latin typeface="Calibri" panose="020F0502020204030204" pitchFamily="34" charset="0"/>
              </a:rPr>
              <a:t>In some situations, it is not known in advance how many arguments will be passed to a function. In such cases, Python allows programmers to make function calls with arbitrary (or any) number of arguments. </a:t>
            </a:r>
          </a:p>
          <a:p>
            <a:pPr algn="just">
              <a:lnSpc>
                <a:spcPct val="150000"/>
              </a:lnSpc>
            </a:pPr>
            <a:r>
              <a:rPr lang="en-US" sz="1800" b="1" dirty="0">
                <a:latin typeface="Calibri" panose="020F0502020204030204" pitchFamily="34" charset="0"/>
              </a:rPr>
              <a:t>When we use arbitrary arguments or variable length arguments, then the function definition use an asterisk (*) before the parameter name. The syntax for a function using variable arguments can be given as, </a:t>
            </a:r>
          </a:p>
          <a:p>
            <a:r>
              <a:rPr lang="en-US" sz="1800" b="1" dirty="0" smtClean="0"/>
              <a:t>Example: </a:t>
            </a:r>
            <a:endParaRPr lang="en-US" sz="18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781" y="3177480"/>
            <a:ext cx="6602680" cy="792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781" y="4117281"/>
            <a:ext cx="6602680" cy="193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4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Lambda Functions or Anonymous Functions</a:t>
            </a:r>
            <a:endParaRPr lang="en-US" dirty="0"/>
          </a:p>
        </p:txBody>
      </p:sp>
      <p:sp>
        <p:nvSpPr>
          <p:cNvPr id="3" name="Content Placeholder 2"/>
          <p:cNvSpPr>
            <a:spLocks noGrp="1"/>
          </p:cNvSpPr>
          <p:nvPr>
            <p:ph idx="1"/>
          </p:nvPr>
        </p:nvSpPr>
        <p:spPr/>
        <p:txBody>
          <a:bodyPr/>
          <a:lstStyle/>
          <a:p>
            <a:pPr algn="just">
              <a:lnSpc>
                <a:spcPct val="150000"/>
              </a:lnSpc>
            </a:pPr>
            <a:r>
              <a:rPr lang="en-US" sz="1800" b="1" i="1" dirty="0">
                <a:latin typeface="Calibri" panose="020F0502020204030204" pitchFamily="34" charset="0"/>
              </a:rPr>
              <a:t>Lambda or anonymous </a:t>
            </a:r>
            <a:r>
              <a:rPr lang="en-US" sz="1800" b="1" dirty="0">
                <a:latin typeface="Calibri" panose="020F0502020204030204" pitchFamily="34" charset="0"/>
              </a:rPr>
              <a:t>functions are so called because they are not declared as other functions using the </a:t>
            </a:r>
            <a:r>
              <a:rPr lang="en-US" sz="1800" b="1" dirty="0" err="1">
                <a:latin typeface="Calibri" panose="020F0502020204030204" pitchFamily="34" charset="0"/>
              </a:rPr>
              <a:t>def</a:t>
            </a:r>
            <a:r>
              <a:rPr lang="en-US" sz="1800" b="1" dirty="0">
                <a:latin typeface="Calibri" panose="020F0502020204030204" pitchFamily="34" charset="0"/>
              </a:rPr>
              <a:t> keyword. Rather, they are created using the lambda keyword. Lambda functions are throw-away functions, i.e. they are just needed where they have been created and can be used anywhere a function is required. The lambda feature was added to Python due to the demand from LISP programmers. </a:t>
            </a:r>
          </a:p>
          <a:p>
            <a:pPr algn="just">
              <a:lnSpc>
                <a:spcPct val="150000"/>
              </a:lnSpc>
            </a:pPr>
            <a:r>
              <a:rPr lang="en-US" sz="1800" b="1" dirty="0">
                <a:latin typeface="Calibri" panose="020F0502020204030204" pitchFamily="34" charset="0"/>
              </a:rPr>
              <a:t>Lambda functions contain only a single line. Its syntax can be given as, </a:t>
            </a:r>
            <a:endParaRPr lang="en-US" sz="1800" b="1" dirty="0" smtClean="0">
              <a:latin typeface="Calibri" panose="020F0502020204030204" pitchFamily="34" charset="0"/>
            </a:endParaRPr>
          </a:p>
          <a:p>
            <a:pPr algn="just">
              <a:lnSpc>
                <a:spcPct val="150000"/>
              </a:lnSpc>
            </a:pPr>
            <a:r>
              <a:rPr lang="en-US" sz="1800" b="1" dirty="0" smtClean="0">
                <a:latin typeface="Calibri" panose="020F0502020204030204" pitchFamily="34" charset="0"/>
              </a:rPr>
              <a:t>Example: </a:t>
            </a:r>
            <a:endParaRPr lang="en-US" sz="1800" b="1" dirty="0">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7468101" y="3169258"/>
            <a:ext cx="3556779" cy="393797"/>
          </a:xfrm>
          <a:prstGeom prst="rect">
            <a:avLst/>
          </a:prstGeom>
        </p:spPr>
      </p:pic>
      <p:pic>
        <p:nvPicPr>
          <p:cNvPr id="7" name="Picture 6"/>
          <p:cNvPicPr>
            <a:picLocks noChangeAspect="1"/>
          </p:cNvPicPr>
          <p:nvPr/>
        </p:nvPicPr>
        <p:blipFill>
          <a:blip r:embed="rId3"/>
          <a:stretch>
            <a:fillRect/>
          </a:stretch>
        </p:blipFill>
        <p:spPr>
          <a:xfrm>
            <a:off x="1886208" y="3767933"/>
            <a:ext cx="3505968" cy="1702219"/>
          </a:xfrm>
          <a:prstGeom prst="rect">
            <a:avLst/>
          </a:prstGeom>
        </p:spPr>
      </p:pic>
    </p:spTree>
    <p:extLst>
      <p:ext uri="{BB962C8B-B14F-4D97-AF65-F5344CB8AC3E}">
        <p14:creationId xmlns:p14="http://schemas.microsoft.com/office/powerpoint/2010/main" val="134486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4 </a:t>
            </a:r>
            <a:r>
              <a:rPr lang="en-US" dirty="0"/>
              <a:t>: </a:t>
            </a:r>
            <a:r>
              <a:rPr lang="en-US" dirty="0" smtClean="0"/>
              <a:t>Functions</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endParaRPr lang="en-US" dirty="0"/>
          </a:p>
        </p:txBody>
      </p:sp>
    </p:spTree>
    <p:extLst>
      <p:ext uri="{BB962C8B-B14F-4D97-AF65-F5344CB8AC3E}">
        <p14:creationId xmlns:p14="http://schemas.microsoft.com/office/powerpoint/2010/main" val="3760023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 Composition in Python</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Function </a:t>
            </a:r>
            <a:r>
              <a:rPr lang="en-US" sz="2000" b="1" dirty="0"/>
              <a:t>composition combines two functions in such a way that the result of one function is passed as an argument to the other function. It can be denoted as f(g(x)) where, x is an argument to the function g() and the result of g(x) is an argument to the function f(). The result of function composition is finally given as the result of function f(). </a:t>
            </a:r>
            <a:endParaRPr lang="en-US" sz="2000" b="1" dirty="0" smtClean="0"/>
          </a:p>
          <a:p>
            <a:pPr marL="0" indent="0">
              <a:buNone/>
            </a:pPr>
            <a:endParaRPr lang="en-US" sz="2000" b="1" dirty="0"/>
          </a:p>
          <a:p>
            <a:pPr marL="0" indent="0">
              <a:buNone/>
            </a:pPr>
            <a:r>
              <a:rPr lang="en-US" sz="2000" b="1" dirty="0" smtClean="0"/>
              <a:t>Example: </a:t>
            </a:r>
            <a:endParaRPr lang="en-US" sz="20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319" y="2862263"/>
            <a:ext cx="44862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13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Documentation </a:t>
            </a:r>
            <a:r>
              <a:rPr lang="en-US" dirty="0">
                <a:latin typeface="Calibri" panose="020F0502020204030204" pitchFamily="34" charset="0"/>
              </a:rPr>
              <a:t>Strings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r>
              <a:rPr lang="en-US" sz="2000" b="1" dirty="0" err="1">
                <a:latin typeface="Calibri" panose="020F0502020204030204" pitchFamily="34" charset="0"/>
              </a:rPr>
              <a:t>Docstrings</a:t>
            </a:r>
            <a:r>
              <a:rPr lang="en-US" sz="2000" b="1" dirty="0">
                <a:latin typeface="Calibri" panose="020F0502020204030204" pitchFamily="34" charset="0"/>
              </a:rPr>
              <a:t> (documentation strings) serve the same purpose as that of comments, as they are designed to explain code. However, they are more specific and have a proper syntax.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21</a:t>
            </a:fld>
            <a:endParaRPr lang="en-US" dirty="0"/>
          </a:p>
        </p:txBody>
      </p:sp>
      <p:pic>
        <p:nvPicPr>
          <p:cNvPr id="6" name="Picture 5"/>
          <p:cNvPicPr>
            <a:picLocks noChangeAspect="1"/>
          </p:cNvPicPr>
          <p:nvPr/>
        </p:nvPicPr>
        <p:blipFill>
          <a:blip r:embed="rId2"/>
          <a:stretch>
            <a:fillRect/>
          </a:stretch>
        </p:blipFill>
        <p:spPr>
          <a:xfrm>
            <a:off x="559000" y="2434514"/>
            <a:ext cx="3607591" cy="1321125"/>
          </a:xfrm>
          <a:prstGeom prst="rect">
            <a:avLst/>
          </a:prstGeom>
        </p:spPr>
      </p:pic>
      <p:pic>
        <p:nvPicPr>
          <p:cNvPr id="7" name="Picture 6"/>
          <p:cNvPicPr>
            <a:picLocks noChangeAspect="1"/>
          </p:cNvPicPr>
          <p:nvPr/>
        </p:nvPicPr>
        <p:blipFill>
          <a:blip r:embed="rId3"/>
          <a:stretch>
            <a:fillRect/>
          </a:stretch>
        </p:blipFill>
        <p:spPr>
          <a:xfrm>
            <a:off x="6326429" y="2575035"/>
            <a:ext cx="5538414" cy="2832797"/>
          </a:xfrm>
          <a:prstGeom prst="rect">
            <a:avLst/>
          </a:prstGeom>
        </p:spPr>
      </p:pic>
      <p:sp>
        <p:nvSpPr>
          <p:cNvPr id="8" name="TextBox 7"/>
          <p:cNvSpPr txBox="1"/>
          <p:nvPr/>
        </p:nvSpPr>
        <p:spPr>
          <a:xfrm>
            <a:off x="8473439" y="2058662"/>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148002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Recursive Functions</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600" b="1" dirty="0">
                <a:latin typeface="Calibri" panose="020F0502020204030204" pitchFamily="34" charset="0"/>
              </a:rPr>
              <a:t>A recursive function is defined as a function that calls itself to solve a smaller version of its task until a final call is made which does not require a call to itself. Every recursive solution has two major cases, which are as follows: </a:t>
            </a:r>
          </a:p>
          <a:p>
            <a:pPr algn="just">
              <a:lnSpc>
                <a:spcPct val="150000"/>
              </a:lnSpc>
            </a:pPr>
            <a:r>
              <a:rPr lang="en-US" sz="1600" b="1" i="1" dirty="0" smtClean="0">
                <a:solidFill>
                  <a:srgbClr val="C00000"/>
                </a:solidFill>
                <a:latin typeface="Calibri" panose="020F0502020204030204" pitchFamily="34" charset="0"/>
              </a:rPr>
              <a:t>base </a:t>
            </a:r>
            <a:r>
              <a:rPr lang="en-US" sz="1600" b="1" i="1" dirty="0">
                <a:solidFill>
                  <a:srgbClr val="C00000"/>
                </a:solidFill>
                <a:latin typeface="Calibri" panose="020F0502020204030204" pitchFamily="34" charset="0"/>
              </a:rPr>
              <a:t>case,</a:t>
            </a:r>
            <a:r>
              <a:rPr lang="en-US" sz="1600" b="1" dirty="0">
                <a:solidFill>
                  <a:schemeClr val="accent1">
                    <a:lumMod val="75000"/>
                  </a:schemeClr>
                </a:solidFill>
                <a:latin typeface="Calibri" panose="020F0502020204030204" pitchFamily="34" charset="0"/>
              </a:rPr>
              <a:t> </a:t>
            </a:r>
            <a:r>
              <a:rPr lang="en-US" sz="1600" b="1" dirty="0">
                <a:latin typeface="Calibri" panose="020F0502020204030204" pitchFamily="34" charset="0"/>
              </a:rPr>
              <a:t>in which the problem is simple enough to be solved directly without making any further calls to the same function. </a:t>
            </a:r>
          </a:p>
          <a:p>
            <a:pPr algn="just">
              <a:lnSpc>
                <a:spcPct val="150000"/>
              </a:lnSpc>
            </a:pPr>
            <a:r>
              <a:rPr lang="en-US" sz="1600" b="1" i="1" dirty="0" smtClean="0">
                <a:solidFill>
                  <a:srgbClr val="C00000"/>
                </a:solidFill>
                <a:latin typeface="Calibri" panose="020F0502020204030204" pitchFamily="34" charset="0"/>
              </a:rPr>
              <a:t>recursive </a:t>
            </a:r>
            <a:r>
              <a:rPr lang="en-US" sz="1600" b="1" i="1" dirty="0">
                <a:solidFill>
                  <a:srgbClr val="C00000"/>
                </a:solidFill>
                <a:latin typeface="Calibri" panose="020F0502020204030204" pitchFamily="34" charset="0"/>
              </a:rPr>
              <a:t>case,</a:t>
            </a:r>
            <a:r>
              <a:rPr lang="en-US" sz="1600" b="1" i="1" dirty="0">
                <a:latin typeface="Calibri" panose="020F0502020204030204" pitchFamily="34" charset="0"/>
              </a:rPr>
              <a:t> </a:t>
            </a:r>
            <a:r>
              <a:rPr lang="en-US" sz="1600" b="1" dirty="0">
                <a:latin typeface="Calibri" panose="020F0502020204030204" pitchFamily="34" charset="0"/>
              </a:rPr>
              <a:t>in which first the problem at hand is divided into simpler sub parts. </a:t>
            </a:r>
          </a:p>
          <a:p>
            <a:pPr marL="0" indent="0" algn="just">
              <a:lnSpc>
                <a:spcPct val="150000"/>
              </a:lnSpc>
              <a:buNone/>
            </a:pPr>
            <a:r>
              <a:rPr lang="en-US" sz="1600" b="1" dirty="0">
                <a:latin typeface="Calibri" panose="020F0502020204030204" pitchFamily="34" charset="0"/>
              </a:rPr>
              <a:t>Recursion utilized divide and conquer technique of problem solving</a:t>
            </a:r>
            <a:r>
              <a:rPr lang="en-US" sz="1600" b="1" dirty="0" smtClean="0">
                <a:latin typeface="Calibri" panose="020F0502020204030204" pitchFamily="34" charset="0"/>
              </a:rPr>
              <a:t>.</a:t>
            </a:r>
          </a:p>
          <a:p>
            <a:pPr marL="0" indent="0" algn="just">
              <a:lnSpc>
                <a:spcPct val="150000"/>
              </a:lnSpc>
              <a:buNone/>
            </a:pPr>
            <a:r>
              <a:rPr lang="en-US" sz="1600" b="1" dirty="0" smtClean="0">
                <a:latin typeface="Calibri" panose="020F0502020204030204" pitchFamily="34" charset="0"/>
              </a:rPr>
              <a:t>Example:</a:t>
            </a:r>
            <a:endParaRPr lang="en-US" sz="16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22</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513" y="3724445"/>
            <a:ext cx="4829365" cy="2198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24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Functions</a:t>
            </a:r>
            <a:r>
              <a:rPr lang="en-US" dirty="0">
                <a:latin typeface="Calibri" panose="020F0502020204030204" pitchFamily="34" charset="0"/>
              </a:rPr>
              <a:t/>
            </a:r>
            <a:br>
              <a:rPr lang="en-US" dirty="0">
                <a:latin typeface="Calibri" panose="020F0502020204030204" pitchFamily="34" charset="0"/>
              </a:rPr>
            </a:br>
            <a:endParaRPr lang="en-US" dirty="0"/>
          </a:p>
        </p:txBody>
      </p:sp>
      <p:sp>
        <p:nvSpPr>
          <p:cNvPr id="5" name="Content Placeholder 4"/>
          <p:cNvSpPr>
            <a:spLocks noGrp="1"/>
          </p:cNvSpPr>
          <p:nvPr>
            <p:ph idx="1"/>
          </p:nvPr>
        </p:nvSpPr>
        <p:spPr/>
        <p:txBody>
          <a:bodyPr/>
          <a:lstStyle/>
          <a:p>
            <a:r>
              <a:rPr lang="en-US" sz="1800" b="1" dirty="0">
                <a:latin typeface="Calibri" panose="020F0502020204030204" pitchFamily="34" charset="0"/>
              </a:rPr>
              <a:t>Python enables its programmers to break up a program into segments commonly known as functions, each of which can be written more or less independently of the others. Every function in the program is supposed to perform a well-defined task. </a:t>
            </a:r>
          </a:p>
          <a:p>
            <a:endParaRPr lang="en-US" dirty="0"/>
          </a:p>
        </p:txBody>
      </p:sp>
      <p:sp>
        <p:nvSpPr>
          <p:cNvPr id="6" name="Footer Placeholder 5"/>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7" name="Slide Number Placeholder 6"/>
          <p:cNvSpPr>
            <a:spLocks noGrp="1"/>
          </p:cNvSpPr>
          <p:nvPr>
            <p:ph type="sldNum" sz="quarter" idx="12"/>
          </p:nvPr>
        </p:nvSpPr>
        <p:spPr/>
        <p:txBody>
          <a:bodyPr/>
          <a:lstStyle/>
          <a:p>
            <a:fld id="{3DA2C4C0-EA29-4927-9A84-723C9BEF81F2}" type="slidenum">
              <a:rPr lang="en-US" smtClean="0"/>
              <a:pPr/>
              <a:t>3</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30" y="2591492"/>
            <a:ext cx="3857625" cy="264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587" y="2591492"/>
            <a:ext cx="6524625" cy="264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75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Need </a:t>
            </a:r>
            <a:r>
              <a:rPr lang="en-US" dirty="0">
                <a:latin typeface="Calibri" panose="020F0502020204030204" pitchFamily="34" charset="0"/>
              </a:rPr>
              <a:t>for Functions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700" b="1" dirty="0">
                <a:latin typeface="Calibri" panose="020F0502020204030204" pitchFamily="34" charset="0"/>
              </a:rPr>
              <a:t>Each function to be written and tested separately. </a:t>
            </a:r>
          </a:p>
          <a:p>
            <a:pPr algn="just">
              <a:lnSpc>
                <a:spcPct val="150000"/>
              </a:lnSpc>
            </a:pPr>
            <a:r>
              <a:rPr lang="en-US" sz="1700" b="1" dirty="0">
                <a:latin typeface="Calibri" panose="020F0502020204030204" pitchFamily="34" charset="0"/>
              </a:rPr>
              <a:t>• Understanding, coding and testing multiple separate functions is far easier.</a:t>
            </a:r>
          </a:p>
          <a:p>
            <a:pPr algn="just">
              <a:lnSpc>
                <a:spcPct val="150000"/>
              </a:lnSpc>
            </a:pPr>
            <a:r>
              <a:rPr lang="en-US" sz="1700" b="1" dirty="0">
                <a:latin typeface="Calibri" panose="020F0502020204030204" pitchFamily="34" charset="0"/>
              </a:rPr>
              <a:t>Without the use of any function, then there will be countless lines in the code and maintaining it will be a big mess.</a:t>
            </a:r>
          </a:p>
          <a:p>
            <a:pPr algn="just">
              <a:lnSpc>
                <a:spcPct val="150000"/>
              </a:lnSpc>
            </a:pPr>
            <a:r>
              <a:rPr lang="en-US" sz="1700" b="1" dirty="0">
                <a:latin typeface="Calibri" panose="020F0502020204030204" pitchFamily="34" charset="0"/>
              </a:rPr>
              <a:t>• Programmers use functions without worrying about their code details. This speeds up program development, by allowing the programmer to concentrate only on the code that he has to write. </a:t>
            </a:r>
          </a:p>
          <a:p>
            <a:pPr algn="just">
              <a:lnSpc>
                <a:spcPct val="150000"/>
              </a:lnSpc>
            </a:pPr>
            <a:r>
              <a:rPr lang="en-US" sz="1700" b="1" dirty="0">
                <a:latin typeface="Calibri" panose="020F0502020204030204" pitchFamily="34" charset="0"/>
              </a:rPr>
              <a:t>Different programmers working on that project can divide the workload by writing different functions. </a:t>
            </a:r>
          </a:p>
          <a:p>
            <a:pPr algn="just">
              <a:lnSpc>
                <a:spcPct val="150000"/>
              </a:lnSpc>
            </a:pPr>
            <a:r>
              <a:rPr lang="en-US" sz="1700" b="1" dirty="0">
                <a:latin typeface="Calibri" panose="020F0502020204030204" pitchFamily="34" charset="0"/>
              </a:rPr>
              <a:t>• Like Python libraries, programmers can also make their functions and use them from different point in the main program or any other program that needs its functionalities.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4</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383" y="4694739"/>
            <a:ext cx="4578930" cy="150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587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Function </a:t>
            </a:r>
            <a:r>
              <a:rPr lang="en-US" dirty="0">
                <a:latin typeface="Calibri" panose="020F0502020204030204" pitchFamily="34" charset="0"/>
              </a:rPr>
              <a:t>Declaration and Definition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b="1" dirty="0" smtClean="0">
                <a:latin typeface="Calibri" panose="020F0502020204030204" pitchFamily="34" charset="0"/>
              </a:rPr>
              <a:t>A </a:t>
            </a:r>
            <a:r>
              <a:rPr lang="en-US" b="1" dirty="0">
                <a:latin typeface="Calibri" panose="020F0502020204030204" pitchFamily="34" charset="0"/>
              </a:rPr>
              <a:t>function, f that uses another function g, is known as the</a:t>
            </a:r>
            <a:r>
              <a:rPr lang="en-US" b="1" dirty="0">
                <a:solidFill>
                  <a:schemeClr val="accent1">
                    <a:lumMod val="75000"/>
                  </a:schemeClr>
                </a:solidFill>
                <a:latin typeface="Calibri" panose="020F0502020204030204" pitchFamily="34" charset="0"/>
              </a:rPr>
              <a:t> </a:t>
            </a:r>
            <a:r>
              <a:rPr lang="en-US" b="1" i="1" dirty="0">
                <a:solidFill>
                  <a:srgbClr val="C00000"/>
                </a:solidFill>
                <a:latin typeface="Calibri" panose="020F0502020204030204" pitchFamily="34" charset="0"/>
              </a:rPr>
              <a:t>calling function </a:t>
            </a:r>
            <a:r>
              <a:rPr lang="en-US" b="1" dirty="0">
                <a:latin typeface="Calibri" panose="020F0502020204030204" pitchFamily="34" charset="0"/>
              </a:rPr>
              <a:t>and g is known as the </a:t>
            </a:r>
            <a:r>
              <a:rPr lang="en-US" b="1" i="1" dirty="0">
                <a:solidFill>
                  <a:srgbClr val="C00000"/>
                </a:solidFill>
                <a:latin typeface="Calibri" panose="020F0502020204030204" pitchFamily="34" charset="0"/>
              </a:rPr>
              <a:t>called function</a:t>
            </a:r>
            <a:r>
              <a:rPr lang="en-US" b="1" dirty="0">
                <a:latin typeface="Calibri" panose="020F0502020204030204" pitchFamily="34" charset="0"/>
              </a:rPr>
              <a:t>. </a:t>
            </a:r>
          </a:p>
          <a:p>
            <a:pPr algn="just">
              <a:lnSpc>
                <a:spcPct val="150000"/>
              </a:lnSpc>
            </a:pPr>
            <a:r>
              <a:rPr lang="en-US" b="1" dirty="0" smtClean="0">
                <a:latin typeface="Calibri" panose="020F0502020204030204" pitchFamily="34" charset="0"/>
              </a:rPr>
              <a:t>The </a:t>
            </a:r>
            <a:r>
              <a:rPr lang="en-US" b="1" dirty="0">
                <a:latin typeface="Calibri" panose="020F0502020204030204" pitchFamily="34" charset="0"/>
              </a:rPr>
              <a:t>inputs that the function takes are known as </a:t>
            </a:r>
            <a:r>
              <a:rPr lang="en-US" b="1" i="1" dirty="0">
                <a:solidFill>
                  <a:srgbClr val="C00000"/>
                </a:solidFill>
                <a:latin typeface="Calibri" panose="020F0502020204030204" pitchFamily="34" charset="0"/>
              </a:rPr>
              <a:t>arguments/parameters</a:t>
            </a:r>
            <a:r>
              <a:rPr lang="en-US" b="1" i="1" dirty="0">
                <a:latin typeface="Calibri" panose="020F0502020204030204" pitchFamily="34" charset="0"/>
              </a:rPr>
              <a:t>. </a:t>
            </a:r>
            <a:endParaRPr lang="en-US" b="1" dirty="0">
              <a:latin typeface="Calibri" panose="020F0502020204030204" pitchFamily="34" charset="0"/>
            </a:endParaRPr>
          </a:p>
          <a:p>
            <a:pPr algn="just">
              <a:lnSpc>
                <a:spcPct val="150000"/>
              </a:lnSpc>
            </a:pPr>
            <a:r>
              <a:rPr lang="en-US" b="1" dirty="0" smtClean="0">
                <a:latin typeface="Calibri" panose="020F0502020204030204" pitchFamily="34" charset="0"/>
              </a:rPr>
              <a:t>When </a:t>
            </a:r>
            <a:r>
              <a:rPr lang="en-US" b="1" dirty="0">
                <a:latin typeface="Calibri" panose="020F0502020204030204" pitchFamily="34" charset="0"/>
              </a:rPr>
              <a:t>a called function returns some result back to the calling function, it is said to return that result. </a:t>
            </a:r>
          </a:p>
          <a:p>
            <a:pPr algn="just">
              <a:lnSpc>
                <a:spcPct val="150000"/>
              </a:lnSpc>
            </a:pPr>
            <a:r>
              <a:rPr lang="en-US" b="1" dirty="0" smtClean="0">
                <a:latin typeface="Calibri" panose="020F0502020204030204" pitchFamily="34" charset="0"/>
              </a:rPr>
              <a:t>The </a:t>
            </a:r>
            <a:r>
              <a:rPr lang="en-US" b="1" dirty="0">
                <a:latin typeface="Calibri" panose="020F0502020204030204" pitchFamily="34" charset="0"/>
              </a:rPr>
              <a:t>calling function may or may not pass parameters to the called function. If the called function accepts arguments, the calling function will pass parameters, else not. </a:t>
            </a:r>
          </a:p>
          <a:p>
            <a:pPr algn="just">
              <a:lnSpc>
                <a:spcPct val="150000"/>
              </a:lnSpc>
            </a:pPr>
            <a:r>
              <a:rPr lang="en-US" b="1" i="1" dirty="0" smtClean="0">
                <a:solidFill>
                  <a:srgbClr val="C00000"/>
                </a:solidFill>
                <a:latin typeface="Calibri" panose="020F0502020204030204" pitchFamily="34" charset="0"/>
              </a:rPr>
              <a:t>Function </a:t>
            </a:r>
            <a:r>
              <a:rPr lang="en-US" b="1" i="1" dirty="0">
                <a:solidFill>
                  <a:srgbClr val="C00000"/>
                </a:solidFill>
                <a:latin typeface="Calibri" panose="020F0502020204030204" pitchFamily="34" charset="0"/>
              </a:rPr>
              <a:t>declaration</a:t>
            </a:r>
            <a:r>
              <a:rPr lang="en-US" b="1" i="1" dirty="0">
                <a:latin typeface="Calibri" panose="020F0502020204030204" pitchFamily="34" charset="0"/>
              </a:rPr>
              <a:t> </a:t>
            </a:r>
            <a:r>
              <a:rPr lang="en-US" b="1" dirty="0">
                <a:latin typeface="Calibri" panose="020F0502020204030204" pitchFamily="34" charset="0"/>
              </a:rPr>
              <a:t>is a declaration statement that identifies a function with its name, a list of arguments that it accepts and the type of data it returns. </a:t>
            </a:r>
          </a:p>
          <a:p>
            <a:pPr algn="just">
              <a:lnSpc>
                <a:spcPct val="150000"/>
              </a:lnSpc>
            </a:pPr>
            <a:r>
              <a:rPr lang="en-US" b="1" i="1" dirty="0" smtClean="0">
                <a:solidFill>
                  <a:srgbClr val="C00000"/>
                </a:solidFill>
                <a:latin typeface="Calibri" panose="020F0502020204030204" pitchFamily="34" charset="0"/>
              </a:rPr>
              <a:t>Function </a:t>
            </a:r>
            <a:r>
              <a:rPr lang="en-US" b="1" i="1" dirty="0">
                <a:solidFill>
                  <a:srgbClr val="C00000"/>
                </a:solidFill>
                <a:latin typeface="Calibri" panose="020F0502020204030204" pitchFamily="34" charset="0"/>
              </a:rPr>
              <a:t>definition </a:t>
            </a:r>
            <a:r>
              <a:rPr lang="en-US" b="1" dirty="0">
                <a:latin typeface="Calibri" panose="020F0502020204030204" pitchFamily="34" charset="0"/>
              </a:rPr>
              <a:t>consists of a function header that identifies the function, followed by the body of the function containing the executable code for that function.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5</a:t>
            </a:fld>
            <a:endParaRPr lang="en-US" dirty="0"/>
          </a:p>
        </p:txBody>
      </p:sp>
    </p:spTree>
    <p:extLst>
      <p:ext uri="{BB962C8B-B14F-4D97-AF65-F5344CB8AC3E}">
        <p14:creationId xmlns:p14="http://schemas.microsoft.com/office/powerpoint/2010/main" val="308648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 Definition</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500" b="1" dirty="0">
                <a:latin typeface="Calibri" panose="020F0502020204030204" pitchFamily="34" charset="0"/>
              </a:rPr>
              <a:t>Function blocks starts with the keyword </a:t>
            </a:r>
            <a:r>
              <a:rPr lang="en-US" sz="1500" b="1" dirty="0">
                <a:solidFill>
                  <a:srgbClr val="C00000"/>
                </a:solidFill>
                <a:latin typeface="Calibri" panose="020F0502020204030204" pitchFamily="34" charset="0"/>
              </a:rPr>
              <a:t>def. </a:t>
            </a:r>
          </a:p>
          <a:p>
            <a:pPr algn="just">
              <a:lnSpc>
                <a:spcPct val="150000"/>
              </a:lnSpc>
            </a:pPr>
            <a:r>
              <a:rPr lang="en-US" sz="1500" b="1" dirty="0" smtClean="0">
                <a:latin typeface="Calibri" panose="020F0502020204030204" pitchFamily="34" charset="0"/>
              </a:rPr>
              <a:t>The </a:t>
            </a:r>
            <a:r>
              <a:rPr lang="en-US" sz="1500" b="1" dirty="0">
                <a:latin typeface="Calibri" panose="020F0502020204030204" pitchFamily="34" charset="0"/>
              </a:rPr>
              <a:t>keyword is followed by the function name and parentheses </a:t>
            </a:r>
            <a:r>
              <a:rPr lang="en-US" sz="1500" b="1" dirty="0">
                <a:solidFill>
                  <a:srgbClr val="C00000"/>
                </a:solidFill>
                <a:latin typeface="Calibri" panose="020F0502020204030204" pitchFamily="34" charset="0"/>
              </a:rPr>
              <a:t>(( )). </a:t>
            </a:r>
          </a:p>
          <a:p>
            <a:pPr algn="just">
              <a:lnSpc>
                <a:spcPct val="150000"/>
              </a:lnSpc>
            </a:pPr>
            <a:r>
              <a:rPr lang="en-US" sz="1500" b="1" dirty="0" smtClean="0">
                <a:latin typeface="Calibri" panose="020F0502020204030204" pitchFamily="34" charset="0"/>
              </a:rPr>
              <a:t>After </a:t>
            </a:r>
            <a:r>
              <a:rPr lang="en-US" sz="1500" b="1" dirty="0">
                <a:latin typeface="Calibri" panose="020F0502020204030204" pitchFamily="34" charset="0"/>
              </a:rPr>
              <a:t>the parentheses a colon </a:t>
            </a:r>
            <a:r>
              <a:rPr lang="en-US" sz="1500" b="1" dirty="0">
                <a:solidFill>
                  <a:srgbClr val="C00000"/>
                </a:solidFill>
                <a:latin typeface="Calibri" panose="020F0502020204030204" pitchFamily="34" charset="0"/>
              </a:rPr>
              <a:t>(:) </a:t>
            </a:r>
            <a:r>
              <a:rPr lang="en-US" sz="1500" b="1" dirty="0">
                <a:latin typeface="Calibri" panose="020F0502020204030204" pitchFamily="34" charset="0"/>
              </a:rPr>
              <a:t>is placed. </a:t>
            </a:r>
          </a:p>
          <a:p>
            <a:pPr algn="just">
              <a:lnSpc>
                <a:spcPct val="150000"/>
              </a:lnSpc>
            </a:pPr>
            <a:r>
              <a:rPr lang="en-US" sz="1500" b="1" dirty="0" smtClean="0">
                <a:latin typeface="Calibri" panose="020F0502020204030204" pitchFamily="34" charset="0"/>
              </a:rPr>
              <a:t>Parameters </a:t>
            </a:r>
            <a:r>
              <a:rPr lang="en-US" sz="1500" b="1" dirty="0">
                <a:latin typeface="Calibri" panose="020F0502020204030204" pitchFamily="34" charset="0"/>
              </a:rPr>
              <a:t>or arguments that the function accept are placed within parentheses. </a:t>
            </a:r>
            <a:r>
              <a:rPr lang="en-US" sz="1500" b="1" dirty="0" smtClean="0">
                <a:latin typeface="Calibri" panose="020F0502020204030204" pitchFamily="34" charset="0"/>
              </a:rPr>
              <a:t>                                                   Example</a:t>
            </a:r>
            <a:endParaRPr lang="en-US" sz="1500" b="1" dirty="0">
              <a:latin typeface="Calibri" panose="020F0502020204030204" pitchFamily="34" charset="0"/>
            </a:endParaRPr>
          </a:p>
          <a:p>
            <a:pPr algn="just">
              <a:lnSpc>
                <a:spcPct val="150000"/>
              </a:lnSpc>
            </a:pPr>
            <a:r>
              <a:rPr lang="en-US" sz="1500" b="1" dirty="0" smtClean="0">
                <a:latin typeface="Calibri" panose="020F0502020204030204" pitchFamily="34" charset="0"/>
              </a:rPr>
              <a:t>The </a:t>
            </a:r>
            <a:r>
              <a:rPr lang="en-US" sz="1500" b="1" dirty="0">
                <a:latin typeface="Calibri" panose="020F0502020204030204" pitchFamily="34" charset="0"/>
              </a:rPr>
              <a:t>first statement of a function can be an optional statement - the </a:t>
            </a:r>
            <a:r>
              <a:rPr lang="en-US" sz="1500" b="1" i="1" dirty="0" err="1">
                <a:solidFill>
                  <a:srgbClr val="C00000"/>
                </a:solidFill>
                <a:latin typeface="Calibri" panose="020F0502020204030204" pitchFamily="34" charset="0"/>
              </a:rPr>
              <a:t>docstring</a:t>
            </a:r>
            <a:r>
              <a:rPr lang="en-US" sz="1500" b="1" i="1" dirty="0">
                <a:solidFill>
                  <a:srgbClr val="C00000"/>
                </a:solidFill>
                <a:latin typeface="Calibri" panose="020F0502020204030204" pitchFamily="34" charset="0"/>
              </a:rPr>
              <a:t> </a:t>
            </a:r>
            <a:r>
              <a:rPr lang="en-US" sz="1500" b="1" dirty="0">
                <a:latin typeface="Calibri" panose="020F0502020204030204" pitchFamily="34" charset="0"/>
              </a:rPr>
              <a:t>describe what the function does. </a:t>
            </a:r>
          </a:p>
          <a:p>
            <a:pPr algn="just">
              <a:lnSpc>
                <a:spcPct val="150000"/>
              </a:lnSpc>
            </a:pPr>
            <a:r>
              <a:rPr lang="en-US" sz="1500" b="1" dirty="0" smtClean="0">
                <a:latin typeface="Calibri" panose="020F0502020204030204" pitchFamily="34" charset="0"/>
              </a:rPr>
              <a:t>The </a:t>
            </a:r>
            <a:r>
              <a:rPr lang="en-US" sz="1500" b="1" dirty="0">
                <a:latin typeface="Calibri" panose="020F0502020204030204" pitchFamily="34" charset="0"/>
              </a:rPr>
              <a:t>code block within the function is properly indented to form the block code. </a:t>
            </a:r>
          </a:p>
          <a:p>
            <a:pPr algn="just">
              <a:lnSpc>
                <a:spcPct val="150000"/>
              </a:lnSpc>
            </a:pPr>
            <a:r>
              <a:rPr lang="en-US" sz="1500" b="1" dirty="0" smtClean="0">
                <a:latin typeface="Calibri" panose="020F0502020204030204" pitchFamily="34" charset="0"/>
              </a:rPr>
              <a:t>A </a:t>
            </a:r>
            <a:r>
              <a:rPr lang="en-US" sz="1500" b="1" dirty="0">
                <a:latin typeface="Calibri" panose="020F0502020204030204" pitchFamily="34" charset="0"/>
              </a:rPr>
              <a:t>function may have a</a:t>
            </a:r>
            <a:r>
              <a:rPr lang="en-US" sz="1500" b="1" dirty="0">
                <a:solidFill>
                  <a:schemeClr val="accent1">
                    <a:lumMod val="75000"/>
                  </a:schemeClr>
                </a:solidFill>
                <a:latin typeface="Calibri" panose="020F0502020204030204" pitchFamily="34" charset="0"/>
              </a:rPr>
              <a:t> </a:t>
            </a:r>
            <a:r>
              <a:rPr lang="en-US" sz="1500" b="1" dirty="0">
                <a:solidFill>
                  <a:srgbClr val="C00000"/>
                </a:solidFill>
                <a:latin typeface="Calibri" panose="020F0502020204030204" pitchFamily="34" charset="0"/>
              </a:rPr>
              <a:t>return[expression] </a:t>
            </a:r>
            <a:r>
              <a:rPr lang="en-US" sz="1500" b="1" dirty="0">
                <a:latin typeface="Calibri" panose="020F0502020204030204" pitchFamily="34" charset="0"/>
              </a:rPr>
              <a:t>statement. That is, the return statement is optional.</a:t>
            </a:r>
          </a:p>
          <a:p>
            <a:pPr algn="just">
              <a:lnSpc>
                <a:spcPct val="150000"/>
              </a:lnSpc>
            </a:pPr>
            <a:r>
              <a:rPr lang="en-US" sz="1500" b="1" dirty="0" smtClean="0">
                <a:latin typeface="Calibri" panose="020F0502020204030204" pitchFamily="34" charset="0"/>
              </a:rPr>
              <a:t>You </a:t>
            </a:r>
            <a:r>
              <a:rPr lang="en-US" sz="1500" b="1" dirty="0">
                <a:latin typeface="Calibri" panose="020F0502020204030204" pitchFamily="34" charset="0"/>
              </a:rPr>
              <a:t>can assign the function name to a variable. Doing this will allow you to call same function using the name of that variable.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452" y="1266914"/>
            <a:ext cx="3990109" cy="152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75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Function </a:t>
            </a:r>
            <a:r>
              <a:rPr lang="en-US" dirty="0">
                <a:latin typeface="Calibri" panose="020F0502020204030204" pitchFamily="34" charset="0"/>
              </a:rPr>
              <a:t>Call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400" b="1" dirty="0">
                <a:latin typeface="Calibri" panose="020F0502020204030204" pitchFamily="34" charset="0"/>
              </a:rPr>
              <a:t>The function call statement invokes the function. When a function is invoked the program control jumps to the called function to execute the statements that are a part of that function. Once the called function is executed, the program control passes back to the calling function. </a:t>
            </a:r>
          </a:p>
          <a:p>
            <a:pPr algn="just">
              <a:lnSpc>
                <a:spcPct val="150000"/>
              </a:lnSpc>
            </a:pPr>
            <a:r>
              <a:rPr lang="en-US" sz="1400" b="1" dirty="0">
                <a:solidFill>
                  <a:srgbClr val="C00000"/>
                </a:solidFill>
                <a:latin typeface="Calibri" panose="020F0502020204030204" pitchFamily="34" charset="0"/>
              </a:rPr>
              <a:t>Function Parameters </a:t>
            </a:r>
          </a:p>
          <a:p>
            <a:pPr algn="just">
              <a:lnSpc>
                <a:spcPct val="150000"/>
              </a:lnSpc>
            </a:pPr>
            <a:r>
              <a:rPr lang="en-US" sz="1400" b="1" dirty="0">
                <a:latin typeface="Calibri" panose="020F0502020204030204" pitchFamily="34" charset="0"/>
              </a:rPr>
              <a:t>A function can take parameters which are nothing but some values that are passed to it so that the function can manipulate them to produce the desired result. These parameters are normal variables with a small difference that the values of these variables are defined (initialized) when we call the function and are then passed to the function. </a:t>
            </a:r>
          </a:p>
          <a:p>
            <a:pPr algn="just">
              <a:lnSpc>
                <a:spcPct val="150000"/>
              </a:lnSpc>
            </a:pPr>
            <a:r>
              <a:rPr lang="en-US" sz="1400" b="1" dirty="0">
                <a:latin typeface="Calibri" panose="020F0502020204030204" pitchFamily="34" charset="0"/>
              </a:rPr>
              <a:t>Function name and the number and type of arguments in the function call must be same as that given in the function definition. </a:t>
            </a:r>
          </a:p>
          <a:p>
            <a:pPr algn="just">
              <a:lnSpc>
                <a:spcPct val="150000"/>
              </a:lnSpc>
            </a:pPr>
            <a:r>
              <a:rPr lang="en-US" sz="1400" b="1" dirty="0">
                <a:latin typeface="Calibri" panose="020F0502020204030204" pitchFamily="34" charset="0"/>
              </a:rPr>
              <a:t>If the data type of the argument passed does not matches with that expected in function then an error is generated</a:t>
            </a:r>
            <a:r>
              <a:rPr lang="en-US" sz="1400" b="1" dirty="0" smtClean="0">
                <a:latin typeface="Calibri" panose="020F0502020204030204" pitchFamily="34" charset="0"/>
              </a:rPr>
              <a:t>.</a:t>
            </a:r>
          </a:p>
          <a:p>
            <a:pPr algn="just">
              <a:lnSpc>
                <a:spcPct val="150000"/>
              </a:lnSpc>
            </a:pPr>
            <a:r>
              <a:rPr lang="en-US" sz="1400" b="1" dirty="0" smtClean="0">
                <a:latin typeface="Calibri" panose="020F0502020204030204" pitchFamily="34" charset="0"/>
              </a:rPr>
              <a:t>Example:</a:t>
            </a:r>
            <a:endParaRPr lang="en-US" sz="14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610" y="4795524"/>
            <a:ext cx="5609049" cy="105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891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Examples</a:t>
            </a: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8</a:t>
            </a:fld>
            <a:endParaRPr lang="en-US" dirty="0"/>
          </a:p>
        </p:txBody>
      </p:sp>
      <p:pic>
        <p:nvPicPr>
          <p:cNvPr id="6" name="Content Placeholder 5"/>
          <p:cNvPicPr>
            <a:picLocks noGrp="1" noChangeAspect="1"/>
          </p:cNvPicPr>
          <p:nvPr>
            <p:ph idx="1"/>
          </p:nvPr>
        </p:nvPicPr>
        <p:blipFill>
          <a:blip r:embed="rId2"/>
          <a:stretch>
            <a:fillRect/>
          </a:stretch>
        </p:blipFill>
        <p:spPr>
          <a:xfrm>
            <a:off x="0" y="1041719"/>
            <a:ext cx="3763353" cy="2384234"/>
          </a:xfrm>
          <a:prstGeom prst="rect">
            <a:avLst/>
          </a:prstGeom>
        </p:spPr>
      </p:pic>
      <p:pic>
        <p:nvPicPr>
          <p:cNvPr id="7" name="Picture 6"/>
          <p:cNvPicPr>
            <a:picLocks noChangeAspect="1"/>
          </p:cNvPicPr>
          <p:nvPr/>
        </p:nvPicPr>
        <p:blipFill>
          <a:blip r:embed="rId3"/>
          <a:stretch>
            <a:fillRect/>
          </a:stretch>
        </p:blipFill>
        <p:spPr>
          <a:xfrm>
            <a:off x="3943854" y="1144758"/>
            <a:ext cx="3274445" cy="2232426"/>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314" y="1144758"/>
            <a:ext cx="4671810" cy="2232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2843" y="3573570"/>
            <a:ext cx="86677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81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Local and Global Variables</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b="1" dirty="0">
                <a:latin typeface="Calibri" panose="020F0502020204030204" pitchFamily="34" charset="0"/>
              </a:rPr>
              <a:t>A variable which is defined within a function is </a:t>
            </a:r>
            <a:r>
              <a:rPr lang="en-US" b="1" i="1" dirty="0">
                <a:solidFill>
                  <a:srgbClr val="C00000"/>
                </a:solidFill>
                <a:latin typeface="Calibri" panose="020F0502020204030204" pitchFamily="34" charset="0"/>
              </a:rPr>
              <a:t>local </a:t>
            </a:r>
            <a:r>
              <a:rPr lang="en-US" b="1" dirty="0">
                <a:latin typeface="Calibri" panose="020F0502020204030204" pitchFamily="34" charset="0"/>
              </a:rPr>
              <a:t>to that function. A local variable can be accessed from the point of its definition until the end of the function in which it is defined. It exists as long as the function is executing. Function parameters behave like local variables in the function. Moreover, whenever we use the assignment operator (=) inside a function, a new local variable is created.</a:t>
            </a:r>
          </a:p>
          <a:p>
            <a:pPr algn="just">
              <a:lnSpc>
                <a:spcPct val="150000"/>
              </a:lnSpc>
            </a:pPr>
            <a:endParaRPr lang="en-US" b="1" dirty="0">
              <a:latin typeface="Calibri" panose="020F0502020204030204" pitchFamily="34" charset="0"/>
            </a:endParaRPr>
          </a:p>
          <a:p>
            <a:pPr algn="just">
              <a:lnSpc>
                <a:spcPct val="150000"/>
              </a:lnSpc>
            </a:pPr>
            <a:r>
              <a:rPr lang="en-US" b="1" dirty="0">
                <a:solidFill>
                  <a:srgbClr val="C00000"/>
                </a:solidFill>
                <a:latin typeface="Calibri" panose="020F0502020204030204" pitchFamily="34" charset="0"/>
              </a:rPr>
              <a:t>Global variables </a:t>
            </a:r>
            <a:r>
              <a:rPr lang="en-US" b="1" dirty="0">
                <a:latin typeface="Calibri" panose="020F0502020204030204" pitchFamily="34" charset="0"/>
              </a:rPr>
              <a:t>are those variables which are defined in the main body of the program file. They are visible throughout the program file. As a good programming habit, you must try to avoid the use of global variables because they may get altered by mistake and then result in erroneous output.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9</a:t>
            </a:fld>
            <a:endParaRPr lang="en-US" dirty="0"/>
          </a:p>
        </p:txBody>
      </p:sp>
    </p:spTree>
    <p:extLst>
      <p:ext uri="{BB962C8B-B14F-4D97-AF65-F5344CB8AC3E}">
        <p14:creationId xmlns:p14="http://schemas.microsoft.com/office/powerpoint/2010/main" val="765197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1867</Words>
  <Application>Microsoft Office PowerPoint</Application>
  <PresentationFormat>Custom</PresentationFormat>
  <Paragraphs>135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Chapter 4 : Functions </vt:lpstr>
      <vt:lpstr> Functions </vt:lpstr>
      <vt:lpstr> Need for Functions  </vt:lpstr>
      <vt:lpstr> Function Declaration and Definition  </vt:lpstr>
      <vt:lpstr>Function Definition</vt:lpstr>
      <vt:lpstr> Function Call  </vt:lpstr>
      <vt:lpstr>Examples</vt:lpstr>
      <vt:lpstr>Local and Global Variables</vt:lpstr>
      <vt:lpstr> Local and Global Variables   </vt:lpstr>
      <vt:lpstr>Using the Global Statement</vt:lpstr>
      <vt:lpstr> Resolution of Names  </vt:lpstr>
      <vt:lpstr>Fruitful Functions</vt:lpstr>
      <vt:lpstr> The return Statement   </vt:lpstr>
      <vt:lpstr>Required Arguments</vt:lpstr>
      <vt:lpstr> Keyword Arguments   </vt:lpstr>
      <vt:lpstr>Default Arguments</vt:lpstr>
      <vt:lpstr>Variable-length Arguments</vt:lpstr>
      <vt:lpstr>Lambda Functions or Anonymous Functions</vt:lpstr>
      <vt:lpstr>Function Composition in Python</vt:lpstr>
      <vt:lpstr> Documentation Strings   </vt:lpstr>
      <vt:lpstr>Recursive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Dhawan, Neha</cp:lastModifiedBy>
  <cp:revision>38</cp:revision>
  <dcterms:created xsi:type="dcterms:W3CDTF">2018-08-14T04:22:50Z</dcterms:created>
  <dcterms:modified xsi:type="dcterms:W3CDTF">2019-06-06T11:46:52Z</dcterms:modified>
</cp:coreProperties>
</file>