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7" r:id="rId2"/>
    <p:sldId id="268" r:id="rId3"/>
    <p:sldId id="269" r:id="rId4"/>
    <p:sldId id="259" r:id="rId5"/>
    <p:sldId id="258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xmlns="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MAIL CLASSIFIER AND ROUTER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 tool designed using UIPATH to make managing e-mails hassle free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9" y="0"/>
            <a:ext cx="9659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5" y="231820"/>
            <a:ext cx="10866689" cy="606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C9C2C56A-C4D4-4578-84E9-27FD62603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SPENT DOING REPETETIVE</a:t>
            </a:r>
          </a:p>
          <a:p>
            <a:pPr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endParaRPr lang="en-US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(per week </a:t>
            </a:r>
            <a:r>
              <a:rPr lang="en-US" sz="1600" i="1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employee)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40%</a:t>
            </a:r>
            <a:endParaRPr lang="en-US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xmlns="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NOTABLE STATS: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EBB415A0-39A4-4597-926D-819C33316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490387" y="1982566"/>
            <a:ext cx="3086212" cy="3855783"/>
            <a:chOff x="4711392" y="2072797"/>
            <a:chExt cx="3086211" cy="385578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6E4AB604-CF34-4776-BFF1-9AD3477F593C}"/>
                </a:ext>
              </a:extLst>
            </p:cNvPr>
            <p:cNvGrpSpPr/>
            <p:nvPr/>
          </p:nvGrpSpPr>
          <p:grpSpPr>
            <a:xfrm>
              <a:off x="4719329" y="2072797"/>
              <a:ext cx="3067396" cy="738664"/>
              <a:chOff x="5063285" y="2076147"/>
              <a:chExt cx="3067396" cy="73866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076147"/>
                <a:ext cx="2488294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IN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IT departments also spend 30% of their time on low-level basic </a:t>
                </a:r>
                <a:r>
                  <a:rPr lang="en-IN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tasks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 309">
                  <a:extLst>
                    <a:ext uri="{FF2B5EF4-FFF2-40B4-BE49-F238E27FC236}">
                      <a16:creationId xmlns:a16="http://schemas.microsoft.com/office/drawing/2014/main" xmlns="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3" name="Freeform 310">
                  <a:extLst>
                    <a:ext uri="{FF2B5EF4-FFF2-40B4-BE49-F238E27FC236}">
                      <a16:creationId xmlns:a16="http://schemas.microsoft.com/office/drawing/2014/main" xmlns="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4" name="Oval 311">
                  <a:extLst>
                    <a:ext uri="{FF2B5EF4-FFF2-40B4-BE49-F238E27FC236}">
                      <a16:creationId xmlns:a16="http://schemas.microsoft.com/office/drawing/2014/main" xmlns="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5" name="Freeform 312">
                  <a:extLst>
                    <a:ext uri="{FF2B5EF4-FFF2-40B4-BE49-F238E27FC236}">
                      <a16:creationId xmlns:a16="http://schemas.microsoft.com/office/drawing/2014/main" xmlns="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6" name="Oval 313">
                  <a:extLst>
                    <a:ext uri="{FF2B5EF4-FFF2-40B4-BE49-F238E27FC236}">
                      <a16:creationId xmlns:a16="http://schemas.microsoft.com/office/drawing/2014/main" xmlns="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7" name="Freeform 314">
                  <a:extLst>
                    <a:ext uri="{FF2B5EF4-FFF2-40B4-BE49-F238E27FC236}">
                      <a16:creationId xmlns:a16="http://schemas.microsoft.com/office/drawing/2014/main" xmlns="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8" name="Oval 315">
                  <a:extLst>
                    <a:ext uri="{FF2B5EF4-FFF2-40B4-BE49-F238E27FC236}">
                      <a16:creationId xmlns:a16="http://schemas.microsoft.com/office/drawing/2014/main" xmlns="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9" name="Freeform 316">
                  <a:extLst>
                    <a:ext uri="{FF2B5EF4-FFF2-40B4-BE49-F238E27FC236}">
                      <a16:creationId xmlns:a16="http://schemas.microsoft.com/office/drawing/2014/main" xmlns="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0" name="Oval 317">
                  <a:extLst>
                    <a:ext uri="{FF2B5EF4-FFF2-40B4-BE49-F238E27FC236}">
                      <a16:creationId xmlns:a16="http://schemas.microsoft.com/office/drawing/2014/main" xmlns="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1" name="Freeform 318">
                  <a:extLst>
                    <a:ext uri="{FF2B5EF4-FFF2-40B4-BE49-F238E27FC236}">
                      <a16:creationId xmlns:a16="http://schemas.microsoft.com/office/drawing/2014/main" xmlns="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2" name="Freeform 319">
                  <a:extLst>
                    <a:ext uri="{FF2B5EF4-FFF2-40B4-BE49-F238E27FC236}">
                      <a16:creationId xmlns:a16="http://schemas.microsoft.com/office/drawing/2014/main" xmlns="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Line 320">
                  <a:extLst>
                    <a:ext uri="{FF2B5EF4-FFF2-40B4-BE49-F238E27FC236}">
                      <a16:creationId xmlns:a16="http://schemas.microsoft.com/office/drawing/2014/main" xmlns="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EF34A4EB-3F1D-46DA-8918-F39703249E85}"/>
                </a:ext>
              </a:extLst>
            </p:cNvPr>
            <p:cNvGrpSpPr/>
            <p:nvPr/>
          </p:nvGrpSpPr>
          <p:grpSpPr>
            <a:xfrm>
              <a:off x="4711392" y="3073454"/>
              <a:ext cx="3086211" cy="738664"/>
              <a:chOff x="5055348" y="2816416"/>
              <a:chExt cx="3086211" cy="7386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xmlns="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xmlns="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xmlns="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xmlns="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xmlns="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xmlns="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xmlns="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xmlns="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xmlns="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xmlns="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xmlns="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xmlns="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xmlns="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xmlns="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D600301E-404F-4763-892B-EE1C3109F4D3}"/>
                  </a:ext>
                </a:extLst>
              </p:cNvPr>
              <p:cNvSpPr/>
              <p:nvPr/>
            </p:nvSpPr>
            <p:spPr>
              <a:xfrm>
                <a:off x="5653265" y="2816416"/>
                <a:ext cx="2488294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IN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 of companies spend $5 to $25 per manually-processed invoice</a:t>
                </a:r>
                <a:r>
                  <a:rPr lang="en-US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375CECE-C8C6-426B-9A8C-EB696D69F141}"/>
                </a:ext>
              </a:extLst>
            </p:cNvPr>
            <p:cNvGrpSpPr/>
            <p:nvPr/>
          </p:nvGrpSpPr>
          <p:grpSpPr>
            <a:xfrm>
              <a:off x="4719329" y="4075780"/>
              <a:ext cx="3067396" cy="738664"/>
              <a:chOff x="5063285" y="3614370"/>
              <a:chExt cx="3067396" cy="73866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 268">
                  <a:extLst>
                    <a:ext uri="{FF2B5EF4-FFF2-40B4-BE49-F238E27FC236}">
                      <a16:creationId xmlns:a16="http://schemas.microsoft.com/office/drawing/2014/main" xmlns="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3" name="Freeform 269">
                  <a:extLst>
                    <a:ext uri="{FF2B5EF4-FFF2-40B4-BE49-F238E27FC236}">
                      <a16:creationId xmlns:a16="http://schemas.microsoft.com/office/drawing/2014/main" xmlns="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4" name="Oval 270">
                  <a:extLst>
                    <a:ext uri="{FF2B5EF4-FFF2-40B4-BE49-F238E27FC236}">
                      <a16:creationId xmlns:a16="http://schemas.microsoft.com/office/drawing/2014/main" xmlns="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5" name="Freeform 271">
                  <a:extLst>
                    <a:ext uri="{FF2B5EF4-FFF2-40B4-BE49-F238E27FC236}">
                      <a16:creationId xmlns:a16="http://schemas.microsoft.com/office/drawing/2014/main" xmlns="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6" name="Oval 272">
                  <a:extLst>
                    <a:ext uri="{FF2B5EF4-FFF2-40B4-BE49-F238E27FC236}">
                      <a16:creationId xmlns:a16="http://schemas.microsoft.com/office/drawing/2014/main" xmlns="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7" name="Freeform 273">
                  <a:extLst>
                    <a:ext uri="{FF2B5EF4-FFF2-40B4-BE49-F238E27FC236}">
                      <a16:creationId xmlns:a16="http://schemas.microsoft.com/office/drawing/2014/main" xmlns="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8" name="Freeform 274">
                  <a:extLst>
                    <a:ext uri="{FF2B5EF4-FFF2-40B4-BE49-F238E27FC236}">
                      <a16:creationId xmlns:a16="http://schemas.microsoft.com/office/drawing/2014/main" xmlns="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9" name="Freeform 275">
                  <a:extLst>
                    <a:ext uri="{FF2B5EF4-FFF2-40B4-BE49-F238E27FC236}">
                      <a16:creationId xmlns:a16="http://schemas.microsoft.com/office/drawing/2014/main" xmlns="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0" name="Freeform 276">
                  <a:extLst>
                    <a:ext uri="{FF2B5EF4-FFF2-40B4-BE49-F238E27FC236}">
                      <a16:creationId xmlns:a16="http://schemas.microsoft.com/office/drawing/2014/main" xmlns="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14370"/>
                <a:ext cx="2488294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Nearly 60% workers feel that by automation the can focus on more complex jobs. 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B7DB03EE-BB00-488A-B451-6DF7DA5AC981}"/>
                </a:ext>
              </a:extLst>
            </p:cNvPr>
            <p:cNvGrpSpPr/>
            <p:nvPr/>
          </p:nvGrpSpPr>
          <p:grpSpPr>
            <a:xfrm>
              <a:off x="4712185" y="5050417"/>
              <a:ext cx="3074540" cy="738664"/>
              <a:chOff x="5056141" y="4521301"/>
              <a:chExt cx="3074540" cy="73866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eform 258">
                  <a:extLst>
                    <a:ext uri="{FF2B5EF4-FFF2-40B4-BE49-F238E27FC236}">
                      <a16:creationId xmlns:a16="http://schemas.microsoft.com/office/drawing/2014/main" xmlns="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Freeform 259">
                  <a:extLst>
                    <a:ext uri="{FF2B5EF4-FFF2-40B4-BE49-F238E27FC236}">
                      <a16:creationId xmlns:a16="http://schemas.microsoft.com/office/drawing/2014/main" xmlns="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Freeform 260">
                  <a:extLst>
                    <a:ext uri="{FF2B5EF4-FFF2-40B4-BE49-F238E27FC236}">
                      <a16:creationId xmlns:a16="http://schemas.microsoft.com/office/drawing/2014/main" xmlns="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Line 261">
                  <a:extLst>
                    <a:ext uri="{FF2B5EF4-FFF2-40B4-BE49-F238E27FC236}">
                      <a16:creationId xmlns:a16="http://schemas.microsoft.com/office/drawing/2014/main" xmlns="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5" name="Line 262">
                  <a:extLst>
                    <a:ext uri="{FF2B5EF4-FFF2-40B4-BE49-F238E27FC236}">
                      <a16:creationId xmlns:a16="http://schemas.microsoft.com/office/drawing/2014/main" xmlns="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6" name="Line 263">
                  <a:extLst>
                    <a:ext uri="{FF2B5EF4-FFF2-40B4-BE49-F238E27FC236}">
                      <a16:creationId xmlns:a16="http://schemas.microsoft.com/office/drawing/2014/main" xmlns="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7" name="Oval 264">
                  <a:extLst>
                    <a:ext uri="{FF2B5EF4-FFF2-40B4-BE49-F238E27FC236}">
                      <a16:creationId xmlns:a16="http://schemas.microsoft.com/office/drawing/2014/main" xmlns="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8" name="Oval 265">
                  <a:extLst>
                    <a:ext uri="{FF2B5EF4-FFF2-40B4-BE49-F238E27FC236}">
                      <a16:creationId xmlns:a16="http://schemas.microsoft.com/office/drawing/2014/main" xmlns="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9" name="Oval 266">
                  <a:extLst>
                    <a:ext uri="{FF2B5EF4-FFF2-40B4-BE49-F238E27FC236}">
                      <a16:creationId xmlns:a16="http://schemas.microsoft.com/office/drawing/2014/main" xmlns="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0" name="Freeform 267">
                  <a:extLst>
                    <a:ext uri="{FF2B5EF4-FFF2-40B4-BE49-F238E27FC236}">
                      <a16:creationId xmlns:a16="http://schemas.microsoft.com/office/drawing/2014/main" xmlns="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21301"/>
                <a:ext cx="2488294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IN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Businesses are missing about 50% of all automation opportunities on average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FB86711-61B6-4E9F-94FC-7E4E4C2AFDBB}"/>
                </a:ext>
              </a:extLst>
            </p:cNvPr>
            <p:cNvGrpSpPr/>
            <p:nvPr/>
          </p:nvGrpSpPr>
          <p:grpSpPr>
            <a:xfrm>
              <a:off x="4721542" y="2716743"/>
              <a:ext cx="2998053" cy="246221"/>
              <a:chOff x="4721542" y="2708840"/>
              <a:chExt cx="2998053" cy="2462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28"/>
                <a:ext cx="2421164" cy="88597"/>
                <a:chOff x="4674462" y="2940353"/>
                <a:chExt cx="3045133" cy="81031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xmlns="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xmlns="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5" y="2940353"/>
                  <a:ext cx="949207" cy="81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0884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IN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30</a:t>
                </a:r>
                <a:r>
                  <a:rPr lang="id-ID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%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02F17230-3C6B-4C60-8575-90C979038AC0}"/>
                </a:ext>
              </a:extLst>
            </p:cNvPr>
            <p:cNvGrpSpPr/>
            <p:nvPr/>
          </p:nvGrpSpPr>
          <p:grpSpPr>
            <a:xfrm>
              <a:off x="4721542" y="3705093"/>
              <a:ext cx="2998053" cy="246221"/>
              <a:chOff x="4721542" y="3823029"/>
              <a:chExt cx="2998053" cy="24622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xmlns="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xmlns="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xmlns="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23029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id-ID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B604189C-E133-4D62-9D02-29130FCCC123}"/>
                </a:ext>
              </a:extLst>
            </p:cNvPr>
            <p:cNvGrpSpPr/>
            <p:nvPr/>
          </p:nvGrpSpPr>
          <p:grpSpPr>
            <a:xfrm>
              <a:off x="4721542" y="4702892"/>
              <a:ext cx="2998053" cy="246221"/>
              <a:chOff x="4721542" y="4738038"/>
              <a:chExt cx="2998053" cy="24622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xmlns="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4"/>
                <a:ext cx="2421164" cy="88597"/>
                <a:chOff x="4674462" y="2940353"/>
                <a:chExt cx="3045133" cy="81031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xmlns="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xmlns="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3"/>
                  <a:ext cx="2004581" cy="81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3803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IN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</a:t>
                </a:r>
                <a:r>
                  <a:rPr lang="id-ID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0</a:t>
                </a:r>
                <a:r>
                  <a:rPr lang="id-ID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%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6413DCC-904B-4563-90F1-A5A71C657368}"/>
                </a:ext>
              </a:extLst>
            </p:cNvPr>
            <p:cNvGrpSpPr/>
            <p:nvPr/>
          </p:nvGrpSpPr>
          <p:grpSpPr>
            <a:xfrm>
              <a:off x="4721542" y="5682359"/>
              <a:ext cx="2998053" cy="246221"/>
              <a:chOff x="4721542" y="5682359"/>
              <a:chExt cx="2998053" cy="24622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xmlns="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xmlns="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xmlns="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682359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IN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</a:t>
                </a:r>
                <a:r>
                  <a:rPr lang="id-ID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%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300476"/>
            <a:ext cx="3047138" cy="5152166"/>
            <a:chOff x="8462691" y="1300476"/>
            <a:chExt cx="3047138" cy="515216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 WHAT’S THE SOLUTION?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CDAD2E5F-3DBB-47BA-B90E-DDB45972B6AF}"/>
                </a:ext>
              </a:extLst>
            </p:cNvPr>
            <p:cNvSpPr/>
            <p:nvPr/>
          </p:nvSpPr>
          <p:spPr>
            <a:xfrm>
              <a:off x="8483139" y="1656848"/>
              <a:ext cx="2975669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This is where RPA comes into </a:t>
              </a:r>
              <a:r>
                <a:rPr lang="en-US" sz="1600" i="1" dirty="0" err="1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picture.Its</a:t>
              </a:r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an emerging Technology that aims to overcome these setbacks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IS RPA?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AD1F5E0B-9D11-43FF-9946-9B61EF9D6E88}"/>
                </a:ext>
              </a:extLst>
            </p:cNvPr>
            <p:cNvSpPr/>
            <p:nvPr/>
          </p:nvSpPr>
          <p:spPr>
            <a:xfrm>
              <a:off x="8472914" y="3157678"/>
              <a:ext cx="2975669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Abbreviated as </a:t>
              </a:r>
              <a:r>
                <a:rPr lang="en-US" sz="1600" b="1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</a:t>
              </a:r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obotic </a:t>
              </a:r>
              <a:r>
                <a:rPr lang="en-US" sz="1600" b="1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</a:t>
              </a:r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rocess </a:t>
              </a:r>
              <a:r>
                <a:rPr lang="en-US" sz="1600" b="1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</a:t>
              </a:r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utomation , that is based on notation of software robots and AI</a:t>
              </a:r>
            </a:p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workers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WHATS THE SCOPE?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D6D9691D-4606-4981-97A5-3BEAC7F0804E}"/>
                </a:ext>
              </a:extLst>
            </p:cNvPr>
            <p:cNvSpPr/>
            <p:nvPr/>
          </p:nvSpPr>
          <p:spPr>
            <a:xfrm>
              <a:off x="8469180" y="4975314"/>
              <a:ext cx="2975669" cy="147732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N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Statista believes that the RPA industry will be worth $3.1 billion by 2019 and $4.9 billion by </a:t>
              </a:r>
              <a:r>
                <a:rPr lang="en-IN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2020.</a:t>
              </a:r>
            </a:p>
            <a:p>
              <a:r>
                <a:rPr lang="en-IN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This rapid growth is due to the companies moving towards automation to reap its rewards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xmlns="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TASKS THAT CAN BE AUTOMATED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-83374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8433" y="1997963"/>
            <a:ext cx="4201583" cy="3687950"/>
            <a:chOff x="518433" y="1808197"/>
            <a:chExt cx="4201583" cy="3687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B111D787-E830-4638-97B3-205F0A0ABC3F}"/>
                </a:ext>
              </a:extLst>
            </p:cNvPr>
            <p:cNvGrpSpPr/>
            <p:nvPr/>
          </p:nvGrpSpPr>
          <p:grpSpPr>
            <a:xfrm>
              <a:off x="518433" y="1808197"/>
              <a:ext cx="4201583" cy="553998"/>
              <a:chOff x="518433" y="1967274"/>
              <a:chExt cx="4201583" cy="5539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xmlns="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67274"/>
                <a:ext cx="3536195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IN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Documenting and records management</a:t>
                </a:r>
                <a:r>
                  <a:rPr lang="en-IN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</a:t>
                </a:r>
                <a:r>
                  <a:rPr lang="en-US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endPara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553998"/>
              <a:chOff x="518433" y="2717554"/>
              <a:chExt cx="4201583" cy="55399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IN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Claims, bookings and invoice </a:t>
                </a:r>
                <a:r>
                  <a:rPr lang="en-IN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management</a:t>
                </a:r>
                <a:r>
                  <a:rPr lang="en-US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9D065A01-39E4-4CC9-9075-3910C66205F5}"/>
                </a:ext>
              </a:extLst>
            </p:cNvPr>
            <p:cNvGrpSpPr/>
            <p:nvPr/>
          </p:nvGrpSpPr>
          <p:grpSpPr>
            <a:xfrm>
              <a:off x="518433" y="3966504"/>
              <a:ext cx="4201583" cy="276999"/>
              <a:chOff x="518433" y="3705628"/>
              <a:chExt cx="4201583" cy="27699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705628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Customer relationship management</a:t>
                </a:r>
                <a:r>
                  <a:rPr lang="en-US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  <a:endPara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553998"/>
              <a:chOff x="518433" y="4478260"/>
              <a:chExt cx="4201583" cy="55399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IN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Human </a:t>
                </a:r>
                <a:r>
                  <a:rPr lang="en-IN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resources &amp; IT </a:t>
                </a:r>
                <a:r>
                  <a:rPr lang="en-IN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processes.</a:t>
                </a:r>
              </a:p>
              <a:p>
                <a:r>
                  <a:rPr lang="en-US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endPara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xmlns="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id-ID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xmlns="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xmlns="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xmlns="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xmlns="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xmlns="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xmlns="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xmlns="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xmlns="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xmlns="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xmlns="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xmlns="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xmlns="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xmlns="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xmlns="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xmlns="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xmlns="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xmlns="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xmlns="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xmlns="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xmlns="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xmlns="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xmlns="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xmlns="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xmlns="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xmlns="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xmlns="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xmlns="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xmlns="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xmlns="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xmlns="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xmlns="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xmlns="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xmlns="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xmlns="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xmlns="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xmlns="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xmlns="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xmlns="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xmlns="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xmlns="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xmlns="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xmlns="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xmlns="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xmlns="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xmlns="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xmlns="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xmlns="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xmlns="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xmlns="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xmlns="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xmlns="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xmlns="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xmlns="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xmlns="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xmlns="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xmlns="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xmlns="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xmlns="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xmlns="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xmlns="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xmlns="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xmlns="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xmlns="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xmlns="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xmlns="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xmlns="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xmlns="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xmlns="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xmlns="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xmlns="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xmlns="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xmlns="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xmlns="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xmlns="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xmlns="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xmlns="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xmlns="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xmlns="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xmlns="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xmlns="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xmlns="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A64F8879-D01A-46C0-82F4-C2574F5186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825991" y="4465351"/>
            <a:ext cx="1622981" cy="768700"/>
            <a:chOff x="9665222" y="4465351"/>
            <a:chExt cx="1760170" cy="768700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xmlns="" id="{62109C55-9EBC-4778-80D4-D55D22307915}"/>
                </a:ext>
              </a:extLst>
            </p:cNvPr>
            <p:cNvSpPr txBox="1"/>
            <p:nvPr/>
          </p:nvSpPr>
          <p:spPr>
            <a:xfrm>
              <a:off x="9665222" y="4465351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BETTER CONSUMER SERVICE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xmlns="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xmlns="" id="{3380BC47-47FB-44F3-9E0B-80B83E426031}"/>
              </a:ext>
            </a:extLst>
          </p:cNvPr>
          <p:cNvSpPr txBox="1"/>
          <p:nvPr/>
        </p:nvSpPr>
        <p:spPr>
          <a:xfrm>
            <a:off x="8979803" y="2400838"/>
            <a:ext cx="15946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</a:t>
            </a:r>
            <a:r>
              <a:rPr lang="en-IN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 USE OF</a:t>
            </a:r>
            <a:r>
              <a:rPr lang="id-ID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RESOURCES: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xmlns="" id="{246A1BD9-59BD-467C-9A84-D6A5E4382773}"/>
              </a:ext>
            </a:extLst>
          </p:cNvPr>
          <p:cNvSpPr txBox="1"/>
          <p:nvPr/>
        </p:nvSpPr>
        <p:spPr>
          <a:xfrm>
            <a:off x="1709106" y="2603783"/>
            <a:ext cx="15946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N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REDUCED MANPOWER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xmlns="" id="{36571B2F-0463-48D1-8CC7-EA6BC8F3FB67}"/>
              </a:ext>
            </a:extLst>
          </p:cNvPr>
          <p:cNvSpPr txBox="1"/>
          <p:nvPr/>
        </p:nvSpPr>
        <p:spPr>
          <a:xfrm>
            <a:off x="922099" y="4659349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N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REDUCE TIME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xmlns="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Automating E-Mails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xmlns="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IN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Some advantages include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xmlns="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257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Human resources slide 1</vt:lpstr>
      <vt:lpstr>PowerPoint Presentation</vt:lpstr>
      <vt:lpstr>PowerPoint Presentation</vt:lpstr>
      <vt:lpstr>Human resources slide 3</vt:lpstr>
      <vt:lpstr>Human resources slide 2</vt:lpstr>
      <vt:lpstr>Human resources slide 4</vt:lpstr>
      <vt:lpstr>Human resources slide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2019-02-02T20:23:58Z</dcterms:created>
  <dcterms:modified xsi:type="dcterms:W3CDTF">2019-02-03T02:03:23Z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