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4"/>
  </p:notesMasterIdLst>
  <p:handoutMasterIdLst>
    <p:handoutMasterId r:id="rId15"/>
  </p:handoutMasterIdLst>
  <p:sldIdLst>
    <p:sldId id="265" r:id="rId5"/>
    <p:sldId id="266" r:id="rId6"/>
    <p:sldId id="267" r:id="rId7"/>
    <p:sldId id="268" r:id="rId8"/>
    <p:sldId id="269" r:id="rId9"/>
    <p:sldId id="270" r:id="rId10"/>
    <p:sldId id="271"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116" d="100"/>
          <a:sy n="116" d="100"/>
        </p:scale>
        <p:origin x="390"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1/29/2019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1/29/2019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1/29/2019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1/29/2019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1/29/2019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1/29/2019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1/29/2019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EAB7D7-3608-4730-B2E2-670834DF882C}" type="datetimeFigureOut">
              <a:rPr lang="en-US" smtClean="0"/>
              <a:t>1/29/2019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EAB7D7-3608-4730-B2E2-670834DF882C}" type="datetimeFigureOut">
              <a:rPr lang="en-US" smtClean="0"/>
              <a:t>1/29/2019</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EAB7D7-3608-4730-B2E2-670834DF882C}" type="datetimeFigureOut">
              <a:rPr lang="en-US" smtClean="0"/>
              <a:t>1/29/2019</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1/29/2019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1/29/2019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1/29/2019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1/29/2019</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Bahnschrift SemiBold" panose="020B0502040204020203" pitchFamily="34" charset="0"/>
              </a:rPr>
              <a:t>Home Automation using </a:t>
            </a:r>
            <a:r>
              <a:rPr lang="en-US" dirty="0" err="1" smtClean="0">
                <a:latin typeface="Bahnschrift SemiBold" panose="020B0502040204020203" pitchFamily="34" charset="0"/>
              </a:rPr>
              <a:t>IoT</a:t>
            </a:r>
            <a:endParaRPr lang="en-US" dirty="0">
              <a:latin typeface="Bahnschrift SemiBold" panose="020B0502040204020203" pitchFamily="34" charset="0"/>
            </a:endParaRPr>
          </a:p>
        </p:txBody>
      </p:sp>
      <p:sp>
        <p:nvSpPr>
          <p:cNvPr id="3" name="Subtitle 2"/>
          <p:cNvSpPr>
            <a:spLocks noGrp="1"/>
          </p:cNvSpPr>
          <p:nvPr>
            <p:ph type="subTitle" idx="1"/>
          </p:nvPr>
        </p:nvSpPr>
        <p:spPr>
          <a:xfrm>
            <a:off x="1383956" y="4551449"/>
            <a:ext cx="9144000" cy="1655762"/>
          </a:xfrm>
        </p:spPr>
        <p:txBody>
          <a:bodyPr>
            <a:normAutofit lnSpcReduction="10000"/>
          </a:bodyPr>
          <a:lstStyle/>
          <a:p>
            <a:pPr algn="l"/>
            <a:r>
              <a:rPr lang="en-US" dirty="0" smtClean="0"/>
              <a:t>Project by</a:t>
            </a:r>
          </a:p>
          <a:p>
            <a:pPr algn="l"/>
            <a:r>
              <a:rPr lang="en-US" dirty="0" smtClean="0"/>
              <a:t>JEGANATHAN PV 	16104056</a:t>
            </a:r>
          </a:p>
          <a:p>
            <a:pPr algn="l"/>
            <a:r>
              <a:rPr lang="en-US" dirty="0" smtClean="0"/>
              <a:t>GOKUL RAJA TS   	16104039</a:t>
            </a:r>
          </a:p>
          <a:p>
            <a:pPr algn="l"/>
            <a:r>
              <a:rPr lang="en-US" dirty="0" smtClean="0"/>
              <a:t>CHANDRA PRAKASH	16104025</a:t>
            </a:r>
            <a:r>
              <a:rPr lang="en-US" dirty="0" smtClean="0"/>
              <a:t> </a:t>
            </a:r>
            <a:endParaRPr lang="en-US" dirty="0" smtClean="0"/>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770309" y="390882"/>
            <a:ext cx="9029700" cy="1325563"/>
          </a:xfrm>
        </p:spPr>
        <p:txBody>
          <a:bodyPr/>
          <a:lstStyle/>
          <a:p>
            <a:pPr algn="ctr"/>
            <a:r>
              <a:rPr lang="en-US" dirty="0" smtClean="0">
                <a:latin typeface="Bahnschrift SemiBold" panose="020B0502040204020203" pitchFamily="34" charset="0"/>
              </a:rPr>
              <a:t>Introduction</a:t>
            </a:r>
            <a:endParaRPr lang="en-US" dirty="0">
              <a:latin typeface="Bahnschrift SemiBold" panose="020B0502040204020203" pitchFamily="34" charset="0"/>
            </a:endParaRPr>
          </a:p>
        </p:txBody>
      </p:sp>
      <p:sp>
        <p:nvSpPr>
          <p:cNvPr id="2" name="Content Placeholder 1"/>
          <p:cNvSpPr>
            <a:spLocks noGrp="1"/>
          </p:cNvSpPr>
          <p:nvPr>
            <p:ph idx="1"/>
          </p:nvPr>
        </p:nvSpPr>
        <p:spPr/>
        <p:txBody>
          <a:bodyPr/>
          <a:lstStyle/>
          <a:p>
            <a:pPr marL="0" indent="0">
              <a:buNone/>
            </a:pPr>
            <a:r>
              <a:rPr lang="en-IN" dirty="0"/>
              <a:t>With advancement of Automation technology, life is getting simpler and easier in all aspects. In today’s world Automatic systems are being preferred over manual system. With the rapid increase in the number of users of internet over the past decade has made Internet a part and parcel of life, and </a:t>
            </a:r>
            <a:r>
              <a:rPr lang="en-IN" dirty="0" err="1"/>
              <a:t>IoT</a:t>
            </a:r>
            <a:r>
              <a:rPr lang="en-IN" dirty="0"/>
              <a:t> is the latest and emerging internet technology. Internet of things is a growing network of everyday object-from industrial machine to consumer goods that can share information and complete tasks while you are busy with other activities. </a:t>
            </a:r>
          </a:p>
          <a:p>
            <a:endParaRPr lang="en-IN" dirty="0"/>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r>
              <a:rPr lang="en-US" dirty="0" smtClean="0"/>
              <a:t>Software Utilized</a:t>
            </a:r>
            <a:endParaRPr lang="en-US" dirty="0"/>
          </a:p>
        </p:txBody>
      </p:sp>
      <p:sp>
        <p:nvSpPr>
          <p:cNvPr id="3" name="Content Placeholder 2"/>
          <p:cNvSpPr>
            <a:spLocks noGrp="1"/>
          </p:cNvSpPr>
          <p:nvPr>
            <p:ph idx="1"/>
          </p:nvPr>
        </p:nvSpPr>
        <p:spPr/>
        <p:txBody>
          <a:bodyPr/>
          <a:lstStyle/>
          <a:p>
            <a:r>
              <a:rPr lang="en-IN" dirty="0" smtClean="0"/>
              <a:t>Arduino IDE</a:t>
            </a:r>
          </a:p>
          <a:p>
            <a:r>
              <a:rPr lang="en-IN" dirty="0" smtClean="0"/>
              <a:t>ESP8266 drivers</a:t>
            </a:r>
          </a:p>
          <a:p>
            <a:r>
              <a:rPr lang="en-IN" dirty="0" smtClean="0"/>
              <a:t>IFTTT</a:t>
            </a:r>
          </a:p>
          <a:p>
            <a:r>
              <a:rPr lang="en-IN" dirty="0" err="1" smtClean="0"/>
              <a:t>ChatFuel</a:t>
            </a:r>
            <a:endParaRPr lang="en-IN" dirty="0" smtClean="0"/>
          </a:p>
          <a:p>
            <a:r>
              <a:rPr lang="en-IN" dirty="0" err="1" smtClean="0"/>
              <a:t>AdaFruit</a:t>
            </a:r>
            <a:endParaRPr lang="en-IN" dirty="0" smtClean="0"/>
          </a:p>
          <a:p>
            <a:r>
              <a:rPr lang="en-IN" dirty="0" smtClean="0"/>
              <a:t>Google Assistant	/ Facebook Messenger</a:t>
            </a:r>
          </a:p>
        </p:txBody>
      </p:sp>
    </p:spTree>
    <p:extLst>
      <p:ext uri="{BB962C8B-B14F-4D97-AF65-F5344CB8AC3E}">
        <p14:creationId xmlns:p14="http://schemas.microsoft.com/office/powerpoint/2010/main" val="312187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8192" y="365125"/>
            <a:ext cx="9885608" cy="1325563"/>
          </a:xfrm>
        </p:spPr>
        <p:txBody>
          <a:bodyPr/>
          <a:lstStyle/>
          <a:p>
            <a:r>
              <a:rPr lang="en-US" dirty="0" smtClean="0"/>
              <a:t>Hardware Used</a:t>
            </a:r>
            <a:endParaRPr lang="en-US" dirty="0"/>
          </a:p>
        </p:txBody>
      </p:sp>
      <p:sp>
        <p:nvSpPr>
          <p:cNvPr id="11" name="Content Placeholder 10"/>
          <p:cNvSpPr>
            <a:spLocks noGrp="1"/>
          </p:cNvSpPr>
          <p:nvPr>
            <p:ph sz="half" idx="2"/>
          </p:nvPr>
        </p:nvSpPr>
        <p:spPr>
          <a:xfrm>
            <a:off x="1468193" y="1690688"/>
            <a:ext cx="10045520" cy="640388"/>
          </a:xfrm>
        </p:spPr>
        <p:txBody>
          <a:bodyPr/>
          <a:lstStyle/>
          <a:p>
            <a:r>
              <a:rPr lang="en-IN" dirty="0" err="1" smtClean="0"/>
              <a:t>NodeMCU</a:t>
            </a:r>
            <a:r>
              <a:rPr lang="en-IN" dirty="0"/>
              <a:t> </a:t>
            </a:r>
            <a:r>
              <a:rPr lang="en-IN" dirty="0" smtClean="0"/>
              <a:t>- </a:t>
            </a:r>
            <a:r>
              <a:rPr lang="en-IN" dirty="0" smtClean="0"/>
              <a:t>CP210X</a:t>
            </a:r>
            <a:endParaRPr lang="en-IN" dirty="0"/>
          </a:p>
          <a:p>
            <a:endParaRPr lang="en-US" dirty="0"/>
          </a:p>
        </p:txBody>
      </p:sp>
      <p:sp>
        <p:nvSpPr>
          <p:cNvPr id="6" name="Title 1"/>
          <p:cNvSpPr txBox="1">
            <a:spLocks/>
          </p:cNvSpPr>
          <p:nvPr/>
        </p:nvSpPr>
        <p:spPr>
          <a:xfrm>
            <a:off x="1378039" y="2353469"/>
            <a:ext cx="9975761" cy="132556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a:lstStyle>
          <a:p>
            <a:r>
              <a:rPr lang="en-US" dirty="0" smtClean="0"/>
              <a:t>Description</a:t>
            </a:r>
          </a:p>
          <a:p>
            <a:endParaRPr lang="en-US" dirty="0"/>
          </a:p>
        </p:txBody>
      </p:sp>
      <p:sp>
        <p:nvSpPr>
          <p:cNvPr id="7" name="Content Placeholder 10"/>
          <p:cNvSpPr>
            <a:spLocks noGrp="1"/>
          </p:cNvSpPr>
          <p:nvPr>
            <p:ph sz="half" idx="2"/>
          </p:nvPr>
        </p:nvSpPr>
        <p:spPr>
          <a:xfrm>
            <a:off x="1378039" y="3061036"/>
            <a:ext cx="10135673" cy="3545825"/>
          </a:xfrm>
        </p:spPr>
        <p:txBody>
          <a:bodyPr>
            <a:normAutofit fontScale="92500" lnSpcReduction="10000"/>
          </a:bodyPr>
          <a:lstStyle/>
          <a:p>
            <a:r>
              <a:rPr lang="en-US" dirty="0" smtClean="0"/>
              <a:t>Arduino IDE</a:t>
            </a:r>
          </a:p>
          <a:p>
            <a:pPr lvl="1"/>
            <a:r>
              <a:rPr lang="en-IN" b="1" dirty="0"/>
              <a:t>Arduino IDE</a:t>
            </a:r>
            <a:r>
              <a:rPr lang="en-IN" dirty="0"/>
              <a:t> is an open-source software program that allows users to write and upload code within a real-time work environment.</a:t>
            </a:r>
            <a:endParaRPr lang="en-US" dirty="0" smtClean="0"/>
          </a:p>
          <a:p>
            <a:endParaRPr lang="en-US" dirty="0" smtClean="0"/>
          </a:p>
          <a:p>
            <a:r>
              <a:rPr lang="en-US" dirty="0" err="1" smtClean="0"/>
              <a:t>ChatFuel</a:t>
            </a:r>
            <a:endParaRPr lang="en-US" dirty="0"/>
          </a:p>
          <a:p>
            <a:pPr lvl="1"/>
            <a:r>
              <a:rPr lang="en-IN" dirty="0" err="1"/>
              <a:t>Chatfuel</a:t>
            </a:r>
            <a:r>
              <a:rPr lang="en-IN" dirty="0"/>
              <a:t> was founded in 2005 with the goal to make bot-building easy for anyone. It started on Telegram and quickly grew to millions of users. Today they focus mainly on making it easy for everyone to build </a:t>
            </a:r>
            <a:r>
              <a:rPr lang="en-IN" dirty="0" err="1"/>
              <a:t>chatbots</a:t>
            </a:r>
            <a:r>
              <a:rPr lang="en-IN" dirty="0"/>
              <a:t> on Facebook Messenger.</a:t>
            </a:r>
            <a:endParaRPr lang="en-US" dirty="0"/>
          </a:p>
          <a:p>
            <a:r>
              <a:rPr lang="en-IN" dirty="0" smtClean="0"/>
              <a:t>	</a:t>
            </a:r>
            <a:endParaRPr lang="en-US" dirty="0" smtClean="0"/>
          </a:p>
          <a:p>
            <a:endParaRPr lang="en-US" dirty="0" smtClean="0"/>
          </a:p>
          <a:p>
            <a:endParaRPr lang="en-US" dirty="0" smtClean="0"/>
          </a:p>
          <a:p>
            <a:endParaRPr lang="en-US" dirty="0" smtClean="0"/>
          </a:p>
          <a:p>
            <a:pPr marL="457200" lvl="1" indent="0">
              <a:buNone/>
            </a:pPr>
            <a:endParaRPr lang="en-IN" dirty="0" smtClean="0"/>
          </a:p>
          <a:p>
            <a:pPr marL="457200" lvl="1" indent="0">
              <a:buNone/>
            </a:pPr>
            <a:endParaRPr lang="en-IN" dirty="0"/>
          </a:p>
          <a:p>
            <a:pPr marL="457200" lvl="1" indent="0">
              <a:buNone/>
            </a:pPr>
            <a:endParaRPr lang="en-US" dirty="0"/>
          </a:p>
        </p:txBody>
      </p:sp>
    </p:spTree>
    <p:extLst>
      <p:ext uri="{BB962C8B-B14F-4D97-AF65-F5344CB8AC3E}">
        <p14:creationId xmlns:p14="http://schemas.microsoft.com/office/powerpoint/2010/main" val="137539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a:xfrm>
            <a:off x="1569700" y="296214"/>
            <a:ext cx="10317500" cy="5880749"/>
          </a:xfrm>
        </p:spPr>
        <p:txBody>
          <a:bodyPr>
            <a:normAutofit/>
          </a:bodyPr>
          <a:lstStyle/>
          <a:p>
            <a:endParaRPr lang="en-US" dirty="0" smtClean="0">
              <a:latin typeface="Bahnschrift SemiBold" panose="020B0502040204020203" pitchFamily="34" charset="0"/>
            </a:endParaRPr>
          </a:p>
          <a:p>
            <a:endParaRPr lang="en-US" dirty="0">
              <a:latin typeface="Bahnschrift SemiBold" panose="020B0502040204020203" pitchFamily="34" charset="0"/>
            </a:endParaRPr>
          </a:p>
          <a:p>
            <a:r>
              <a:rPr lang="en-US" dirty="0" smtClean="0">
                <a:latin typeface="Bahnschrift SemiBold" panose="020B0502040204020203" pitchFamily="34" charset="0"/>
              </a:rPr>
              <a:t>IFTTT</a:t>
            </a:r>
            <a:endParaRPr lang="en-US" dirty="0">
              <a:latin typeface="Bahnschrift SemiBold" panose="020B0502040204020203" pitchFamily="34" charset="0"/>
            </a:endParaRPr>
          </a:p>
          <a:p>
            <a:pPr lvl="1"/>
            <a:r>
              <a:rPr lang="en-IN" dirty="0">
                <a:latin typeface="Bahnschrift SemiLight SemiConde" panose="020B0502040204020203" pitchFamily="34" charset="0"/>
              </a:rPr>
              <a:t>If This Then That, also known as IFTTT, is a free web-based service to create chains of simple conditional statements, called applets. An applet is triggered by changes that occur within other web services such as Gmail, Facebook, Telegram, Instagram, or Pinterest.</a:t>
            </a:r>
            <a:endParaRPr lang="en-US" dirty="0" smtClean="0">
              <a:latin typeface="Bahnschrift SemiLight SemiConde" panose="020B0502040204020203" pitchFamily="34" charset="0"/>
            </a:endParaRPr>
          </a:p>
          <a:p>
            <a:endParaRPr lang="en-US" dirty="0" smtClean="0">
              <a:latin typeface="Bahnschrift SemiBold" panose="020B0502040204020203" pitchFamily="34" charset="0"/>
            </a:endParaRPr>
          </a:p>
          <a:p>
            <a:r>
              <a:rPr lang="en-US" dirty="0" smtClean="0">
                <a:latin typeface="Bahnschrift SemiBold" panose="020B0502040204020203" pitchFamily="34" charset="0"/>
              </a:rPr>
              <a:t>Google Assistant</a:t>
            </a:r>
          </a:p>
          <a:p>
            <a:pPr lvl="1"/>
            <a:r>
              <a:rPr lang="en-IN" dirty="0">
                <a:latin typeface="Bahnschrift SemiLight SemiConde" panose="020B0502040204020203" pitchFamily="34" charset="0"/>
              </a:rPr>
              <a:t>Google Assistant is an artificial intelligence-powered virtual assistant developed by Google that is primarily available on mobile and smart home devices. Unlike the company's previous virtual assistant, Google Now, the Google Assistant can engage in two-way conversations.</a:t>
            </a:r>
            <a:endParaRPr lang="en-US" dirty="0">
              <a:latin typeface="Bahnschrift SemiLight SemiConde" panose="020B0502040204020203" pitchFamily="34" charset="0"/>
            </a:endParaRPr>
          </a:p>
          <a:p>
            <a:endParaRPr lang="en-US" dirty="0" smtClean="0">
              <a:latin typeface="Bahnschrift SemiBold" panose="020B0502040204020203" pitchFamily="34" charset="0"/>
            </a:endParaRPr>
          </a:p>
          <a:p>
            <a:endParaRPr lang="en-US" dirty="0">
              <a:latin typeface="Bahnschrift SemiBold" panose="020B0502040204020203" pitchFamily="34" charset="0"/>
            </a:endParaRPr>
          </a:p>
          <a:p>
            <a:endParaRPr lang="en-US" dirty="0">
              <a:latin typeface="Bahnschrift SemiBold" panose="020B0502040204020203" pitchFamily="34" charset="0"/>
            </a:endParaRPr>
          </a:p>
        </p:txBody>
      </p:sp>
    </p:spTree>
    <p:extLst>
      <p:ext uri="{BB962C8B-B14F-4D97-AF65-F5344CB8AC3E}">
        <p14:creationId xmlns:p14="http://schemas.microsoft.com/office/powerpoint/2010/main" val="328457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772732" y="605307"/>
            <a:ext cx="10587473" cy="5571656"/>
          </a:xfrm>
        </p:spPr>
        <p:txBody>
          <a:bodyPr>
            <a:normAutofit/>
          </a:bodyPr>
          <a:lstStyle/>
          <a:p>
            <a:endParaRPr lang="en-US" dirty="0" smtClean="0">
              <a:latin typeface="Bahnschrift SemiBold" panose="020B0502040204020203" pitchFamily="34" charset="0"/>
            </a:endParaRPr>
          </a:p>
          <a:p>
            <a:endParaRPr lang="en-US" dirty="0">
              <a:latin typeface="Bahnschrift SemiBold" panose="020B0502040204020203" pitchFamily="34" charset="0"/>
            </a:endParaRPr>
          </a:p>
          <a:p>
            <a:r>
              <a:rPr lang="en-US" dirty="0" smtClean="0">
                <a:latin typeface="Bahnschrift SemiBold" panose="020B0502040204020203" pitchFamily="34" charset="0"/>
              </a:rPr>
              <a:t>Facebook Messenger</a:t>
            </a:r>
          </a:p>
          <a:p>
            <a:pPr lvl="1"/>
            <a:r>
              <a:rPr lang="en-IN" dirty="0" smtClean="0">
                <a:latin typeface="Bahnschrift SemiLight SemiConde" panose="020B0502040204020203" pitchFamily="34" charset="0"/>
              </a:rPr>
              <a:t>Facebook </a:t>
            </a:r>
            <a:r>
              <a:rPr lang="en-IN" dirty="0">
                <a:latin typeface="Bahnschrift SemiLight SemiConde" panose="020B0502040204020203" pitchFamily="34" charset="0"/>
              </a:rPr>
              <a:t>Messenger is a messaging app and platform. Originally developed as Facebook Chat in 2008, the company revamped its messaging service in 2010, and subsequently released standalone iOS and Android apps in August 2011.</a:t>
            </a:r>
            <a:endParaRPr lang="en-US" dirty="0" smtClean="0">
              <a:latin typeface="Bahnschrift SemiLight SemiConde" panose="020B0502040204020203" pitchFamily="34" charset="0"/>
            </a:endParaRPr>
          </a:p>
          <a:p>
            <a:endParaRPr lang="en-US" dirty="0">
              <a:latin typeface="Bahnschrift SemiBold" panose="020B0502040204020203" pitchFamily="34" charset="0"/>
            </a:endParaRPr>
          </a:p>
          <a:p>
            <a:r>
              <a:rPr lang="en-US" dirty="0" err="1" smtClean="0">
                <a:latin typeface="Bahnschrift SemiBold" panose="020B0502040204020203" pitchFamily="34" charset="0"/>
              </a:rPr>
              <a:t>Adafruit</a:t>
            </a:r>
            <a:endParaRPr lang="en-US" dirty="0">
              <a:latin typeface="Bahnschrift SemiBold" panose="020B0502040204020203" pitchFamily="34" charset="0"/>
            </a:endParaRPr>
          </a:p>
          <a:p>
            <a:pPr lvl="1"/>
            <a:r>
              <a:rPr lang="en-IN" dirty="0" err="1">
                <a:latin typeface="Bahnschrift SemiLight SemiConde" panose="020B0502040204020203" pitchFamily="34" charset="0"/>
              </a:rPr>
              <a:t>Adafruit</a:t>
            </a:r>
            <a:r>
              <a:rPr lang="en-IN" dirty="0">
                <a:latin typeface="Bahnschrift SemiLight SemiConde" panose="020B0502040204020203" pitchFamily="34" charset="0"/>
              </a:rPr>
              <a:t> Industries is an open-source hardware company based in New York City. It was founded by </a:t>
            </a:r>
            <a:r>
              <a:rPr lang="en-IN" dirty="0" err="1">
                <a:latin typeface="Bahnschrift SemiLight SemiConde" panose="020B0502040204020203" pitchFamily="34" charset="0"/>
              </a:rPr>
              <a:t>Limor</a:t>
            </a:r>
            <a:r>
              <a:rPr lang="en-IN" dirty="0">
                <a:latin typeface="Bahnschrift SemiLight SemiConde" panose="020B0502040204020203" pitchFamily="34" charset="0"/>
              </a:rPr>
              <a:t> Fried in 2005. The company designs, manufactures and sells a number of electronics products, electronics components, tools and accessories</a:t>
            </a:r>
          </a:p>
        </p:txBody>
      </p:sp>
    </p:spTree>
    <p:extLst>
      <p:ext uri="{BB962C8B-B14F-4D97-AF65-F5344CB8AC3E}">
        <p14:creationId xmlns:p14="http://schemas.microsoft.com/office/powerpoint/2010/main" val="404110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579549" y="502276"/>
            <a:ext cx="10780656" cy="5674687"/>
          </a:xfrm>
        </p:spPr>
        <p:txBody>
          <a:bodyPr/>
          <a:lstStyle/>
          <a:p>
            <a:endParaRPr lang="en-IN" dirty="0" smtClean="0"/>
          </a:p>
          <a:p>
            <a:r>
              <a:rPr lang="en-IN" dirty="0" err="1" smtClean="0"/>
              <a:t>NodeMCU</a:t>
            </a:r>
            <a:r>
              <a:rPr lang="en-IN" dirty="0" smtClean="0"/>
              <a:t> </a:t>
            </a:r>
            <a:r>
              <a:rPr lang="en-IN" dirty="0" smtClean="0"/>
              <a:t>- CP210X</a:t>
            </a:r>
            <a:endParaRPr lang="en-IN" dirty="0"/>
          </a:p>
          <a:p>
            <a:endParaRPr lang="en-IN" dirty="0"/>
          </a:p>
        </p:txBody>
      </p:sp>
      <p:sp>
        <p:nvSpPr>
          <p:cNvPr id="5" name="Rectangle 4"/>
          <p:cNvSpPr/>
          <p:nvPr/>
        </p:nvSpPr>
        <p:spPr>
          <a:xfrm>
            <a:off x="965916" y="1816125"/>
            <a:ext cx="10303099" cy="3046988"/>
          </a:xfrm>
          <a:prstGeom prst="rect">
            <a:avLst/>
          </a:prstGeom>
        </p:spPr>
        <p:txBody>
          <a:bodyPr wrap="square">
            <a:spAutoFit/>
          </a:bodyPr>
          <a:lstStyle/>
          <a:p>
            <a:r>
              <a:rPr lang="en-IN" sz="2400" dirty="0">
                <a:latin typeface="Bahnschrift SemiLight SemiConde" panose="020B0502040204020203" pitchFamily="34" charset="0"/>
              </a:rPr>
              <a:t>Features</a:t>
            </a:r>
          </a:p>
          <a:p>
            <a:r>
              <a:rPr lang="en-IN" sz="2400" dirty="0">
                <a:latin typeface="Bahnschrift SemiLight SemiConde" panose="020B0502040204020203" pitchFamily="34" charset="0"/>
              </a:rPr>
              <a:t>Wi-Fi Module – ESP-12E module similar to ESP-12 module but with 6 extra GPIOs.</a:t>
            </a:r>
          </a:p>
          <a:p>
            <a:r>
              <a:rPr lang="en-IN" sz="2400" dirty="0">
                <a:latin typeface="Bahnschrift SemiLight SemiConde" panose="020B0502040204020203" pitchFamily="34" charset="0"/>
              </a:rPr>
              <a:t>USB – micro USB port for power, programming and debugging</a:t>
            </a:r>
          </a:p>
          <a:p>
            <a:r>
              <a:rPr lang="en-IN" sz="2400" dirty="0">
                <a:latin typeface="Bahnschrift SemiLight SemiConde" panose="020B0502040204020203" pitchFamily="34" charset="0"/>
              </a:rPr>
              <a:t>Headers – 2x 2.54mm 15-pin header with access to GPIOs, SPI, UART, ADC, and power pins</a:t>
            </a:r>
          </a:p>
          <a:p>
            <a:r>
              <a:rPr lang="en-IN" sz="2400" dirty="0" err="1">
                <a:latin typeface="Bahnschrift SemiLight SemiConde" panose="020B0502040204020203" pitchFamily="34" charset="0"/>
              </a:rPr>
              <a:t>Misc</a:t>
            </a:r>
            <a:r>
              <a:rPr lang="en-IN" sz="2400" dirty="0">
                <a:latin typeface="Bahnschrift SemiLight SemiConde" panose="020B0502040204020203" pitchFamily="34" charset="0"/>
              </a:rPr>
              <a:t> – Reset and Flash buttons</a:t>
            </a:r>
          </a:p>
          <a:p>
            <a:r>
              <a:rPr lang="en-IN" sz="2400" dirty="0">
                <a:latin typeface="Bahnschrift SemiLight SemiConde" panose="020B0502040204020203" pitchFamily="34" charset="0"/>
              </a:rPr>
              <a:t>Power – 5V via micro USB port</a:t>
            </a:r>
          </a:p>
          <a:p>
            <a:r>
              <a:rPr lang="en-IN" sz="2400" dirty="0">
                <a:latin typeface="Bahnschrift SemiLight SemiConde" panose="020B0502040204020203" pitchFamily="34" charset="0"/>
              </a:rPr>
              <a:t>Dimensions – 49 x 24.5 x 13mm</a:t>
            </a:r>
          </a:p>
        </p:txBody>
      </p:sp>
    </p:spTree>
    <p:extLst>
      <p:ext uri="{BB962C8B-B14F-4D97-AF65-F5344CB8AC3E}">
        <p14:creationId xmlns:p14="http://schemas.microsoft.com/office/powerpoint/2010/main" val="132216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43944" y="476518"/>
            <a:ext cx="10716261" cy="5808372"/>
          </a:xfrm>
        </p:spPr>
        <p:txBody>
          <a:bodyPr/>
          <a:lstStyle/>
          <a:p>
            <a:pPr marL="0" indent="0" algn="ctr">
              <a:buNone/>
            </a:pPr>
            <a:r>
              <a:rPr lang="en-US" dirty="0">
                <a:latin typeface="Bahnschrift SemiBold" panose="020B0502040204020203" pitchFamily="34" charset="0"/>
              </a:rPr>
              <a:t>Flow</a:t>
            </a:r>
            <a:r>
              <a:rPr lang="en-US" dirty="0">
                <a:solidFill>
                  <a:srgbClr val="FFFFFF"/>
                </a:solidFill>
              </a:rPr>
              <a:t> </a:t>
            </a:r>
            <a:r>
              <a:rPr lang="en-US" dirty="0" smtClean="0">
                <a:latin typeface="Bahnschrift SemiBold" panose="020B0502040204020203" pitchFamily="34" charset="0"/>
              </a:rPr>
              <a:t>Diagram</a:t>
            </a:r>
          </a:p>
          <a:p>
            <a:pPr marL="0" indent="0" algn="ctr">
              <a:buNone/>
            </a:pPr>
            <a:endParaRPr lang="en-IN" dirty="0">
              <a:latin typeface="Bahnschrift SemiBold" panose="020B0502040204020203" pitchFamily="34"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6922" t="24849" r="26773" b="34772"/>
          <a:stretch/>
        </p:blipFill>
        <p:spPr>
          <a:xfrm>
            <a:off x="970164" y="4005330"/>
            <a:ext cx="553791" cy="50227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079" y="2701512"/>
            <a:ext cx="968446" cy="96844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8348" y="3037283"/>
            <a:ext cx="1590839" cy="159083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6010" y="3387435"/>
            <a:ext cx="957663" cy="957663"/>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14961" y="3293187"/>
            <a:ext cx="1039403" cy="1039403"/>
          </a:xfrm>
          <a:prstGeom prst="rect">
            <a:avLst/>
          </a:prstGeom>
        </p:spPr>
      </p:pic>
      <p:sp>
        <p:nvSpPr>
          <p:cNvPr id="12" name="Right Arrow 11"/>
          <p:cNvSpPr/>
          <p:nvPr/>
        </p:nvSpPr>
        <p:spPr>
          <a:xfrm>
            <a:off x="2104378" y="3586957"/>
            <a:ext cx="940158" cy="418373"/>
          </a:xfrm>
          <a:prstGeom prst="rightArrow">
            <a:avLst/>
          </a:prstGeom>
          <a:solidFill>
            <a:srgbClr val="00B0F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3" name="Right Arrow 12"/>
          <p:cNvSpPr/>
          <p:nvPr/>
        </p:nvSpPr>
        <p:spPr>
          <a:xfrm>
            <a:off x="5177519" y="3657079"/>
            <a:ext cx="940158" cy="418373"/>
          </a:xfrm>
          <a:prstGeom prst="rightArrow">
            <a:avLst/>
          </a:prstGeom>
          <a:solidFill>
            <a:srgbClr val="00B0F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4" name="Right Arrow 13"/>
          <p:cNvSpPr/>
          <p:nvPr/>
        </p:nvSpPr>
        <p:spPr>
          <a:xfrm>
            <a:off x="7987179" y="3669958"/>
            <a:ext cx="940158" cy="418373"/>
          </a:xfrm>
          <a:prstGeom prst="rightArrow">
            <a:avLst/>
          </a:prstGeom>
          <a:solidFill>
            <a:srgbClr val="00B0F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5" name="TextBox 14"/>
          <p:cNvSpPr txBox="1"/>
          <p:nvPr/>
        </p:nvSpPr>
        <p:spPr>
          <a:xfrm>
            <a:off x="9806030" y="4481513"/>
            <a:ext cx="1930358" cy="1077218"/>
          </a:xfrm>
          <a:prstGeom prst="rect">
            <a:avLst/>
          </a:prstGeom>
          <a:noFill/>
        </p:spPr>
        <p:txBody>
          <a:bodyPr wrap="square" rtlCol="0">
            <a:spAutoFit/>
          </a:bodyPr>
          <a:lstStyle/>
          <a:p>
            <a:pPr marL="285750" indent="-285750">
              <a:buFont typeface="Arial" panose="020B0604020202020204" pitchFamily="34" charset="0"/>
              <a:buChar char="•"/>
            </a:pPr>
            <a:r>
              <a:rPr lang="en-IN" sz="1600" dirty="0" err="1" smtClean="0">
                <a:latin typeface="Bahnschrift SemiLight SemiConde" panose="020B0502040204020203" pitchFamily="34" charset="0"/>
              </a:rPr>
              <a:t>WiFi</a:t>
            </a:r>
            <a:endParaRPr lang="en-IN" sz="1600" dirty="0" smtClean="0">
              <a:latin typeface="Bahnschrift SemiLight SemiConde" panose="020B0502040204020203" pitchFamily="34" charset="0"/>
            </a:endParaRPr>
          </a:p>
          <a:p>
            <a:pPr marL="285750" indent="-285750">
              <a:buFont typeface="Arial" panose="020B0604020202020204" pitchFamily="34" charset="0"/>
              <a:buChar char="•"/>
            </a:pPr>
            <a:r>
              <a:rPr lang="en-IN" sz="1600" dirty="0" smtClean="0">
                <a:latin typeface="Bahnschrift SemiLight SemiConde" panose="020B0502040204020203" pitchFamily="34" charset="0"/>
              </a:rPr>
              <a:t>Fetch from </a:t>
            </a:r>
            <a:r>
              <a:rPr lang="en-IN" sz="1600" dirty="0" err="1" smtClean="0">
                <a:latin typeface="Bahnschrift SemiLight SemiConde" panose="020B0502040204020203" pitchFamily="34" charset="0"/>
              </a:rPr>
              <a:t>adafruit</a:t>
            </a:r>
            <a:endParaRPr lang="en-IN" sz="1600" dirty="0" smtClean="0">
              <a:latin typeface="Bahnschrift SemiLight SemiConde" panose="020B0502040204020203" pitchFamily="34" charset="0"/>
            </a:endParaRPr>
          </a:p>
          <a:p>
            <a:pPr marL="285750" indent="-285750">
              <a:buFont typeface="Arial" panose="020B0604020202020204" pitchFamily="34" charset="0"/>
              <a:buChar char="•"/>
            </a:pPr>
            <a:r>
              <a:rPr lang="en-IN" sz="1600" dirty="0" smtClean="0">
                <a:latin typeface="Bahnschrift SemiLight SemiConde" panose="020B0502040204020203" pitchFamily="34" charset="0"/>
              </a:rPr>
              <a:t>execute</a:t>
            </a:r>
            <a:endParaRPr lang="en-IN" sz="1600" dirty="0">
              <a:latin typeface="Bahnschrift SemiLight SemiConde" panose="020B0502040204020203" pitchFamily="34" charset="0"/>
            </a:endParaRPr>
          </a:p>
        </p:txBody>
      </p:sp>
    </p:spTree>
    <p:extLst>
      <p:ext uri="{BB962C8B-B14F-4D97-AF65-F5344CB8AC3E}">
        <p14:creationId xmlns:p14="http://schemas.microsoft.com/office/powerpoint/2010/main" val="598583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65125"/>
            <a:ext cx="10439400" cy="1325563"/>
          </a:xfrm>
        </p:spPr>
        <p:txBody>
          <a:bodyPr/>
          <a:lstStyle/>
          <a:p>
            <a:pPr algn="ctr"/>
            <a:r>
              <a:rPr lang="en-IN" dirty="0" smtClean="0">
                <a:latin typeface="Bahnschrift SemiBold" panose="020B0502040204020203" pitchFamily="34" charset="0"/>
              </a:rPr>
              <a:t>Usage</a:t>
            </a:r>
            <a:endParaRPr lang="en-IN" dirty="0">
              <a:latin typeface="Bahnschrift SemiBold" panose="020B0502040204020203" pitchFamily="34" charset="0"/>
            </a:endParaRPr>
          </a:p>
        </p:txBody>
      </p:sp>
      <p:sp>
        <p:nvSpPr>
          <p:cNvPr id="4" name="Content Placeholder 3"/>
          <p:cNvSpPr>
            <a:spLocks noGrp="1"/>
          </p:cNvSpPr>
          <p:nvPr>
            <p:ph sz="half" idx="2"/>
          </p:nvPr>
        </p:nvSpPr>
        <p:spPr>
          <a:xfrm>
            <a:off x="914400" y="1825625"/>
            <a:ext cx="10445805" cy="4351338"/>
          </a:xfrm>
        </p:spPr>
        <p:txBody>
          <a:bodyPr/>
          <a:lstStyle/>
          <a:p>
            <a:pPr marL="0" indent="0">
              <a:buNone/>
            </a:pPr>
            <a:r>
              <a:rPr lang="en-IN" dirty="0" smtClean="0"/>
              <a:t>The aim of this project is to automate the task of turning on and off electrical devices. These range from everyday devices like lights and fans to heavy machinery like washing machines</a:t>
            </a:r>
          </a:p>
          <a:p>
            <a:pPr marL="0" indent="0">
              <a:buNone/>
            </a:pPr>
            <a:r>
              <a:rPr lang="en-IN" dirty="0" smtClean="0"/>
              <a:t>The automation helps the user save some valuable time and gives control over the devices at their </a:t>
            </a:r>
            <a:r>
              <a:rPr lang="en-IN" dirty="0" err="1" smtClean="0"/>
              <a:t>fingertips.Since</a:t>
            </a:r>
            <a:r>
              <a:rPr lang="en-IN" dirty="0" smtClean="0"/>
              <a:t> it is connected over the internet the devices can be controlled remotely too</a:t>
            </a:r>
          </a:p>
          <a:p>
            <a:pPr marL="0" indent="0">
              <a:buNone/>
            </a:pPr>
            <a:r>
              <a:rPr lang="en-IN" dirty="0" smtClean="0"/>
              <a:t>It will especially benefit the elderly and disabled who cannot move around easily</a:t>
            </a:r>
          </a:p>
        </p:txBody>
      </p:sp>
    </p:spTree>
    <p:extLst>
      <p:ext uri="{BB962C8B-B14F-4D97-AF65-F5344CB8AC3E}">
        <p14:creationId xmlns:p14="http://schemas.microsoft.com/office/powerpoint/2010/main" val="155403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E8493412-85DD-4641-9E8A-937B29FD6AA2}" vid="{77E91E09-5010-404D-ADF4-B79FA46D7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2.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DD01B8-816B-49B7-8C81-03AB51D87C54}">
  <ds:schemaRefs>
    <ds:schemaRef ds:uri="http://schemas.microsoft.com/office/infopath/2007/PartnerControls"/>
    <ds:schemaRef ds:uri="http://purl.org/dc/terms/"/>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40262f94-9f35-4ac3-9a90-690165a166b7"/>
    <ds:schemaRef ds:uri="http://purl.org/dc/elements/1.1/"/>
    <ds:schemaRef ds:uri="a4f35948-e619-41b3-aa29-22878b09cfd2"/>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39</TotalTime>
  <Words>455</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 SemiBold</vt:lpstr>
      <vt:lpstr>Bahnschrift SemiLight SemiConde</vt:lpstr>
      <vt:lpstr>Calibri</vt:lpstr>
      <vt:lpstr>Cambria</vt:lpstr>
      <vt:lpstr>Cloud skipper design template</vt:lpstr>
      <vt:lpstr>Home Automation using IoT</vt:lpstr>
      <vt:lpstr>Introduction</vt:lpstr>
      <vt:lpstr>Software Utilized</vt:lpstr>
      <vt:lpstr>Hardware Used</vt:lpstr>
      <vt:lpstr>PowerPoint Presentation</vt:lpstr>
      <vt:lpstr>PowerPoint Presentation</vt:lpstr>
      <vt:lpstr>PowerPoint Presentation</vt:lpstr>
      <vt:lpstr>PowerPoint Presentation</vt:lpstr>
      <vt:lpstr>Usage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using IOT</dc:title>
  <dc:creator>Chandra Prakash;Jeganath PV</dc:creator>
  <cp:lastModifiedBy>Jeganath PV</cp:lastModifiedBy>
  <cp:revision>5</cp:revision>
  <dcterms:created xsi:type="dcterms:W3CDTF">2019-01-28T18:18:09Z</dcterms:created>
  <dcterms:modified xsi:type="dcterms:W3CDTF">2019-01-29T02:37:13Z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