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43" d="100"/>
          <a:sy n="143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21D1-262F-9440-BEC9-155F20DF5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72D5F-0922-9843-AD24-049A0D8E9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5558-13CA-D741-8DC4-0C6D8452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B393-076A-A041-96FB-05AEDFC5ECE9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E087-9500-694B-B0BC-DF91B24A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BA93-E560-1B48-8790-82E668F6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485-207E-2249-AF02-B8143F92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B77D-EBFB-984E-87A5-E5B4A571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BD65D-1835-924A-B062-FE90A1467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2C9EF-E7A7-9749-97B5-03C9CD7F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B393-076A-A041-96FB-05AEDFC5ECE9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6D1AC-69C3-5048-872D-3F2BB208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6E29-13C1-DF4F-96FC-A084FECD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485-207E-2249-AF02-B8143F92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7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688CC-C57B-FB46-B4FA-22EE626E3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F580B-A293-3B4F-8807-656767FA9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A40-A924-0040-BA3D-B7273A1B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B393-076A-A041-96FB-05AEDFC5ECE9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4BB3-8720-7840-B004-BC633834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D17C-B635-7A4E-A7B6-37E88BB1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485-207E-2249-AF02-B8143F92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8051-F426-A744-A155-DB34B131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235C-9C84-DA41-9BFE-B3B43273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C07AA-F3FF-4C46-9E65-68D6930E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B393-076A-A041-96FB-05AEDFC5ECE9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5ACA-D388-A84F-B36F-93742D70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C0942-2C22-4542-9FAA-835F7B5B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485-207E-2249-AF02-B8143F92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E66E-46E1-1047-845A-B059BF4B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51A6E-D85B-1F4F-8660-A18E4371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58D6-A2FD-5249-92C9-8FD116AB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B393-076A-A041-96FB-05AEDFC5ECE9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8806-9DE0-834D-BBF7-190AD294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E65D8-02F1-8043-A6F0-ABCE2A86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485-207E-2249-AF02-B8143F92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E74E-4B2A-E444-8252-2BFB45EB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0A43-4AE4-1248-9B0D-DE274291F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C85EA-1400-884A-A6CF-625FA971B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0C74A-3781-E441-958E-FA7E5F1E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B393-076A-A041-96FB-05AEDFC5ECE9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80A29-CB0A-3F4F-82E3-5AE6FEBB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30AAC-E922-9941-B0FC-72E7ED0D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485-207E-2249-AF02-B8143F92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A51E-C8E9-4547-BC2C-0D5194FA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EA926-05E0-6340-BAD7-B4203376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2B6DA-2E52-A54D-93A7-6803D8A72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27E02-AB56-0D49-91AC-8771EEE0F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BFE9C-EE81-0646-AE24-D508F8279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3B645-9F83-E14E-A5C7-550BAA55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B393-076A-A041-96FB-05AEDFC5ECE9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6AC0D-4409-1440-B732-77E9646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20296-9E6C-9E48-8388-84AA322F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485-207E-2249-AF02-B8143F92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9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A3DF-844C-4F4F-9EA8-6FA783D0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3853E-6C11-EE49-8A2A-B82DC2FF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B393-076A-A041-96FB-05AEDFC5ECE9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9987E-A98D-F644-8A87-57823F07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81C9E-C45B-074D-8BDA-907A3CAF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485-207E-2249-AF02-B8143F92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31D8C-9CB5-044C-906C-BCEE36E3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B393-076A-A041-96FB-05AEDFC5ECE9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60573-5685-BD48-84B5-41C9D8A8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0009B-E243-A640-9E23-1A52FAF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485-207E-2249-AF02-B8143F92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96A9-2A9D-464A-AED3-CECB05A7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C8B2-65AD-EC48-B2BC-84606DD8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62317-9672-CE4F-AF97-FC831E56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11BB-0A34-AA41-9D29-51F46556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B393-076A-A041-96FB-05AEDFC5ECE9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684C-9027-FE48-B0B2-186FE80A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C95BD-D194-6642-95FB-960855F0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485-207E-2249-AF02-B8143F92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2044-09FA-DE41-BA9C-9398742A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62773-45B5-8346-8B59-BA213119A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0119-AE56-834A-BEC8-20A84B07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3C09D-F4E2-B040-8654-0B77849E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B393-076A-A041-96FB-05AEDFC5ECE9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7ED3E-DED9-3C4D-992F-528ED653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AE3AE-E990-0D44-A766-CF062F73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485-207E-2249-AF02-B8143F92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876D6-3E80-9E46-8E74-0A30ED5E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5FEF2-4E1A-BA44-8CCB-CD1230D0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A3FD-386D-894E-A48A-441A9BD53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B393-076A-A041-96FB-05AEDFC5ECE9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FD34-BF98-5243-810B-2F90DFA4C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F45CD-2679-324D-996C-5F044F5E8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B485-207E-2249-AF02-B8143F92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5FBC-3253-204B-8209-AC79CEE4C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- 2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3E955-EB85-2144-968F-29E366666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Biodiversity for the national Parks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ECBAE-D7C2-9048-B3C8-718D6A52E6FF}"/>
              </a:ext>
            </a:extLst>
          </p:cNvPr>
          <p:cNvSpPr txBox="1"/>
          <p:nvPr/>
        </p:nvSpPr>
        <p:spPr>
          <a:xfrm>
            <a:off x="9081247" y="5809129"/>
            <a:ext cx="20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Jegan </a:t>
            </a:r>
            <a:r>
              <a:rPr lang="en-US" dirty="0" err="1"/>
              <a:t>Velappanpillai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97B6-CC03-A141-8863-0F87F701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file – </a:t>
            </a:r>
            <a:r>
              <a:rPr lang="en-US" dirty="0" err="1"/>
              <a:t>species.csv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BDE0-5A6C-0342-AEF4-B9A215E0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108"/>
            <a:ext cx="10515600" cy="5198723"/>
          </a:xfrm>
        </p:spPr>
        <p:txBody>
          <a:bodyPr/>
          <a:lstStyle/>
          <a:p>
            <a:r>
              <a:rPr lang="en-US" dirty="0"/>
              <a:t>This data file is a comma delimited file with 5825 records including the header</a:t>
            </a:r>
          </a:p>
          <a:p>
            <a:r>
              <a:rPr lang="en-US" dirty="0"/>
              <a:t>This file stores the Category, scientific name, common name and conservation status</a:t>
            </a:r>
          </a:p>
          <a:p>
            <a:r>
              <a:rPr lang="en-US" dirty="0"/>
              <a:t>Sample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/>
              <a:t>category,scientific_name,common_names,conservation_status</a:t>
            </a:r>
            <a:endParaRPr lang="en-US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/>
              <a:t>Mammal,Clethrionomys</a:t>
            </a:r>
            <a:r>
              <a:rPr lang="en-US" sz="1000" dirty="0"/>
              <a:t> </a:t>
            </a:r>
            <a:r>
              <a:rPr lang="en-US" sz="1000" dirty="0" err="1"/>
              <a:t>gapperi</a:t>
            </a:r>
            <a:r>
              <a:rPr lang="en-US" sz="1000" dirty="0"/>
              <a:t> </a:t>
            </a:r>
            <a:r>
              <a:rPr lang="en-US" sz="1000" dirty="0" err="1"/>
              <a:t>gapperi,Gapper's</a:t>
            </a:r>
            <a:r>
              <a:rPr lang="en-US" sz="1000" dirty="0"/>
              <a:t> Red-Backed </a:t>
            </a:r>
            <a:r>
              <a:rPr lang="en-US" sz="1000" dirty="0" err="1"/>
              <a:t>Vole,Mammal,Bos</a:t>
            </a:r>
            <a:r>
              <a:rPr lang="en-US" sz="1000" dirty="0"/>
              <a:t> </a:t>
            </a:r>
            <a:r>
              <a:rPr lang="en-US" sz="1000" dirty="0" err="1"/>
              <a:t>bison,"American</a:t>
            </a:r>
            <a:r>
              <a:rPr lang="en-US" sz="1000" dirty="0"/>
              <a:t> Bison, Bison",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/>
              <a:t>Mammal,Bos</a:t>
            </a:r>
            <a:r>
              <a:rPr lang="en-US" sz="1000" dirty="0"/>
              <a:t> </a:t>
            </a:r>
            <a:r>
              <a:rPr lang="en-US" sz="1000" dirty="0" err="1"/>
              <a:t>taurus</a:t>
            </a:r>
            <a:r>
              <a:rPr lang="en-US" sz="1000" dirty="0"/>
              <a:t>,"Aurochs, Aurochs, Domestic Cattle (Feral), Domesticated Cattle",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/>
              <a:t>Mammal,Ovis</a:t>
            </a:r>
            <a:r>
              <a:rPr lang="en-US" sz="1000" dirty="0"/>
              <a:t> </a:t>
            </a:r>
            <a:r>
              <a:rPr lang="en-US" sz="1000" dirty="0" err="1"/>
              <a:t>aries</a:t>
            </a:r>
            <a:r>
              <a:rPr lang="en-US" sz="1000" dirty="0"/>
              <a:t>,"Domestic Sheep, Mouflon, Red Sheep, Sheep (Feral)",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/>
              <a:t>Mammal,Cervus</a:t>
            </a:r>
            <a:r>
              <a:rPr lang="en-US" sz="1000" dirty="0"/>
              <a:t> </a:t>
            </a:r>
            <a:r>
              <a:rPr lang="en-US" sz="1000" dirty="0" err="1"/>
              <a:t>elaphus,Wapiti</a:t>
            </a:r>
            <a:r>
              <a:rPr lang="en-US" sz="1000" dirty="0"/>
              <a:t> Or Elk,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Before start the analysis, we review the insights of the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5541 Unique Specific Name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6 Species Types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 Different conservation status, including Blank value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2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97B6-CC03-A141-8863-0F87F701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BDE0-5A6C-0342-AEF4-B9A215E0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108"/>
            <a:ext cx="10515600" cy="5198723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 proceed with analysis, we check the unique values and record counts of each data point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Since the </a:t>
            </a:r>
            <a:r>
              <a:rPr lang="en-US" dirty="0" err="1"/>
              <a:t>conservation_status</a:t>
            </a:r>
            <a:r>
              <a:rPr lang="en-US" dirty="0"/>
              <a:t> is having NULL values, do a data cleanup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Replace the NULL values in Conservation status with “No Intervention” for easy analysis.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Group the data based on </a:t>
            </a:r>
            <a:r>
              <a:rPr lang="en-US" dirty="0" err="1"/>
              <a:t>Conservation_status</a:t>
            </a:r>
            <a:r>
              <a:rPr lang="en-US" dirty="0"/>
              <a:t>, Scientific Name and review the numbers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Plot the details in a Bar chart with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Conservation Status in X axis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Number of Species in Y axis</a:t>
            </a:r>
          </a:p>
        </p:txBody>
      </p:sp>
    </p:spTree>
    <p:extLst>
      <p:ext uri="{BB962C8B-B14F-4D97-AF65-F5344CB8AC3E}">
        <p14:creationId xmlns:p14="http://schemas.microsoft.com/office/powerpoint/2010/main" val="410836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F191-E577-8047-A17D-012A3920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Conservation Status by Species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4B68DF-EF49-474B-9B5C-4BFC154D6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396" y="2089240"/>
            <a:ext cx="6879404" cy="33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2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BF47-E8BE-B94C-AE7E-BB26A389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Endangered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46354-E426-3948-B2B4-5CEA5EED2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group the animal category to be Protected / Not Protected, we introduced a new column “</a:t>
            </a:r>
            <a:r>
              <a:rPr lang="en-US" dirty="0" err="1"/>
              <a:t>is_protected</a:t>
            </a:r>
            <a:r>
              <a:rPr lang="en-US" dirty="0"/>
              <a:t>” based on the Conservation Status</a:t>
            </a:r>
          </a:p>
          <a:p>
            <a:pPr lvl="1"/>
            <a:r>
              <a:rPr lang="en-US" dirty="0"/>
              <a:t>False if conservation status is “No Intervention”</a:t>
            </a:r>
          </a:p>
          <a:p>
            <a:pPr lvl="1"/>
            <a:r>
              <a:rPr lang="en-US" dirty="0"/>
              <a:t>True otherwise </a:t>
            </a:r>
          </a:p>
          <a:p>
            <a:r>
              <a:rPr lang="en-US" dirty="0"/>
              <a:t>Get the Percentage protected for further analysis</a:t>
            </a:r>
          </a:p>
          <a:p>
            <a:pPr lvl="1"/>
            <a:r>
              <a:rPr lang="en-US" dirty="0"/>
              <a:t>Percentage Protected = # of Protected / (# of Protected + # of not Protected)</a:t>
            </a:r>
          </a:p>
          <a:p>
            <a:r>
              <a:rPr lang="en-US" dirty="0"/>
              <a:t>Create a Pivot table with </a:t>
            </a:r>
          </a:p>
          <a:p>
            <a:pPr lvl="1"/>
            <a:r>
              <a:rPr lang="en-US" dirty="0"/>
              <a:t>Category as Index value</a:t>
            </a:r>
          </a:p>
          <a:p>
            <a:pPr lvl="1"/>
            <a:r>
              <a:rPr lang="en-US" dirty="0"/>
              <a:t>Count of Protected/Not Protected  species based on Scientific name as Values</a:t>
            </a:r>
          </a:p>
          <a:p>
            <a:pPr lvl="1"/>
            <a:r>
              <a:rPr lang="en-US" dirty="0"/>
              <a:t>Calculate the Percentage Protected</a:t>
            </a:r>
          </a:p>
          <a:p>
            <a:r>
              <a:rPr lang="en-US" dirty="0"/>
              <a:t>Using Chi-Square Test, get the ”</a:t>
            </a:r>
            <a:r>
              <a:rPr lang="en-US" dirty="0" err="1"/>
              <a:t>pval</a:t>
            </a:r>
            <a:r>
              <a:rPr lang="en-US" dirty="0"/>
              <a:t>” to check endangered status</a:t>
            </a:r>
          </a:p>
          <a:p>
            <a:pPr lvl="1"/>
            <a:r>
              <a:rPr lang="en-US" dirty="0"/>
              <a:t>The null hypothesis, the difference was a result of chance </a:t>
            </a:r>
          </a:p>
          <a:p>
            <a:pPr lvl="1"/>
            <a:r>
              <a:rPr lang="en-US" dirty="0" err="1"/>
              <a:t>pval</a:t>
            </a:r>
            <a:r>
              <a:rPr lang="en-US" dirty="0"/>
              <a:t> for mammal and Bird is ~0.6876, which is &gt; 0.05, so it accepts null hypothesis </a:t>
            </a:r>
          </a:p>
          <a:p>
            <a:pPr lvl="1"/>
            <a:r>
              <a:rPr lang="en-US" dirty="0" err="1"/>
              <a:t>pval</a:t>
            </a:r>
            <a:r>
              <a:rPr lang="en-US" dirty="0"/>
              <a:t> for Mammal and Reptile is 0.038, which is &lt; 0.05, so null hypothesis is wrong</a:t>
            </a:r>
          </a:p>
        </p:txBody>
      </p:sp>
    </p:spTree>
    <p:extLst>
      <p:ext uri="{BB962C8B-B14F-4D97-AF65-F5344CB8AC3E}">
        <p14:creationId xmlns:p14="http://schemas.microsoft.com/office/powerpoint/2010/main" val="69437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08B0-1ECF-524E-A2F9-ED798769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Sightings of different species (Goats)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5491-8BE8-6447-9CBC-3C5F7E9D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Observation data file is a comma delimited file with 23,297 records including the header</a:t>
            </a:r>
          </a:p>
          <a:p>
            <a:r>
              <a:rPr lang="en-US" dirty="0"/>
              <a:t>This file stores the Scientific Name, Park Name and # of Observations</a:t>
            </a:r>
          </a:p>
          <a:p>
            <a:r>
              <a:rPr lang="en-US" dirty="0"/>
              <a:t>Sample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/>
              <a:t>scientific_name,park_name,observations</a:t>
            </a:r>
            <a:endParaRPr lang="en-US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/>
              <a:t>Vicia</a:t>
            </a:r>
            <a:r>
              <a:rPr lang="en-US" sz="1000" dirty="0"/>
              <a:t> </a:t>
            </a:r>
            <a:r>
              <a:rPr lang="en-US" sz="1000" dirty="0" err="1"/>
              <a:t>benghalensis,Great</a:t>
            </a:r>
            <a:r>
              <a:rPr lang="en-US" sz="1000" dirty="0"/>
              <a:t> Smoky Mountains National Park,68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/>
              <a:t>Neovison</a:t>
            </a:r>
            <a:r>
              <a:rPr lang="en-US" sz="1000" dirty="0"/>
              <a:t> </a:t>
            </a:r>
            <a:r>
              <a:rPr lang="en-US" sz="1000" dirty="0" err="1"/>
              <a:t>vison,Great</a:t>
            </a:r>
            <a:r>
              <a:rPr lang="en-US" sz="1000" dirty="0"/>
              <a:t> Smoky Mountains National Park,77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/>
              <a:t>Prunus</a:t>
            </a:r>
            <a:r>
              <a:rPr lang="en-US" sz="1000" dirty="0"/>
              <a:t> </a:t>
            </a:r>
            <a:r>
              <a:rPr lang="en-US" sz="1000" dirty="0" err="1"/>
              <a:t>subcordata,Yosemite</a:t>
            </a:r>
            <a:r>
              <a:rPr lang="en-US" sz="1000" dirty="0"/>
              <a:t> National Park,138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Abutilon </a:t>
            </a:r>
            <a:r>
              <a:rPr lang="en-US" sz="1000" dirty="0" err="1"/>
              <a:t>theophrasti,Bryce</a:t>
            </a:r>
            <a:r>
              <a:rPr lang="en-US" sz="1000" dirty="0"/>
              <a:t> National Park,84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7402-77C0-724F-B8CE-1B2960FE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39F0-77AE-2248-8027-5CA8BAA0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records related to “sheep” we add a new column with a True/False flag</a:t>
            </a:r>
          </a:p>
          <a:p>
            <a:pPr lvl="1"/>
            <a:r>
              <a:rPr lang="en-US" dirty="0"/>
              <a:t>In the </a:t>
            </a:r>
            <a:r>
              <a:rPr lang="en-US" dirty="0" err="1"/>
              <a:t>Species_info</a:t>
            </a:r>
            <a:r>
              <a:rPr lang="en-US" dirty="0"/>
              <a:t> dataset, add a column </a:t>
            </a:r>
            <a:r>
              <a:rPr lang="en-US" dirty="0" err="1"/>
              <a:t>is_sheep</a:t>
            </a:r>
            <a:endParaRPr lang="en-US" dirty="0"/>
          </a:p>
          <a:p>
            <a:pPr lvl="1"/>
            <a:r>
              <a:rPr lang="en-US" dirty="0"/>
              <a:t>If the Common name is having the work “Sheep” in it, then we flag the Column as True</a:t>
            </a:r>
          </a:p>
          <a:p>
            <a:pPr lvl="1"/>
            <a:r>
              <a:rPr lang="en-US" dirty="0"/>
              <a:t>Since this filter also brings in Plants Category, we filter only the Mammals for our analysis</a:t>
            </a:r>
          </a:p>
          <a:p>
            <a:pPr lvl="1"/>
            <a:r>
              <a:rPr lang="en-US" dirty="0"/>
              <a:t>Get only the data where the animal category is Mammal and Common name is having “Sheep” in it</a:t>
            </a:r>
          </a:p>
          <a:p>
            <a:pPr lvl="1"/>
            <a:r>
              <a:rPr lang="en-US" dirty="0"/>
              <a:t>Now merge the dataset with the Observations dataset</a:t>
            </a:r>
          </a:p>
          <a:p>
            <a:pPr lvl="1"/>
            <a:r>
              <a:rPr lang="en-US" dirty="0"/>
              <a:t>Now get the sum of all observations for each park</a:t>
            </a:r>
          </a:p>
        </p:txBody>
      </p:sp>
    </p:spTree>
    <p:extLst>
      <p:ext uri="{BB962C8B-B14F-4D97-AF65-F5344CB8AC3E}">
        <p14:creationId xmlns:p14="http://schemas.microsoft.com/office/powerpoint/2010/main" val="101190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A5F8-C229-5C4B-87F1-1C037D0B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on Observations of Sheep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F0E6B-BC82-D541-8335-843A5824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8" y="1933512"/>
            <a:ext cx="6049241" cy="42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588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Project - 2</vt:lpstr>
      <vt:lpstr>Source file – species.csv</vt:lpstr>
      <vt:lpstr>Data Processing</vt:lpstr>
      <vt:lpstr>Plotting Conservation Status by Species</vt:lpstr>
      <vt:lpstr>Investigating Endangered Species</vt:lpstr>
      <vt:lpstr>Sightings of different species (Goats)</vt:lpstr>
      <vt:lpstr>Data Processing</vt:lpstr>
      <vt:lpstr>Bar chart on Observations of Sheep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</dc:title>
  <dc:creator>VelappanPillai, Jegan</dc:creator>
  <cp:lastModifiedBy>VelappanPillai, Jegan</cp:lastModifiedBy>
  <cp:revision>14</cp:revision>
  <dcterms:created xsi:type="dcterms:W3CDTF">2018-02-27T15:43:25Z</dcterms:created>
  <dcterms:modified xsi:type="dcterms:W3CDTF">2018-02-28T22:32:47Z</dcterms:modified>
</cp:coreProperties>
</file>