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783" y="847699"/>
            <a:ext cx="1113043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57079" y="3491407"/>
            <a:ext cx="5077841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20534" y="0"/>
            <a:ext cx="4772025" cy="6858000"/>
          </a:xfrm>
          <a:custGeom>
            <a:avLst/>
            <a:gdLst/>
            <a:ahLst/>
            <a:cxnLst/>
            <a:rect l="l" t="t" r="r" b="b"/>
            <a:pathLst>
              <a:path w="4772025" h="6858000">
                <a:moveTo>
                  <a:pt x="4771466" y="3677932"/>
                </a:moveTo>
                <a:lnTo>
                  <a:pt x="4770399" y="3677145"/>
                </a:lnTo>
                <a:lnTo>
                  <a:pt x="4768812" y="3676675"/>
                </a:lnTo>
                <a:lnTo>
                  <a:pt x="4767161" y="3676789"/>
                </a:lnTo>
                <a:lnTo>
                  <a:pt x="4765649" y="3677450"/>
                </a:lnTo>
                <a:lnTo>
                  <a:pt x="2837637" y="4963147"/>
                </a:lnTo>
                <a:lnTo>
                  <a:pt x="1955304" y="0"/>
                </a:lnTo>
                <a:lnTo>
                  <a:pt x="1945792" y="0"/>
                </a:lnTo>
                <a:lnTo>
                  <a:pt x="1945792" y="838"/>
                </a:lnTo>
                <a:lnTo>
                  <a:pt x="2829001" y="4968913"/>
                </a:lnTo>
                <a:lnTo>
                  <a:pt x="2095" y="6854037"/>
                </a:lnTo>
                <a:lnTo>
                  <a:pt x="889" y="6855180"/>
                </a:lnTo>
                <a:lnTo>
                  <a:pt x="165" y="6856666"/>
                </a:lnTo>
                <a:lnTo>
                  <a:pt x="0" y="6858000"/>
                </a:lnTo>
                <a:lnTo>
                  <a:pt x="13309" y="6858000"/>
                </a:lnTo>
                <a:lnTo>
                  <a:pt x="2830817" y="4979149"/>
                </a:lnTo>
                <a:lnTo>
                  <a:pt x="3164840" y="6858000"/>
                </a:lnTo>
                <a:lnTo>
                  <a:pt x="3174365" y="6858000"/>
                </a:lnTo>
                <a:lnTo>
                  <a:pt x="3174365" y="6857162"/>
                </a:lnTo>
                <a:lnTo>
                  <a:pt x="2839466" y="4973383"/>
                </a:lnTo>
                <a:lnTo>
                  <a:pt x="4770933" y="3685375"/>
                </a:lnTo>
                <a:lnTo>
                  <a:pt x="4771466" y="3684867"/>
                </a:lnTo>
                <a:lnTo>
                  <a:pt x="4771466" y="3677932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1477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7" y="6858000"/>
                </a:moveTo>
                <a:lnTo>
                  <a:pt x="0" y="6858000"/>
                </a:lnTo>
                <a:lnTo>
                  <a:pt x="2043002" y="0"/>
                </a:lnTo>
                <a:lnTo>
                  <a:pt x="3007347" y="0"/>
                </a:lnTo>
                <a:lnTo>
                  <a:pt x="3007347" y="6858000"/>
                </a:lnTo>
                <a:close/>
              </a:path>
            </a:pathLst>
          </a:custGeom>
          <a:solidFill>
            <a:srgbClr val="5FCAEE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4940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0" y="6858000"/>
                </a:moveTo>
                <a:lnTo>
                  <a:pt x="1207967" y="6858000"/>
                </a:lnTo>
                <a:lnTo>
                  <a:pt x="0" y="0"/>
                </a:lnTo>
                <a:lnTo>
                  <a:pt x="2587060" y="0"/>
                </a:lnTo>
                <a:lnTo>
                  <a:pt x="2587060" y="685800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3810000"/>
                </a:moveTo>
                <a:lnTo>
                  <a:pt x="0" y="3810000"/>
                </a:lnTo>
                <a:lnTo>
                  <a:pt x="3259835" y="0"/>
                </a:lnTo>
                <a:lnTo>
                  <a:pt x="3259835" y="3810000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8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6" y="6858000"/>
                </a:moveTo>
                <a:lnTo>
                  <a:pt x="2467698" y="6858000"/>
                </a:lnTo>
                <a:lnTo>
                  <a:pt x="0" y="0"/>
                </a:lnTo>
                <a:lnTo>
                  <a:pt x="2851276" y="0"/>
                </a:lnTo>
                <a:lnTo>
                  <a:pt x="2851276" y="6858000"/>
                </a:lnTo>
                <a:close/>
              </a:path>
            </a:pathLst>
          </a:custGeom>
          <a:solidFill>
            <a:srgbClr val="16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873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1" y="6858000"/>
                </a:moveTo>
                <a:lnTo>
                  <a:pt x="0" y="6858000"/>
                </a:lnTo>
                <a:lnTo>
                  <a:pt x="1018475" y="0"/>
                </a:lnTo>
                <a:lnTo>
                  <a:pt x="1290091" y="0"/>
                </a:lnTo>
                <a:lnTo>
                  <a:pt x="1290091" y="6858000"/>
                </a:lnTo>
                <a:close/>
              </a:path>
            </a:pathLst>
          </a:custGeom>
          <a:solidFill>
            <a:srgbClr val="2D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40374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1" y="6858000"/>
                </a:moveTo>
                <a:lnTo>
                  <a:pt x="1108001" y="6858000"/>
                </a:lnTo>
                <a:lnTo>
                  <a:pt x="0" y="0"/>
                </a:lnTo>
                <a:lnTo>
                  <a:pt x="1248451" y="0"/>
                </a:lnTo>
                <a:lnTo>
                  <a:pt x="1248451" y="6858000"/>
                </a:lnTo>
                <a:close/>
              </a:path>
            </a:pathLst>
          </a:custGeom>
          <a:solidFill>
            <a:srgbClr val="21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3267455"/>
                </a:moveTo>
                <a:lnTo>
                  <a:pt x="0" y="3267455"/>
                </a:lnTo>
                <a:lnTo>
                  <a:pt x="1816607" y="0"/>
                </a:lnTo>
                <a:lnTo>
                  <a:pt x="1816607" y="3267455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448056" y="2845308"/>
                </a:moveTo>
                <a:lnTo>
                  <a:pt x="0" y="2845308"/>
                </a:lnTo>
                <a:lnTo>
                  <a:pt x="0" y="0"/>
                </a:lnTo>
                <a:lnTo>
                  <a:pt x="448056" y="2845308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025" y="299173"/>
            <a:ext cx="635571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0970" y="1486407"/>
            <a:ext cx="7235825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>
                <a:moveTo>
                  <a:pt x="0" y="5690209"/>
                </a:moveTo>
                <a:lnTo>
                  <a:pt x="0" y="609"/>
                </a:lnTo>
                <a:lnTo>
                  <a:pt x="62148" y="0"/>
                </a:lnTo>
                <a:lnTo>
                  <a:pt x="863600" y="0"/>
                </a:lnTo>
                <a:lnTo>
                  <a:pt x="863600" y="9067"/>
                </a:lnTo>
                <a:lnTo>
                  <a:pt x="0" y="5690209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1003" y="0"/>
            <a:ext cx="11021060" cy="6858000"/>
            <a:chOff x="1171003" y="0"/>
            <a:chExt cx="11021060" cy="6858000"/>
          </a:xfrm>
        </p:grpSpPr>
        <p:sp>
          <p:nvSpPr>
            <p:cNvPr id="4" name="object 4"/>
            <p:cNvSpPr/>
            <p:nvPr/>
          </p:nvSpPr>
          <p:spPr>
            <a:xfrm>
              <a:off x="7420534" y="0"/>
              <a:ext cx="4772025" cy="6858000"/>
            </a:xfrm>
            <a:custGeom>
              <a:avLst/>
              <a:gdLst/>
              <a:ahLst/>
              <a:cxnLst/>
              <a:rect l="l" t="t" r="r" b="b"/>
              <a:pathLst>
                <a:path w="4772025" h="6858000">
                  <a:moveTo>
                    <a:pt x="4771466" y="3677932"/>
                  </a:moveTo>
                  <a:lnTo>
                    <a:pt x="4770399" y="3677145"/>
                  </a:lnTo>
                  <a:lnTo>
                    <a:pt x="4768812" y="3676675"/>
                  </a:lnTo>
                  <a:lnTo>
                    <a:pt x="4767161" y="3676789"/>
                  </a:lnTo>
                  <a:lnTo>
                    <a:pt x="4765649" y="3677450"/>
                  </a:lnTo>
                  <a:lnTo>
                    <a:pt x="2837637" y="4963147"/>
                  </a:lnTo>
                  <a:lnTo>
                    <a:pt x="1955304" y="0"/>
                  </a:lnTo>
                  <a:lnTo>
                    <a:pt x="1945792" y="0"/>
                  </a:lnTo>
                  <a:lnTo>
                    <a:pt x="1945792" y="838"/>
                  </a:lnTo>
                  <a:lnTo>
                    <a:pt x="2829001" y="4968913"/>
                  </a:lnTo>
                  <a:lnTo>
                    <a:pt x="2095" y="6854037"/>
                  </a:lnTo>
                  <a:lnTo>
                    <a:pt x="889" y="6855180"/>
                  </a:lnTo>
                  <a:lnTo>
                    <a:pt x="165" y="6856666"/>
                  </a:lnTo>
                  <a:lnTo>
                    <a:pt x="0" y="6858000"/>
                  </a:lnTo>
                  <a:lnTo>
                    <a:pt x="13309" y="6858000"/>
                  </a:lnTo>
                  <a:lnTo>
                    <a:pt x="2830817" y="4979149"/>
                  </a:lnTo>
                  <a:lnTo>
                    <a:pt x="3164840" y="6858000"/>
                  </a:lnTo>
                  <a:lnTo>
                    <a:pt x="3174365" y="6858000"/>
                  </a:lnTo>
                  <a:lnTo>
                    <a:pt x="3174365" y="6857162"/>
                  </a:lnTo>
                  <a:lnTo>
                    <a:pt x="2839466" y="4973383"/>
                  </a:lnTo>
                  <a:lnTo>
                    <a:pt x="4770933" y="3685375"/>
                  </a:lnTo>
                  <a:lnTo>
                    <a:pt x="4771466" y="3684867"/>
                  </a:lnTo>
                  <a:lnTo>
                    <a:pt x="4771466" y="3677932"/>
                  </a:lnTo>
                  <a:close/>
                </a:path>
              </a:pathLst>
            </a:custGeom>
            <a:solidFill>
              <a:srgbClr val="5FCAEE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7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7" y="6858000"/>
                  </a:moveTo>
                  <a:lnTo>
                    <a:pt x="0" y="6858000"/>
                  </a:lnTo>
                  <a:lnTo>
                    <a:pt x="2043002" y="0"/>
                  </a:lnTo>
                  <a:lnTo>
                    <a:pt x="3007347" y="0"/>
                  </a:lnTo>
                  <a:lnTo>
                    <a:pt x="3007347" y="6858000"/>
                  </a:lnTo>
                  <a:close/>
                </a:path>
              </a:pathLst>
            </a:custGeom>
            <a:solidFill>
              <a:srgbClr val="5FCAEE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9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60" y="6858000"/>
                  </a:moveTo>
                  <a:lnTo>
                    <a:pt x="1207967" y="6858000"/>
                  </a:lnTo>
                  <a:lnTo>
                    <a:pt x="0" y="0"/>
                  </a:lnTo>
                  <a:lnTo>
                    <a:pt x="2587060" y="0"/>
                  </a:lnTo>
                  <a:lnTo>
                    <a:pt x="2587060" y="685800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3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3810000"/>
                  </a:moveTo>
                  <a:lnTo>
                    <a:pt x="0" y="3810000"/>
                  </a:lnTo>
                  <a:lnTo>
                    <a:pt x="3259835" y="0"/>
                  </a:lnTo>
                  <a:lnTo>
                    <a:pt x="3259835" y="3810000"/>
                  </a:lnTo>
                  <a:close/>
                </a:path>
              </a:pathLst>
            </a:custGeom>
            <a:solidFill>
              <a:srgbClr val="16AFE3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6" y="6858000"/>
                  </a:moveTo>
                  <a:lnTo>
                    <a:pt x="2467698" y="6858000"/>
                  </a:lnTo>
                  <a:lnTo>
                    <a:pt x="0" y="0"/>
                  </a:lnTo>
                  <a:lnTo>
                    <a:pt x="2851276" y="0"/>
                  </a:lnTo>
                  <a:lnTo>
                    <a:pt x="2851276" y="6858000"/>
                  </a:lnTo>
                  <a:close/>
                </a:path>
              </a:pathLst>
            </a:custGeom>
            <a:solidFill>
              <a:srgbClr val="16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33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1" y="6858000"/>
                  </a:moveTo>
                  <a:lnTo>
                    <a:pt x="0" y="6858000"/>
                  </a:lnTo>
                  <a:lnTo>
                    <a:pt x="1018475" y="0"/>
                  </a:lnTo>
                  <a:lnTo>
                    <a:pt x="1290091" y="0"/>
                  </a:lnTo>
                  <a:lnTo>
                    <a:pt x="1290091" y="6858000"/>
                  </a:lnTo>
                  <a:close/>
                </a:path>
              </a:pathLst>
            </a:custGeom>
            <a:solidFill>
              <a:srgbClr val="2D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7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1" y="6858000"/>
                  </a:moveTo>
                  <a:lnTo>
                    <a:pt x="1108001" y="6858000"/>
                  </a:lnTo>
                  <a:lnTo>
                    <a:pt x="0" y="0"/>
                  </a:lnTo>
                  <a:lnTo>
                    <a:pt x="1248451" y="0"/>
                  </a:lnTo>
                  <a:lnTo>
                    <a:pt x="1248451" y="6858000"/>
                  </a:lnTo>
                  <a:close/>
                </a:path>
              </a:pathLst>
            </a:custGeom>
            <a:solidFill>
              <a:srgbClr val="21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3267455"/>
                  </a:moveTo>
                  <a:lnTo>
                    <a:pt x="0" y="3267455"/>
                  </a:lnTo>
                  <a:lnTo>
                    <a:pt x="1816607" y="0"/>
                  </a:lnTo>
                  <a:lnTo>
                    <a:pt x="1816607" y="3267455"/>
                  </a:lnTo>
                  <a:close/>
                </a:path>
              </a:pathLst>
            </a:custGeom>
            <a:solidFill>
              <a:srgbClr val="16AFE3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1003" y="544461"/>
              <a:ext cx="7776845" cy="1656080"/>
            </a:xfrm>
            <a:custGeom>
              <a:avLst/>
              <a:gdLst/>
              <a:ahLst/>
              <a:cxnLst/>
              <a:rect l="l" t="t" r="r" b="b"/>
              <a:pathLst>
                <a:path w="7776845" h="1656080">
                  <a:moveTo>
                    <a:pt x="7771701" y="1655826"/>
                  </a:moveTo>
                  <a:lnTo>
                    <a:pt x="4762" y="1655826"/>
                  </a:lnTo>
                  <a:lnTo>
                    <a:pt x="3289" y="1655597"/>
                  </a:lnTo>
                  <a:lnTo>
                    <a:pt x="1955" y="1654924"/>
                  </a:lnTo>
                  <a:lnTo>
                    <a:pt x="901" y="1653870"/>
                  </a:lnTo>
                  <a:lnTo>
                    <a:pt x="228" y="1652536"/>
                  </a:lnTo>
                  <a:lnTo>
                    <a:pt x="0" y="1651063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7771701" y="0"/>
                  </a:lnTo>
                  <a:lnTo>
                    <a:pt x="7776463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646301"/>
                  </a:lnTo>
                  <a:lnTo>
                    <a:pt x="4762" y="1646301"/>
                  </a:lnTo>
                  <a:lnTo>
                    <a:pt x="9525" y="1651063"/>
                  </a:lnTo>
                  <a:lnTo>
                    <a:pt x="7776463" y="1651063"/>
                  </a:lnTo>
                  <a:lnTo>
                    <a:pt x="7776222" y="1652536"/>
                  </a:lnTo>
                  <a:lnTo>
                    <a:pt x="7775549" y="1653870"/>
                  </a:lnTo>
                  <a:lnTo>
                    <a:pt x="7774495" y="1654924"/>
                  </a:lnTo>
                  <a:lnTo>
                    <a:pt x="7773161" y="1655597"/>
                  </a:lnTo>
                  <a:lnTo>
                    <a:pt x="7771701" y="1655826"/>
                  </a:lnTo>
                  <a:close/>
                </a:path>
                <a:path w="7776845" h="165608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7776845" h="1656080">
                  <a:moveTo>
                    <a:pt x="7766938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7766938" y="4762"/>
                  </a:lnTo>
                  <a:lnTo>
                    <a:pt x="7766938" y="9525"/>
                  </a:lnTo>
                  <a:close/>
                </a:path>
                <a:path w="7776845" h="1656080">
                  <a:moveTo>
                    <a:pt x="7766938" y="1651063"/>
                  </a:moveTo>
                  <a:lnTo>
                    <a:pt x="7766938" y="4762"/>
                  </a:lnTo>
                  <a:lnTo>
                    <a:pt x="7771701" y="9525"/>
                  </a:lnTo>
                  <a:lnTo>
                    <a:pt x="7776463" y="9525"/>
                  </a:lnTo>
                  <a:lnTo>
                    <a:pt x="7776463" y="1646300"/>
                  </a:lnTo>
                  <a:lnTo>
                    <a:pt x="7771701" y="1646301"/>
                  </a:lnTo>
                  <a:lnTo>
                    <a:pt x="7766938" y="1651063"/>
                  </a:lnTo>
                  <a:close/>
                </a:path>
                <a:path w="7776845" h="1656080">
                  <a:moveTo>
                    <a:pt x="7776463" y="9525"/>
                  </a:moveTo>
                  <a:lnTo>
                    <a:pt x="7771701" y="9525"/>
                  </a:lnTo>
                  <a:lnTo>
                    <a:pt x="7766938" y="4762"/>
                  </a:lnTo>
                  <a:lnTo>
                    <a:pt x="7776463" y="4762"/>
                  </a:lnTo>
                  <a:lnTo>
                    <a:pt x="7776463" y="9525"/>
                  </a:lnTo>
                  <a:close/>
                </a:path>
                <a:path w="7776845" h="1656080">
                  <a:moveTo>
                    <a:pt x="9525" y="1651063"/>
                  </a:moveTo>
                  <a:lnTo>
                    <a:pt x="4762" y="1646301"/>
                  </a:lnTo>
                  <a:lnTo>
                    <a:pt x="9525" y="1646301"/>
                  </a:lnTo>
                  <a:lnTo>
                    <a:pt x="9525" y="1651063"/>
                  </a:lnTo>
                  <a:close/>
                </a:path>
                <a:path w="7776845" h="1656080">
                  <a:moveTo>
                    <a:pt x="7766938" y="1651063"/>
                  </a:moveTo>
                  <a:lnTo>
                    <a:pt x="9525" y="1651063"/>
                  </a:lnTo>
                  <a:lnTo>
                    <a:pt x="9525" y="1646301"/>
                  </a:lnTo>
                  <a:lnTo>
                    <a:pt x="7766938" y="1646301"/>
                  </a:lnTo>
                  <a:lnTo>
                    <a:pt x="7766938" y="1651063"/>
                  </a:lnTo>
                  <a:close/>
                </a:path>
                <a:path w="7776845" h="1656080">
                  <a:moveTo>
                    <a:pt x="7776463" y="1651063"/>
                  </a:moveTo>
                  <a:lnTo>
                    <a:pt x="7766938" y="1651063"/>
                  </a:lnTo>
                  <a:lnTo>
                    <a:pt x="7771701" y="1646301"/>
                  </a:lnTo>
                  <a:lnTo>
                    <a:pt x="7776463" y="1646300"/>
                  </a:lnTo>
                  <a:lnTo>
                    <a:pt x="7776463" y="1651063"/>
                  </a:lnTo>
                  <a:close/>
                </a:path>
              </a:pathLst>
            </a:custGeom>
            <a:solidFill>
              <a:srgbClr val="92D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54505" y="1011504"/>
            <a:ext cx="636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EMPLOYEE</a:t>
            </a:r>
            <a:r>
              <a:rPr sz="3600" spc="-40" dirty="0"/>
              <a:t> </a:t>
            </a:r>
            <a:r>
              <a:rPr sz="3600" spc="-5" dirty="0"/>
              <a:t>PERFORMANCE</a:t>
            </a:r>
            <a:endParaRPr sz="3600"/>
          </a:p>
        </p:txBody>
      </p:sp>
      <p:sp>
        <p:nvSpPr>
          <p:cNvPr id="14" name="object 14"/>
          <p:cNvSpPr/>
          <p:nvPr/>
        </p:nvSpPr>
        <p:spPr>
          <a:xfrm>
            <a:off x="1267205" y="1583004"/>
            <a:ext cx="6337300" cy="0"/>
          </a:xfrm>
          <a:custGeom>
            <a:avLst/>
            <a:gdLst/>
            <a:ahLst/>
            <a:cxnLst/>
            <a:rect l="l" t="t" r="r" b="b"/>
            <a:pathLst>
              <a:path w="6337300">
                <a:moveTo>
                  <a:pt x="0" y="0"/>
                </a:moveTo>
                <a:lnTo>
                  <a:pt x="6337300" y="0"/>
                </a:lnTo>
              </a:path>
            </a:pathLst>
          </a:custGeom>
          <a:ln w="22860">
            <a:solidFill>
              <a:srgbClr val="66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4505" y="1560144"/>
            <a:ext cx="558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3600" b="1" u="heavy" spc="-30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3600" b="1" u="heavy" spc="-25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solidFill>
                  <a:srgbClr val="6600CC"/>
                </a:solidFill>
                <a:uFill>
                  <a:solidFill>
                    <a:srgbClr val="6600CC"/>
                  </a:solidFill>
                </a:uFill>
                <a:latin typeface="Times New Roman"/>
                <a:cs typeface="Times New Roman"/>
              </a:rPr>
              <a:t>EXCEL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3807" y="3265932"/>
            <a:ext cx="5756275" cy="1938655"/>
          </a:xfrm>
          <a:custGeom>
            <a:avLst/>
            <a:gdLst/>
            <a:ahLst/>
            <a:cxnLst/>
            <a:rect l="l" t="t" r="r" b="b"/>
            <a:pathLst>
              <a:path w="5756275" h="1938654">
                <a:moveTo>
                  <a:pt x="5756148" y="1938527"/>
                </a:moveTo>
                <a:lnTo>
                  <a:pt x="0" y="1938527"/>
                </a:lnTo>
                <a:lnTo>
                  <a:pt x="0" y="0"/>
                </a:lnTo>
                <a:lnTo>
                  <a:pt x="5756148" y="0"/>
                </a:lnTo>
                <a:lnTo>
                  <a:pt x="5756148" y="1938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52649" y="3280321"/>
            <a:ext cx="4192904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0" dirty="0" smtClean="0">
                <a:solidFill>
                  <a:srgbClr val="36363C"/>
                </a:solidFill>
                <a:latin typeface="Times New Roman"/>
                <a:cs typeface="Times New Roman"/>
              </a:rPr>
              <a:t>NAME: </a:t>
            </a:r>
            <a:r>
              <a:rPr lang="en-US" sz="2400" b="1" spc="-20" dirty="0" smtClean="0">
                <a:solidFill>
                  <a:srgbClr val="36363C"/>
                </a:solidFill>
                <a:latin typeface="Times New Roman"/>
                <a:cs typeface="Times New Roman"/>
              </a:rPr>
              <a:t>S. JEGANYA</a:t>
            </a:r>
            <a:r>
              <a:rPr sz="2400" b="1" spc="-15" dirty="0" smtClean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36363C"/>
                </a:solidFill>
                <a:latin typeface="Times New Roman"/>
                <a:cs typeface="Times New Roman"/>
              </a:rPr>
              <a:t>REGISTERNO:122202</a:t>
            </a:r>
            <a:r>
              <a:rPr lang="en-US" sz="2400" b="1" spc="-5" dirty="0" smtClean="0">
                <a:solidFill>
                  <a:srgbClr val="36363C"/>
                </a:solidFill>
                <a:latin typeface="Times New Roman"/>
                <a:cs typeface="Times New Roman"/>
              </a:rPr>
              <a:t>164</a:t>
            </a:r>
            <a:r>
              <a:rPr sz="2400" b="1" spc="-5" dirty="0" smtClean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36363C"/>
                </a:solidFill>
                <a:latin typeface="Times New Roman"/>
                <a:cs typeface="Times New Roman"/>
              </a:rPr>
              <a:t>,</a:t>
            </a:r>
            <a:r>
              <a:rPr sz="2400" b="1" dirty="0" smtClean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lang="en-IN" sz="2400" b="1" dirty="0" smtClean="0">
                <a:solidFill>
                  <a:srgbClr val="36363C"/>
                </a:solidFill>
                <a:latin typeface="Times New Roman"/>
                <a:cs typeface="Times New Roman"/>
              </a:rPr>
              <a:t>B1F22FF22F2B2309ADD43DB847D35914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5" dirty="0" smtClean="0">
                <a:solidFill>
                  <a:srgbClr val="36363C"/>
                </a:solidFill>
                <a:latin typeface="Times New Roman"/>
                <a:cs typeface="Times New Roman"/>
              </a:rPr>
              <a:t>DEPARTMENT:B.COM(CS</a:t>
            </a:r>
            <a:r>
              <a:rPr sz="2400" b="1" spc="-25" dirty="0">
                <a:solidFill>
                  <a:srgbClr val="36363C"/>
                </a:solidFill>
                <a:latin typeface="Times New Roman"/>
                <a:cs typeface="Times New Roman"/>
              </a:rPr>
              <a:t>) </a:t>
            </a:r>
            <a:r>
              <a:rPr sz="2400" b="1" spc="-20" dirty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6363C"/>
                </a:solidFill>
                <a:latin typeface="Times New Roman"/>
                <a:cs typeface="Times New Roman"/>
              </a:rPr>
              <a:t>COLLEGE:</a:t>
            </a:r>
            <a:r>
              <a:rPr sz="2400" b="1" spc="-30" dirty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6363C"/>
                </a:solidFill>
                <a:latin typeface="Times New Roman"/>
                <a:cs typeface="Times New Roman"/>
              </a:rPr>
              <a:t>ANNA</a:t>
            </a:r>
            <a:r>
              <a:rPr sz="2400" b="1" spc="-30" dirty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36363C"/>
                </a:solidFill>
                <a:latin typeface="Times New Roman"/>
                <a:cs typeface="Times New Roman"/>
              </a:rPr>
              <a:t>ADARSH </a:t>
            </a:r>
            <a:r>
              <a:rPr sz="2400" b="1" spc="-585" dirty="0" smtClean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6363C"/>
                </a:solidFill>
                <a:latin typeface="Times New Roman"/>
                <a:cs typeface="Times New Roman"/>
              </a:rPr>
              <a:t>COLLEGE</a:t>
            </a:r>
            <a:r>
              <a:rPr sz="2400" b="1" spc="-15" dirty="0">
                <a:solidFill>
                  <a:srgbClr val="36363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6363C"/>
                </a:solidFill>
                <a:latin typeface="Times New Roman"/>
                <a:cs typeface="Times New Roman"/>
              </a:rPr>
              <a:t>FOR WOMEN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035" y="579463"/>
            <a:ext cx="37674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5" dirty="0">
                <a:solidFill>
                  <a:srgbClr val="000000"/>
                </a:solidFill>
              </a:rPr>
              <a:t>RESULTS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055" y="2074164"/>
            <a:ext cx="7235952" cy="4783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093" y="442404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CONCLUSION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956" y="1526908"/>
            <a:ext cx="897128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conclusion,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conducting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efficient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evaluate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metrics.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Excel's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versatile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functions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tools,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pivot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charts,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formatting,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allow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 clear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visualization</a:t>
            </a:r>
            <a:r>
              <a:rPr sz="2000" dirty="0">
                <a:latin typeface="Times New Roman"/>
                <a:cs typeface="Times New Roman"/>
              </a:rPr>
              <a:t> and </a:t>
            </a:r>
            <a:r>
              <a:rPr sz="2000" spc="-5" dirty="0">
                <a:latin typeface="Times New Roman"/>
                <a:cs typeface="Times New Roman"/>
              </a:rPr>
              <a:t>analysis,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facilitating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decision-making.</a:t>
            </a:r>
            <a:r>
              <a:rPr sz="2000" dirty="0">
                <a:latin typeface="Times New Roman"/>
                <a:cs typeface="Times New Roman"/>
              </a:rPr>
              <a:t> By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systematically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trends,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strengths, </a:t>
            </a:r>
            <a:r>
              <a:rPr sz="2000" dirty="0">
                <a:latin typeface="Times New Roman"/>
                <a:cs typeface="Times New Roman"/>
              </a:rPr>
              <a:t> and areas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improvement,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targeted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interventions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fostering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culture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continuous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improvement.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Regular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updates</a:t>
            </a:r>
            <a:r>
              <a:rPr sz="2000" dirty="0">
                <a:latin typeface="Times New Roman"/>
                <a:cs typeface="Times New Roman"/>
              </a:rPr>
              <a:t> and </a:t>
            </a:r>
            <a:r>
              <a:rPr sz="2000" spc="-5" dirty="0">
                <a:latin typeface="Times New Roman"/>
                <a:cs typeface="Times New Roman"/>
              </a:rPr>
              <a:t>reviews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5" dirty="0">
                <a:latin typeface="Times New Roman"/>
                <a:cs typeface="Times New Roman"/>
              </a:rPr>
              <a:t> remains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dynamic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aligned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goals.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783" y="847699"/>
            <a:ext cx="4462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PROJECT</a:t>
            </a:r>
            <a:r>
              <a:rPr sz="4400" b="1" spc="-215" dirty="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TITLE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0850" y="1860727"/>
            <a:ext cx="7387590" cy="4440555"/>
            <a:chOff x="1670850" y="1860727"/>
            <a:chExt cx="7387590" cy="4440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850" y="1860727"/>
              <a:ext cx="2229510" cy="4432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90772" y="1869948"/>
              <a:ext cx="5157470" cy="4421505"/>
            </a:xfrm>
            <a:custGeom>
              <a:avLst/>
              <a:gdLst/>
              <a:ahLst/>
              <a:cxnLst/>
              <a:rect l="l" t="t" r="r" b="b"/>
              <a:pathLst>
                <a:path w="5157470" h="4421505">
                  <a:moveTo>
                    <a:pt x="5157216" y="4421124"/>
                  </a:moveTo>
                  <a:lnTo>
                    <a:pt x="0" y="4421124"/>
                  </a:lnTo>
                  <a:lnTo>
                    <a:pt x="0" y="0"/>
                  </a:lnTo>
                  <a:lnTo>
                    <a:pt x="5157216" y="0"/>
                  </a:lnTo>
                  <a:lnTo>
                    <a:pt x="5157216" y="442112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1310" y="1860727"/>
              <a:ext cx="5177155" cy="4440555"/>
            </a:xfrm>
            <a:custGeom>
              <a:avLst/>
              <a:gdLst/>
              <a:ahLst/>
              <a:cxnLst/>
              <a:rect l="l" t="t" r="r" b="b"/>
              <a:pathLst>
                <a:path w="5177155" h="4440555">
                  <a:moveTo>
                    <a:pt x="5167274" y="4439983"/>
                  </a:moveTo>
                  <a:lnTo>
                    <a:pt x="9525" y="4439983"/>
                  </a:lnTo>
                  <a:lnTo>
                    <a:pt x="7404" y="4439742"/>
                  </a:lnTo>
                  <a:lnTo>
                    <a:pt x="0" y="4430458"/>
                  </a:lnTo>
                  <a:lnTo>
                    <a:pt x="0" y="9525"/>
                  </a:lnTo>
                  <a:lnTo>
                    <a:pt x="9525" y="0"/>
                  </a:lnTo>
                  <a:lnTo>
                    <a:pt x="5167274" y="0"/>
                  </a:lnTo>
                  <a:lnTo>
                    <a:pt x="5176799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420933"/>
                  </a:lnTo>
                  <a:lnTo>
                    <a:pt x="9525" y="4420933"/>
                  </a:lnTo>
                  <a:lnTo>
                    <a:pt x="19050" y="4430458"/>
                  </a:lnTo>
                  <a:lnTo>
                    <a:pt x="5176799" y="4430458"/>
                  </a:lnTo>
                  <a:lnTo>
                    <a:pt x="5176558" y="4432566"/>
                  </a:lnTo>
                  <a:lnTo>
                    <a:pt x="5169395" y="4439742"/>
                  </a:lnTo>
                  <a:lnTo>
                    <a:pt x="5167274" y="4439983"/>
                  </a:lnTo>
                  <a:close/>
                </a:path>
                <a:path w="5177155" h="444055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5177155" h="4440555">
                  <a:moveTo>
                    <a:pt x="515774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5157749" y="9525"/>
                  </a:lnTo>
                  <a:lnTo>
                    <a:pt x="5157749" y="19050"/>
                  </a:lnTo>
                  <a:close/>
                </a:path>
                <a:path w="5177155" h="4440555">
                  <a:moveTo>
                    <a:pt x="5157749" y="4430458"/>
                  </a:moveTo>
                  <a:lnTo>
                    <a:pt x="5157749" y="9525"/>
                  </a:lnTo>
                  <a:lnTo>
                    <a:pt x="5167274" y="19050"/>
                  </a:lnTo>
                  <a:lnTo>
                    <a:pt x="5176799" y="19050"/>
                  </a:lnTo>
                  <a:lnTo>
                    <a:pt x="5176799" y="4420933"/>
                  </a:lnTo>
                  <a:lnTo>
                    <a:pt x="5167274" y="4420933"/>
                  </a:lnTo>
                  <a:lnTo>
                    <a:pt x="5157749" y="4430458"/>
                  </a:lnTo>
                  <a:close/>
                </a:path>
                <a:path w="5177155" h="4440555">
                  <a:moveTo>
                    <a:pt x="5176799" y="19050"/>
                  </a:moveTo>
                  <a:lnTo>
                    <a:pt x="5167274" y="19050"/>
                  </a:lnTo>
                  <a:lnTo>
                    <a:pt x="5157749" y="9525"/>
                  </a:lnTo>
                  <a:lnTo>
                    <a:pt x="5176799" y="9525"/>
                  </a:lnTo>
                  <a:lnTo>
                    <a:pt x="5176799" y="19050"/>
                  </a:lnTo>
                  <a:close/>
                </a:path>
                <a:path w="5177155" h="4440555">
                  <a:moveTo>
                    <a:pt x="19050" y="4430458"/>
                  </a:moveTo>
                  <a:lnTo>
                    <a:pt x="9525" y="4420933"/>
                  </a:lnTo>
                  <a:lnTo>
                    <a:pt x="19050" y="4420933"/>
                  </a:lnTo>
                  <a:lnTo>
                    <a:pt x="19050" y="4430458"/>
                  </a:lnTo>
                  <a:close/>
                </a:path>
                <a:path w="5177155" h="4440555">
                  <a:moveTo>
                    <a:pt x="5157749" y="4430458"/>
                  </a:moveTo>
                  <a:lnTo>
                    <a:pt x="19050" y="4430458"/>
                  </a:lnTo>
                  <a:lnTo>
                    <a:pt x="19050" y="4420933"/>
                  </a:lnTo>
                  <a:lnTo>
                    <a:pt x="5157749" y="4420933"/>
                  </a:lnTo>
                  <a:lnTo>
                    <a:pt x="5157749" y="4430458"/>
                  </a:lnTo>
                  <a:close/>
                </a:path>
                <a:path w="5177155" h="4440555">
                  <a:moveTo>
                    <a:pt x="5176799" y="4430458"/>
                  </a:moveTo>
                  <a:lnTo>
                    <a:pt x="5157749" y="4430458"/>
                  </a:lnTo>
                  <a:lnTo>
                    <a:pt x="5167274" y="4420933"/>
                  </a:lnTo>
                  <a:lnTo>
                    <a:pt x="5176799" y="4420933"/>
                  </a:lnTo>
                  <a:lnTo>
                    <a:pt x="5176799" y="4430458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910" marR="5080" indent="-1714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Employee Performance </a:t>
            </a:r>
            <a:r>
              <a:rPr spc="-885" dirty="0"/>
              <a:t> </a:t>
            </a: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dirty="0"/>
              <a:t>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47" y="780529"/>
            <a:ext cx="200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933FF"/>
                </a:solidFill>
              </a:rPr>
              <a:t>A</a:t>
            </a:r>
            <a:r>
              <a:rPr sz="3600" spc="-5" dirty="0">
                <a:solidFill>
                  <a:srgbClr val="9933FF"/>
                </a:solidFill>
              </a:rPr>
              <a:t>GE</a:t>
            </a:r>
            <a:r>
              <a:rPr sz="3600" dirty="0">
                <a:solidFill>
                  <a:srgbClr val="9933FF"/>
                </a:solidFill>
              </a:rPr>
              <a:t>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3230" y="2021713"/>
            <a:ext cx="4936490" cy="3749675"/>
          </a:xfrm>
          <a:prstGeom prst="rect">
            <a:avLst/>
          </a:prstGeom>
          <a:solidFill>
            <a:srgbClr val="02A4E2"/>
          </a:solidFill>
        </p:spPr>
        <p:txBody>
          <a:bodyPr vert="horz" wrap="square" lIns="0" tIns="30480" rIns="0" bIns="0" rtlCol="0">
            <a:spAutoFit/>
          </a:bodyPr>
          <a:lstStyle/>
          <a:p>
            <a:pPr marL="282575" indent="-191770">
              <a:lnSpc>
                <a:spcPct val="100000"/>
              </a:lnSpc>
              <a:spcBef>
                <a:spcPts val="240"/>
              </a:spcBef>
              <a:buSzPct val="95000"/>
              <a:buAutoNum type="arabicPeriod"/>
              <a:tabLst>
                <a:tab pos="28321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Problem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91440" marR="2689860">
              <a:lnSpc>
                <a:spcPct val="141700"/>
              </a:lnSpc>
              <a:buSzPct val="95000"/>
              <a:buAutoNum type="arabicPeriod"/>
              <a:tabLst>
                <a:tab pos="3454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Project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Overview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3.End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91440" marR="1447165">
              <a:lnSpc>
                <a:spcPct val="141700"/>
              </a:lnSpc>
            </a:pPr>
            <a:r>
              <a:rPr sz="2000" b="1" spc="-5" dirty="0">
                <a:latin typeface="Times New Roman"/>
                <a:cs typeface="Times New Roman"/>
              </a:rPr>
              <a:t>4.Our Solution and </a:t>
            </a:r>
            <a:r>
              <a:rPr sz="2000" b="1" spc="-10" dirty="0">
                <a:latin typeface="Times New Roman"/>
                <a:cs typeface="Times New Roman"/>
              </a:rPr>
              <a:t>Proposition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5.Mo</a:t>
            </a:r>
            <a:r>
              <a:rPr sz="2000" b="1" spc="-10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Times New Roman"/>
                <a:cs typeface="Times New Roman"/>
              </a:rPr>
              <a:t>lli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pp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oa</a:t>
            </a:r>
            <a:r>
              <a:rPr sz="2000" b="1" dirty="0">
                <a:latin typeface="Times New Roman"/>
                <a:cs typeface="Times New Roman"/>
              </a:rPr>
              <a:t>ch  </a:t>
            </a:r>
            <a:r>
              <a:rPr sz="2000" b="1" spc="-5" dirty="0">
                <a:latin typeface="Times New Roman"/>
                <a:cs typeface="Times New Roman"/>
              </a:rPr>
              <a:t>6.Results and Discussion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7.Conclusion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8990" y="1928495"/>
            <a:ext cx="4838065" cy="3930650"/>
            <a:chOff x="1728990" y="1928495"/>
            <a:chExt cx="4838065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054" y="1928495"/>
              <a:ext cx="4837747" cy="1201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054" y="5738495"/>
              <a:ext cx="4837747" cy="1201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8990" y="1928558"/>
              <a:ext cx="120116" cy="3929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6761" y="1928558"/>
              <a:ext cx="120116" cy="3929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537" y="834542"/>
            <a:ext cx="5253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PROBLEM</a:t>
            </a:r>
            <a:r>
              <a:rPr sz="3600" spc="-60" dirty="0"/>
              <a:t> </a:t>
            </a:r>
            <a:r>
              <a:rPr sz="3600" spc="-65" dirty="0"/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06843" y="1974037"/>
            <a:ext cx="84397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Times New Roman"/>
                <a:cs typeface="Times New Roman"/>
              </a:rPr>
              <a:t>The </a:t>
            </a:r>
            <a:r>
              <a:rPr sz="2400" spc="20" dirty="0">
                <a:latin typeface="Times New Roman"/>
                <a:cs typeface="Times New Roman"/>
              </a:rPr>
              <a:t>problem </a:t>
            </a:r>
            <a:r>
              <a:rPr sz="2400" spc="10" dirty="0">
                <a:latin typeface="Times New Roman"/>
                <a:cs typeface="Times New Roman"/>
              </a:rPr>
              <a:t>is to </a:t>
            </a:r>
            <a:r>
              <a:rPr sz="2400" spc="20" dirty="0">
                <a:latin typeface="Times New Roman"/>
                <a:cs typeface="Times New Roman"/>
              </a:rPr>
              <a:t>identify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Human Resources (HR) department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of </a:t>
            </a:r>
            <a:r>
              <a:rPr sz="2400" spc="90" dirty="0">
                <a:latin typeface="Times New Roman"/>
                <a:cs typeface="Times New Roman"/>
              </a:rPr>
              <a:t>ABC </a:t>
            </a:r>
            <a:r>
              <a:rPr sz="2400" spc="125" dirty="0">
                <a:latin typeface="Times New Roman"/>
                <a:cs typeface="Times New Roman"/>
              </a:rPr>
              <a:t>Corporation </a:t>
            </a:r>
            <a:r>
              <a:rPr sz="2400" spc="100" dirty="0">
                <a:latin typeface="Times New Roman"/>
                <a:cs typeface="Times New Roman"/>
              </a:rPr>
              <a:t>aims </a:t>
            </a:r>
            <a:r>
              <a:rPr sz="2400" spc="65" dirty="0">
                <a:latin typeface="Times New Roman"/>
                <a:cs typeface="Times New Roman"/>
              </a:rPr>
              <a:t>to </a:t>
            </a:r>
            <a:r>
              <a:rPr sz="2400" spc="114" dirty="0">
                <a:latin typeface="Times New Roman"/>
                <a:cs typeface="Times New Roman"/>
              </a:rPr>
              <a:t>evaluate </a:t>
            </a:r>
            <a:r>
              <a:rPr sz="2400" spc="90" dirty="0">
                <a:latin typeface="Times New Roman"/>
                <a:cs typeface="Times New Roman"/>
              </a:rPr>
              <a:t>and </a:t>
            </a:r>
            <a:r>
              <a:rPr sz="2400" spc="114" dirty="0">
                <a:latin typeface="Times New Roman"/>
                <a:cs typeface="Times New Roman"/>
              </a:rPr>
              <a:t>improve </a:t>
            </a:r>
            <a:r>
              <a:rPr sz="2400" spc="120" dirty="0">
                <a:latin typeface="Times New Roman"/>
                <a:cs typeface="Times New Roman"/>
              </a:rPr>
              <a:t>employee 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performance </a:t>
            </a:r>
            <a:r>
              <a:rPr sz="2400" spc="50" dirty="0">
                <a:latin typeface="Times New Roman"/>
                <a:cs typeface="Times New Roman"/>
              </a:rPr>
              <a:t>across various </a:t>
            </a:r>
            <a:r>
              <a:rPr sz="2400" spc="55" dirty="0">
                <a:latin typeface="Times New Roman"/>
                <a:cs typeface="Times New Roman"/>
              </a:rPr>
              <a:t>departments. </a:t>
            </a:r>
            <a:r>
              <a:rPr sz="2400" spc="40" dirty="0">
                <a:latin typeface="Times New Roman"/>
                <a:cs typeface="Times New Roman"/>
              </a:rPr>
              <a:t>Currently, </a:t>
            </a:r>
            <a:r>
              <a:rPr sz="2400" spc="55" dirty="0">
                <a:latin typeface="Times New Roman"/>
                <a:cs typeface="Times New Roman"/>
              </a:rPr>
              <a:t>performance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data </a:t>
            </a:r>
            <a:r>
              <a:rPr sz="2400" spc="35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collected, </a:t>
            </a:r>
            <a:r>
              <a:rPr sz="2400" spc="50" dirty="0">
                <a:latin typeface="Times New Roman"/>
                <a:cs typeface="Times New Roman"/>
              </a:rPr>
              <a:t>but </a:t>
            </a:r>
            <a:r>
              <a:rPr sz="2400" spc="35" dirty="0">
                <a:latin typeface="Times New Roman"/>
                <a:cs typeface="Times New Roman"/>
              </a:rPr>
              <a:t>it is </a:t>
            </a:r>
            <a:r>
              <a:rPr sz="2400" spc="50" dirty="0">
                <a:latin typeface="Times New Roman"/>
                <a:cs typeface="Times New Roman"/>
              </a:rPr>
              <a:t>not </a:t>
            </a:r>
            <a:r>
              <a:rPr sz="2400" spc="65" dirty="0">
                <a:latin typeface="Times New Roman"/>
                <a:cs typeface="Times New Roman"/>
              </a:rPr>
              <a:t>systematically analysed </a:t>
            </a:r>
            <a:r>
              <a:rPr sz="2400" spc="35" dirty="0">
                <a:latin typeface="Times New Roman"/>
                <a:cs typeface="Times New Roman"/>
              </a:rPr>
              <a:t>to </a:t>
            </a:r>
            <a:r>
              <a:rPr sz="2400" spc="65" dirty="0">
                <a:latin typeface="Times New Roman"/>
                <a:cs typeface="Times New Roman"/>
              </a:rPr>
              <a:t>provide 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actionable insights. The </a:t>
            </a:r>
            <a:r>
              <a:rPr sz="2400" dirty="0">
                <a:latin typeface="Times New Roman"/>
                <a:cs typeface="Times New Roman"/>
              </a:rPr>
              <a:t>HR </a:t>
            </a:r>
            <a:r>
              <a:rPr sz="2400" spc="-5" dirty="0">
                <a:latin typeface="Times New Roman"/>
                <a:cs typeface="Times New Roman"/>
              </a:rPr>
              <a:t>team needs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comprehensive analysis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employee </a:t>
            </a:r>
            <a:r>
              <a:rPr sz="2400" spc="170" dirty="0">
                <a:latin typeface="Times New Roman"/>
                <a:cs typeface="Times New Roman"/>
              </a:rPr>
              <a:t>performance </a:t>
            </a:r>
            <a:r>
              <a:rPr sz="2400" spc="160" dirty="0">
                <a:latin typeface="Times New Roman"/>
                <a:cs typeface="Times New Roman"/>
              </a:rPr>
              <a:t>metrics </a:t>
            </a:r>
            <a:r>
              <a:rPr sz="2400" spc="95" dirty="0">
                <a:latin typeface="Times New Roman"/>
                <a:cs typeface="Times New Roman"/>
              </a:rPr>
              <a:t>to </a:t>
            </a:r>
            <a:r>
              <a:rPr sz="2400" spc="165" dirty="0">
                <a:latin typeface="Times New Roman"/>
                <a:cs typeface="Times New Roman"/>
              </a:rPr>
              <a:t>identify </a:t>
            </a:r>
            <a:r>
              <a:rPr sz="2400" spc="125" dirty="0">
                <a:latin typeface="Times New Roman"/>
                <a:cs typeface="Times New Roman"/>
              </a:rPr>
              <a:t>top </a:t>
            </a:r>
            <a:r>
              <a:rPr sz="2400" spc="175" dirty="0">
                <a:latin typeface="Times New Roman"/>
                <a:cs typeface="Times New Roman"/>
              </a:rPr>
              <a:t>performers, 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underperformers,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trends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694" y="458749"/>
            <a:ext cx="483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PROJECT</a:t>
            </a:r>
            <a:r>
              <a:rPr sz="3600" spc="-135" dirty="0"/>
              <a:t> </a:t>
            </a:r>
            <a:r>
              <a:rPr sz="3600" spc="-20" dirty="0"/>
              <a:t>OVERVIEW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35544" y="1287919"/>
            <a:ext cx="752094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135" dirty="0">
                <a:latin typeface="Times New Roman"/>
                <a:cs typeface="Times New Roman"/>
              </a:rPr>
              <a:t>Analyze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employee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performance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metrics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to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identify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strengths,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areas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trends.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100" dirty="0">
                <a:latin typeface="Times New Roman"/>
                <a:cs typeface="Times New Roman"/>
              </a:rPr>
              <a:t>Implement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PivotTables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summarize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and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categorize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374015" algn="l"/>
                <a:tab pos="374650" algn="l"/>
              </a:tabLst>
            </a:pPr>
            <a:r>
              <a:rPr dirty="0"/>
              <a:t>	</a:t>
            </a:r>
            <a:r>
              <a:rPr sz="2400" spc="125" dirty="0">
                <a:latin typeface="Times New Roman"/>
                <a:cs typeface="Times New Roman"/>
              </a:rPr>
              <a:t>Compare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individual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employee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performance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against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benchmarks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targets.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155" dirty="0">
                <a:latin typeface="Times New Roman"/>
                <a:cs typeface="Times New Roman"/>
              </a:rPr>
              <a:t>Analyze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seasonal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or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project-specific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performance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variations.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25" dirty="0">
                <a:latin typeface="Times New Roman"/>
                <a:cs typeface="Times New Roman"/>
              </a:rPr>
              <a:t>Design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dashboards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for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easy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visualization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performance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metrics.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80" dirty="0">
                <a:latin typeface="Times New Roman"/>
                <a:cs typeface="Times New Roman"/>
              </a:rPr>
              <a:t>Share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analysis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results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with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management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decision-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09" y="798017"/>
            <a:ext cx="5528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200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END</a:t>
            </a:r>
            <a:r>
              <a:rPr spc="-20" dirty="0"/>
              <a:t> </a:t>
            </a:r>
            <a:r>
              <a:rPr spc="-5" dirty="0"/>
              <a:t>USERS?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2852" y="1592770"/>
            <a:ext cx="467106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Team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Managers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Executives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Training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Teams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Compensation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Benefits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Teams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buAutoNum type="arabicPeriod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Committees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OUR</a:t>
            </a:r>
            <a:r>
              <a:rPr spc="-20" dirty="0"/>
              <a:t> </a:t>
            </a:r>
            <a:r>
              <a:rPr spc="-5" dirty="0"/>
              <a:t>SOLUTION</a:t>
            </a:r>
            <a:r>
              <a:rPr spc="-19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ITS</a:t>
            </a:r>
            <a:r>
              <a:rPr spc="-80" dirty="0"/>
              <a:t> </a:t>
            </a:r>
            <a:r>
              <a:rPr spc="-85" dirty="0"/>
              <a:t>VALUE </a:t>
            </a:r>
            <a:r>
              <a:rPr spc="-785" dirty="0"/>
              <a:t> </a:t>
            </a:r>
            <a:r>
              <a:rPr spc="-5" dirty="0"/>
              <a:t>PROPOSITION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0970" y="1181607"/>
            <a:ext cx="7235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50" indent="-6032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15315" algn="l"/>
                <a:tab pos="615950" algn="l"/>
              </a:tabLst>
            </a:pPr>
            <a:r>
              <a:rPr sz="2000" spc="20" dirty="0">
                <a:latin typeface="Times New Roman"/>
                <a:cs typeface="Times New Roman"/>
              </a:rPr>
              <a:t>Flexibility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adapt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analysis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different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roles,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departments,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or</a:t>
            </a:r>
            <a:r>
              <a:rPr spc="235" dirty="0"/>
              <a:t> </a:t>
            </a:r>
            <a:r>
              <a:rPr spc="105" dirty="0"/>
              <a:t>performance</a:t>
            </a:r>
            <a:r>
              <a:rPr spc="240" dirty="0"/>
              <a:t> </a:t>
            </a:r>
            <a:r>
              <a:rPr spc="105" dirty="0"/>
              <a:t>criteria,</a:t>
            </a:r>
            <a:r>
              <a:rPr spc="235" dirty="0"/>
              <a:t> </a:t>
            </a:r>
            <a:r>
              <a:rPr spc="100" dirty="0"/>
              <a:t>ensuring</a:t>
            </a:r>
            <a:r>
              <a:rPr spc="240" dirty="0"/>
              <a:t> </a:t>
            </a:r>
            <a:r>
              <a:rPr spc="105" dirty="0"/>
              <a:t>relevance</a:t>
            </a:r>
            <a:r>
              <a:rPr spc="240" dirty="0"/>
              <a:t> </a:t>
            </a:r>
            <a:r>
              <a:rPr spc="80" dirty="0"/>
              <a:t>and</a:t>
            </a:r>
            <a:r>
              <a:rPr spc="235" dirty="0"/>
              <a:t> </a:t>
            </a:r>
            <a:r>
              <a:rPr spc="105" dirty="0"/>
              <a:t>accuracy</a:t>
            </a:r>
            <a:r>
              <a:rPr spc="235" dirty="0"/>
              <a:t> </a:t>
            </a:r>
            <a:r>
              <a:rPr spc="55" dirty="0"/>
              <a:t>in </a:t>
            </a:r>
            <a:r>
              <a:rPr spc="-484" dirty="0"/>
              <a:t> </a:t>
            </a:r>
            <a:r>
              <a:rPr spc="-5" dirty="0"/>
              <a:t>evaluations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551815" algn="l"/>
                <a:tab pos="552450" algn="l"/>
              </a:tabLst>
            </a:pPr>
            <a:r>
              <a:rPr dirty="0"/>
              <a:t>	</a:t>
            </a:r>
            <a:r>
              <a:rPr spc="5" dirty="0"/>
              <a:t>Solution</a:t>
            </a:r>
            <a:r>
              <a:rPr spc="25" dirty="0"/>
              <a:t> </a:t>
            </a:r>
            <a:r>
              <a:rPr spc="10" dirty="0"/>
              <a:t>Data-driven</a:t>
            </a:r>
            <a:r>
              <a:rPr spc="30" dirty="0"/>
              <a:t> </a:t>
            </a:r>
            <a:r>
              <a:rPr spc="10" dirty="0"/>
              <a:t>analysis</a:t>
            </a:r>
            <a:r>
              <a:rPr spc="25" dirty="0"/>
              <a:t> </a:t>
            </a:r>
            <a:r>
              <a:rPr spc="10" dirty="0"/>
              <a:t>that</a:t>
            </a:r>
            <a:r>
              <a:rPr spc="30" dirty="0"/>
              <a:t> </a:t>
            </a:r>
            <a:r>
              <a:rPr spc="10" dirty="0"/>
              <a:t>support</a:t>
            </a:r>
            <a:r>
              <a:rPr spc="25" dirty="0"/>
              <a:t> </a:t>
            </a:r>
            <a:r>
              <a:rPr spc="10" dirty="0"/>
              <a:t>performance</a:t>
            </a:r>
            <a:r>
              <a:rPr spc="35" dirty="0"/>
              <a:t> </a:t>
            </a:r>
            <a:r>
              <a:rPr spc="10" dirty="0"/>
              <a:t>reviews, </a:t>
            </a:r>
            <a:r>
              <a:rPr spc="-484" dirty="0"/>
              <a:t> </a:t>
            </a:r>
            <a:r>
              <a:rPr spc="-5" dirty="0"/>
              <a:t>promotions, compensation</a:t>
            </a:r>
            <a:r>
              <a:rPr dirty="0"/>
              <a:t> </a:t>
            </a:r>
            <a:r>
              <a:rPr spc="-5" dirty="0"/>
              <a:t>decisions,</a:t>
            </a:r>
            <a:r>
              <a:rPr dirty="0"/>
              <a:t> and </a:t>
            </a:r>
            <a:r>
              <a:rPr spc="-10" dirty="0"/>
              <a:t>targeted</a:t>
            </a:r>
            <a:r>
              <a:rPr spc="-5" dirty="0"/>
              <a:t> training.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/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488315" algn="l"/>
                <a:tab pos="488950" algn="l"/>
              </a:tabLst>
            </a:pPr>
            <a:r>
              <a:rPr dirty="0"/>
              <a:t>	</a:t>
            </a:r>
            <a:r>
              <a:rPr spc="85" dirty="0"/>
              <a:t>Solutions</a:t>
            </a:r>
            <a:r>
              <a:rPr spc="155" dirty="0"/>
              <a:t> </a:t>
            </a:r>
            <a:r>
              <a:rPr spc="65" dirty="0"/>
              <a:t>The</a:t>
            </a:r>
            <a:r>
              <a:rPr spc="210" dirty="0"/>
              <a:t> </a:t>
            </a:r>
            <a:r>
              <a:rPr spc="80" dirty="0"/>
              <a:t>ability</a:t>
            </a:r>
            <a:r>
              <a:rPr spc="200" dirty="0"/>
              <a:t> </a:t>
            </a:r>
            <a:r>
              <a:rPr spc="45" dirty="0"/>
              <a:t>to</a:t>
            </a:r>
            <a:r>
              <a:rPr spc="200" dirty="0"/>
              <a:t> </a:t>
            </a:r>
            <a:r>
              <a:rPr spc="85" dirty="0"/>
              <a:t>analyze</a:t>
            </a:r>
            <a:r>
              <a:rPr spc="215" dirty="0"/>
              <a:t> </a:t>
            </a:r>
            <a:r>
              <a:rPr spc="75" dirty="0"/>
              <a:t>both</a:t>
            </a:r>
            <a:r>
              <a:rPr spc="210" dirty="0"/>
              <a:t> </a:t>
            </a:r>
            <a:r>
              <a:rPr spc="85" dirty="0"/>
              <a:t>current</a:t>
            </a:r>
            <a:r>
              <a:rPr spc="210" dirty="0"/>
              <a:t> </a:t>
            </a:r>
            <a:r>
              <a:rPr spc="70" dirty="0"/>
              <a:t>and</a:t>
            </a:r>
            <a:r>
              <a:rPr spc="210" dirty="0"/>
              <a:t> </a:t>
            </a:r>
            <a:r>
              <a:rPr spc="90" dirty="0"/>
              <a:t>historical </a:t>
            </a:r>
            <a:r>
              <a:rPr spc="-484" dirty="0"/>
              <a:t> </a:t>
            </a:r>
            <a:r>
              <a:rPr spc="-5" dirty="0"/>
              <a:t>performance</a:t>
            </a:r>
            <a:r>
              <a:rPr dirty="0"/>
              <a:t> </a:t>
            </a:r>
            <a:r>
              <a:rPr spc="-5" dirty="0"/>
              <a:t>data,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periodic</a:t>
            </a:r>
            <a:r>
              <a:rPr spc="5" dirty="0"/>
              <a:t> </a:t>
            </a:r>
            <a:r>
              <a:rPr spc="-5" dirty="0"/>
              <a:t>updates</a:t>
            </a:r>
            <a:r>
              <a:rPr dirty="0"/>
              <a:t> </a:t>
            </a:r>
            <a:r>
              <a:rPr spc="-5" dirty="0"/>
              <a:t>to</a:t>
            </a:r>
            <a:r>
              <a:rPr dirty="0"/>
              <a:t> keep </a:t>
            </a:r>
            <a:r>
              <a:rPr spc="-5" dirty="0"/>
              <a:t>information.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/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424815" algn="l"/>
                <a:tab pos="425450" algn="l"/>
              </a:tabLst>
            </a:pPr>
            <a:r>
              <a:rPr dirty="0"/>
              <a:t>	</a:t>
            </a:r>
            <a:r>
              <a:rPr spc="-40" dirty="0"/>
              <a:t>Value</a:t>
            </a:r>
            <a:r>
              <a:rPr spc="20" dirty="0"/>
              <a:t> </a:t>
            </a:r>
            <a:r>
              <a:rPr spc="5" dirty="0"/>
              <a:t>Proposition</a:t>
            </a:r>
            <a:r>
              <a:rPr spc="15" dirty="0"/>
              <a:t> </a:t>
            </a:r>
            <a:r>
              <a:rPr spc="5" dirty="0"/>
              <a:t>Saves</a:t>
            </a:r>
            <a:r>
              <a:rPr spc="15" dirty="0"/>
              <a:t> </a:t>
            </a:r>
            <a:r>
              <a:rPr spc="5" dirty="0"/>
              <a:t>time</a:t>
            </a:r>
            <a:r>
              <a:rPr spc="20" dirty="0"/>
              <a:t> </a:t>
            </a:r>
            <a:r>
              <a:rPr spc="5" dirty="0"/>
              <a:t>and</a:t>
            </a:r>
            <a:r>
              <a:rPr spc="15" dirty="0"/>
              <a:t> </a:t>
            </a:r>
            <a:r>
              <a:rPr spc="5" dirty="0"/>
              <a:t>reduces</a:t>
            </a:r>
            <a:r>
              <a:rPr spc="15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5" dirty="0"/>
              <a:t>risk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5" dirty="0"/>
              <a:t>human</a:t>
            </a:r>
            <a:r>
              <a:rPr spc="20" dirty="0"/>
              <a:t> </a:t>
            </a:r>
            <a:r>
              <a:rPr spc="-5" dirty="0"/>
              <a:t>error, </a:t>
            </a:r>
            <a:r>
              <a:rPr spc="-484" dirty="0"/>
              <a:t> </a:t>
            </a:r>
            <a:r>
              <a:rPr spc="-5" dirty="0"/>
              <a:t>ensuring</a:t>
            </a:r>
            <a:r>
              <a:rPr dirty="0"/>
              <a:t> </a:t>
            </a:r>
            <a:r>
              <a:rPr spc="-5" dirty="0"/>
              <a:t>consistent</a:t>
            </a:r>
            <a:r>
              <a:rPr dirty="0"/>
              <a:t> and </a:t>
            </a:r>
            <a:r>
              <a:rPr spc="-5" dirty="0"/>
              <a:t>reliable</a:t>
            </a:r>
            <a:r>
              <a:rPr spc="5" dirty="0"/>
              <a:t> </a:t>
            </a:r>
            <a:r>
              <a:rPr spc="-5" dirty="0"/>
              <a:t>reporting</a:t>
            </a:r>
            <a:r>
              <a:rPr dirty="0"/>
              <a:t> </a:t>
            </a:r>
            <a:r>
              <a:rPr spc="-5" dirty="0"/>
              <a:t>across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493" y="634999"/>
            <a:ext cx="4801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DATASET</a:t>
            </a:r>
            <a:r>
              <a:rPr spc="-114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577" y="1620659"/>
            <a:ext cx="7542530" cy="508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7389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Unique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identifier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for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each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Times New Roman"/>
                <a:cs typeface="Times New Roman"/>
              </a:rPr>
              <a:t>employee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in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organizations</a:t>
            </a:r>
            <a:endParaRPr sz="2000">
              <a:latin typeface="Times New Roman"/>
              <a:cs typeface="Times New Roman"/>
            </a:endParaRPr>
          </a:p>
          <a:p>
            <a:pPr marL="15100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5" dirty="0">
                <a:latin typeface="Times New Roman"/>
                <a:cs typeface="Times New Roman"/>
              </a:rPr>
              <a:t> of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LAST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5" dirty="0">
                <a:latin typeface="Times New Roman"/>
                <a:cs typeface="Times New Roman"/>
              </a:rPr>
              <a:t> 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last name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 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employee.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286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BUSINESS UNIT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specific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business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unit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or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department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to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which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employee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belongs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65" dirty="0">
                <a:latin typeface="Times New Roman"/>
                <a:cs typeface="Times New Roman"/>
              </a:rPr>
              <a:t>EMPLOYEE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Times New Roman"/>
                <a:cs typeface="Times New Roman"/>
              </a:rPr>
              <a:t>TYPE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Times New Roman"/>
                <a:cs typeface="Times New Roman"/>
              </a:rPr>
              <a:t>The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Times New Roman"/>
                <a:cs typeface="Times New Roman"/>
              </a:rPr>
              <a:t>type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40" dirty="0">
                <a:latin typeface="Times New Roman"/>
                <a:cs typeface="Times New Roman"/>
              </a:rPr>
              <a:t>of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employment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Times New Roman"/>
                <a:cs typeface="Times New Roman"/>
              </a:rPr>
              <a:t>the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employee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Times New Roman"/>
                <a:cs typeface="Times New Roman"/>
              </a:rPr>
              <a:t>has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(Example: Full time, part time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contract)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2472690" algn="l"/>
              </a:tabLst>
            </a:pPr>
            <a:r>
              <a:rPr sz="2000" b="1" spc="20" dirty="0">
                <a:latin typeface="Times New Roman"/>
                <a:cs typeface="Times New Roman"/>
              </a:rPr>
              <a:t>GENDER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CODE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	</a:t>
            </a:r>
            <a:r>
              <a:rPr sz="2000" b="1" spc="15" dirty="0">
                <a:latin typeface="Times New Roman"/>
                <a:cs typeface="Times New Roman"/>
              </a:rPr>
              <a:t>code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Times New Roman"/>
                <a:cs typeface="Times New Roman"/>
              </a:rPr>
              <a:t>representing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the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gender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of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the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Times New Roman"/>
                <a:cs typeface="Times New Roman"/>
              </a:rPr>
              <a:t>employee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(Example: Male, Female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binary)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71157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25" dirty="0">
                <a:latin typeface="Times New Roman"/>
                <a:cs typeface="Times New Roman"/>
              </a:rPr>
              <a:t> 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current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rating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evaluation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38" y="1698078"/>
            <a:ext cx="1979726" cy="231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1133" y="2307678"/>
            <a:ext cx="1543024" cy="231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6213" y="6148171"/>
            <a:ext cx="3736339" cy="2313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084" y="327837"/>
            <a:ext cx="2600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001" y="1181443"/>
            <a:ext cx="913003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70" dirty="0">
                <a:latin typeface="Times New Roman"/>
                <a:cs typeface="Times New Roman"/>
              </a:rPr>
              <a:t>A</a:t>
            </a:r>
            <a:r>
              <a:rPr sz="2400" spc="-20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gg</a:t>
            </a:r>
            <a:r>
              <a:rPr sz="2400" spc="-5" dirty="0">
                <a:latin typeface="Times New Roman"/>
                <a:cs typeface="Times New Roman"/>
              </a:rPr>
              <a:t>le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Em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oy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ata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21685" algn="l"/>
              </a:tabLst>
            </a:pPr>
            <a:r>
              <a:rPr sz="2400" spc="-45" dirty="0">
                <a:latin typeface="Times New Roman"/>
                <a:cs typeface="Times New Roman"/>
              </a:rPr>
              <a:t>FEATURE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SELECTION:	Conditional Formatting, Designing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DATA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CLEANING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Missing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values,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Irrelevant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data,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Correct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Errors,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Unnecessary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Rows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TABLE: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dirty="0">
                <a:latin typeface="Times New Roman"/>
                <a:cs typeface="Times New Roman"/>
              </a:rPr>
              <a:t> ID,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00000"/>
              </a:lnSpc>
            </a:pPr>
            <a:r>
              <a:rPr sz="2400" spc="55" dirty="0">
                <a:latin typeface="Times New Roman"/>
                <a:cs typeface="Times New Roman"/>
              </a:rPr>
              <a:t>CHART: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Report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of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Employee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Performance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based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on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their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Current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Ratings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373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Times New Roman</vt:lpstr>
      <vt:lpstr>Office Theme</vt:lpstr>
      <vt:lpstr>EMPLOYEE PERFORMANCE</vt:lpstr>
      <vt:lpstr>PowerPoint Presentation</vt:lpstr>
      <vt:lpstr>AGENDA</vt:lpstr>
      <vt:lpstr>PROBLEM STATEMENT</vt:lpstr>
      <vt:lpstr>PROJECT OVERVIEW</vt:lpstr>
      <vt:lpstr>WHO ARE THE END USERS?</vt:lpstr>
      <vt:lpstr>OUR SOLUTION AND ITS VALUE 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</dc:title>
  <dc:creator>Admin</dc:creator>
  <cp:lastModifiedBy>Admin</cp:lastModifiedBy>
  <cp:revision>2</cp:revision>
  <dcterms:created xsi:type="dcterms:W3CDTF">2024-09-02T16:50:09Z</dcterms:created>
  <dcterms:modified xsi:type="dcterms:W3CDTF">2024-09-02T16:53:18Z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Creator">
    <vt:lpwstr>WPS Office WWO_wpscloud_20231009072630-3916d64f34</vt:lpwstr>
  </property>
  <property fmtid="{D5CDD505-2E9C-101B-9397-08002B2CF9AE}" pid="4" name="LastSaved">
    <vt:filetime>2024-09-02T00:00:00Z</vt:filetime>
  </property>
</Properties>
</file>