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97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49883-F270-4E9A-9AF5-9FB7F87E68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9B96BD-4DFF-4BE8-A76B-EFAC6F2C7D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BB050-B2E4-436A-919F-8BE679653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C26F0-ACEF-490D-AC51-9FE88E80E3B6}" type="datetimeFigureOut">
              <a:rPr lang="en-IN" smtClean="0"/>
              <a:t>06-09-2020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386F3-6B4F-4EA8-83F3-8A1F80759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451A9-3148-4583-9D77-E996899FE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1F4E-390A-4BAC-A140-9D45D61105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7672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F873F-78F2-4EE2-89C9-332ECA62F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7DED77-F585-4F6C-AA02-8A167BD893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1852A-46D6-4986-8F15-451A5BE2D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C26F0-ACEF-490D-AC51-9FE88E80E3B6}" type="datetimeFigureOut">
              <a:rPr lang="en-IN" smtClean="0"/>
              <a:t>06-09-2020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6B917-24D7-4AB4-A5F4-64AD1F2CB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67E287-975A-44E2-9CE7-0B3AD7BAC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1F4E-390A-4BAC-A140-9D45D61105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4846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0049E6-6D77-405A-9102-4235B3E88C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88D2FE-671D-4EE9-9FE2-10F3F308BA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F5876-2FEE-48AF-9601-94D17C5C0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C26F0-ACEF-490D-AC51-9FE88E80E3B6}" type="datetimeFigureOut">
              <a:rPr lang="en-IN" smtClean="0"/>
              <a:t>06-09-2020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53241-A857-4DF4-A0A1-5C03B045E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8B9DC-1C98-4564-B438-7C84E1A5C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1F4E-390A-4BAC-A140-9D45D61105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1386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6230E-3ECA-4DC8-9141-A08BC96A9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7D299-BE6E-4947-8EDA-C02DB6918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63383-F285-4510-8948-6402ADEAA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C26F0-ACEF-490D-AC51-9FE88E80E3B6}" type="datetimeFigureOut">
              <a:rPr lang="en-IN" smtClean="0"/>
              <a:t>06-09-2020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349CF6-3728-4028-97AC-B4EA71665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C81E4-38C1-4D76-B936-8C3F55350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1F4E-390A-4BAC-A140-9D45D61105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3612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B75AD-D630-4C9F-B2ED-FF8E77F61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DB06E-2C5A-4BD4-A9F2-60FD49D15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9C1B4-078B-409F-A1E5-8A9BF4B41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C26F0-ACEF-490D-AC51-9FE88E80E3B6}" type="datetimeFigureOut">
              <a:rPr lang="en-IN" smtClean="0"/>
              <a:t>06-09-2020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527090-63EF-46DD-B338-B9D6F0B77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4BE0F2-217E-49CA-A179-5F57D9D31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1F4E-390A-4BAC-A140-9D45D611055F}" type="slidenum">
              <a:rPr lang="en-IN" smtClean="0"/>
              <a:t>‹#›</a:t>
            </a:fld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C503F5-355C-45D4-BCFC-46FC3870CA22}"/>
              </a:ext>
            </a:extLst>
          </p:cNvPr>
          <p:cNvSpPr/>
          <p:nvPr userDrawn="1"/>
        </p:nvSpPr>
        <p:spPr>
          <a:xfrm>
            <a:off x="0" y="0"/>
            <a:ext cx="11347450" cy="13652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E635D0-8BFA-45A8-BCA6-D1C1B168BD73}"/>
              </a:ext>
            </a:extLst>
          </p:cNvPr>
          <p:cNvSpPr/>
          <p:nvPr userDrawn="1"/>
        </p:nvSpPr>
        <p:spPr>
          <a:xfrm>
            <a:off x="11434618" y="-1"/>
            <a:ext cx="286327" cy="136525"/>
          </a:xfrm>
          <a:prstGeom prst="rect">
            <a:avLst/>
          </a:prstGeom>
          <a:solidFill>
            <a:srgbClr val="F4971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E1F60D-17F3-447A-BB11-A8CC8E6619A7}"/>
              </a:ext>
            </a:extLst>
          </p:cNvPr>
          <p:cNvSpPr/>
          <p:nvPr userDrawn="1"/>
        </p:nvSpPr>
        <p:spPr>
          <a:xfrm>
            <a:off x="11808113" y="0"/>
            <a:ext cx="286327" cy="13652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6642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45FCE-9F1F-4014-93DB-90C4951A9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A3ED1-E464-4AD6-AC4A-15E61C8948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B48732-C628-4F34-BD6A-92548CC6AB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DE7DDA-6332-43C1-8D77-51BCBEA0B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C26F0-ACEF-490D-AC51-9FE88E80E3B6}" type="datetimeFigureOut">
              <a:rPr lang="en-IN" smtClean="0"/>
              <a:t>06-09-2020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F0FF4-E883-4BFF-988E-CCF6BE361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C4E17A-C02A-4BE8-939F-193F40BEF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1F4E-390A-4BAC-A140-9D45D611055F}" type="slidenum">
              <a:rPr lang="en-IN" smtClean="0"/>
              <a:t>‹#›</a:t>
            </a:fld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BD9C95-53AA-421D-AE75-E970D6DEBCD3}"/>
              </a:ext>
            </a:extLst>
          </p:cNvPr>
          <p:cNvSpPr/>
          <p:nvPr userDrawn="1"/>
        </p:nvSpPr>
        <p:spPr>
          <a:xfrm>
            <a:off x="0" y="0"/>
            <a:ext cx="11347450" cy="13652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CE4A047-D2F7-4E57-ADD7-E5A32C9A9885}"/>
              </a:ext>
            </a:extLst>
          </p:cNvPr>
          <p:cNvSpPr/>
          <p:nvPr userDrawn="1"/>
        </p:nvSpPr>
        <p:spPr>
          <a:xfrm>
            <a:off x="11434618" y="-1"/>
            <a:ext cx="286327" cy="136525"/>
          </a:xfrm>
          <a:prstGeom prst="rect">
            <a:avLst/>
          </a:prstGeom>
          <a:solidFill>
            <a:srgbClr val="F4971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A6C2C3B-7531-4069-BDC8-F1A8891D348C}"/>
              </a:ext>
            </a:extLst>
          </p:cNvPr>
          <p:cNvSpPr/>
          <p:nvPr userDrawn="1"/>
        </p:nvSpPr>
        <p:spPr>
          <a:xfrm>
            <a:off x="11808113" y="0"/>
            <a:ext cx="286327" cy="13652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2759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464F1-F9F2-44AF-9A1F-F4E2E1F2F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87F9C3-6771-437C-86B9-2CBA0D1930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B7A720-CEE3-44FE-BF50-0C4D9521C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B8ED2A-647B-4C56-BFB2-F31165E7AF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E1AD3F-A82B-4A8C-8D92-B3D59D53E9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2F3259-2BDF-48B9-9056-42A980784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C26F0-ACEF-490D-AC51-9FE88E80E3B6}" type="datetimeFigureOut">
              <a:rPr lang="en-IN" smtClean="0"/>
              <a:t>06-09-2020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C9DC09-A722-4B35-B44F-CCAD842CD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AC0DEF-9D26-4A27-9749-5CBBA0875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1F4E-390A-4BAC-A140-9D45D611055F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813C3E-6EA7-45DB-A55E-BED6AAE0E3D3}"/>
              </a:ext>
            </a:extLst>
          </p:cNvPr>
          <p:cNvSpPr/>
          <p:nvPr userDrawn="1"/>
        </p:nvSpPr>
        <p:spPr>
          <a:xfrm>
            <a:off x="0" y="0"/>
            <a:ext cx="11347450" cy="13652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2F53C8F-8834-4367-AEE4-05CB05CEA4E0}"/>
              </a:ext>
            </a:extLst>
          </p:cNvPr>
          <p:cNvSpPr/>
          <p:nvPr userDrawn="1"/>
        </p:nvSpPr>
        <p:spPr>
          <a:xfrm>
            <a:off x="11434618" y="-1"/>
            <a:ext cx="286327" cy="136525"/>
          </a:xfrm>
          <a:prstGeom prst="rect">
            <a:avLst/>
          </a:prstGeom>
          <a:solidFill>
            <a:srgbClr val="F4971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6674F2-9914-453B-A052-3C184B4ED512}"/>
              </a:ext>
            </a:extLst>
          </p:cNvPr>
          <p:cNvSpPr/>
          <p:nvPr userDrawn="1"/>
        </p:nvSpPr>
        <p:spPr>
          <a:xfrm>
            <a:off x="11808113" y="0"/>
            <a:ext cx="286327" cy="13652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8842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4905-4504-4436-B784-EBB8231A6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F65B73-BEA2-4CE8-A74C-13D7D9F1F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C26F0-ACEF-490D-AC51-9FE88E80E3B6}" type="datetimeFigureOut">
              <a:rPr lang="en-IN" smtClean="0"/>
              <a:t>06-09-2020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ECE75E-2BC3-49AE-A9AB-43C389501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EA9E84-DA91-4D41-AF08-86C46B955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1F4E-390A-4BAC-A140-9D45D611055F}" type="slidenum">
              <a:rPr lang="en-IN" smtClean="0"/>
              <a:t>‹#›</a:t>
            </a:fld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E29549-5B45-4DCC-B6ED-28FA5889E613}"/>
              </a:ext>
            </a:extLst>
          </p:cNvPr>
          <p:cNvSpPr/>
          <p:nvPr userDrawn="1"/>
        </p:nvSpPr>
        <p:spPr>
          <a:xfrm>
            <a:off x="0" y="0"/>
            <a:ext cx="11347450" cy="13652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9AB739-C92B-470B-B2B8-FB2E74F6DF84}"/>
              </a:ext>
            </a:extLst>
          </p:cNvPr>
          <p:cNvSpPr/>
          <p:nvPr userDrawn="1"/>
        </p:nvSpPr>
        <p:spPr>
          <a:xfrm>
            <a:off x="11434618" y="-1"/>
            <a:ext cx="286327" cy="136525"/>
          </a:xfrm>
          <a:prstGeom prst="rect">
            <a:avLst/>
          </a:prstGeom>
          <a:solidFill>
            <a:srgbClr val="F4971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BE0EE7-C30B-4670-BA78-B507879D9E75}"/>
              </a:ext>
            </a:extLst>
          </p:cNvPr>
          <p:cNvSpPr/>
          <p:nvPr userDrawn="1"/>
        </p:nvSpPr>
        <p:spPr>
          <a:xfrm>
            <a:off x="11808113" y="0"/>
            <a:ext cx="286327" cy="13652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5381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E66C55-AF46-412F-9C56-E6BFDD042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C26F0-ACEF-490D-AC51-9FE88E80E3B6}" type="datetimeFigureOut">
              <a:rPr lang="en-IN" smtClean="0"/>
              <a:t>06-09-2020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CFC9A8-092A-45FD-AA51-7B103C52B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394CFB-3588-4C24-930B-B95F61BB6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1F4E-390A-4BAC-A140-9D45D611055F}" type="slidenum">
              <a:rPr lang="en-IN" smtClean="0"/>
              <a:t>‹#›</a:t>
            </a:fld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0C1506-D00F-4BF9-BF77-BF0E5F2E45B1}"/>
              </a:ext>
            </a:extLst>
          </p:cNvPr>
          <p:cNvSpPr/>
          <p:nvPr userDrawn="1"/>
        </p:nvSpPr>
        <p:spPr>
          <a:xfrm>
            <a:off x="0" y="0"/>
            <a:ext cx="11347450" cy="13652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8564F4-4A2F-459C-BEBC-32B6F59FE053}"/>
              </a:ext>
            </a:extLst>
          </p:cNvPr>
          <p:cNvSpPr/>
          <p:nvPr userDrawn="1"/>
        </p:nvSpPr>
        <p:spPr>
          <a:xfrm>
            <a:off x="11434618" y="-1"/>
            <a:ext cx="286327" cy="136525"/>
          </a:xfrm>
          <a:prstGeom prst="rect">
            <a:avLst/>
          </a:prstGeom>
          <a:solidFill>
            <a:srgbClr val="F4971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DC4EF0-3E4C-4790-910D-E7CA86CE4FFC}"/>
              </a:ext>
            </a:extLst>
          </p:cNvPr>
          <p:cNvSpPr/>
          <p:nvPr userDrawn="1"/>
        </p:nvSpPr>
        <p:spPr>
          <a:xfrm>
            <a:off x="11808113" y="0"/>
            <a:ext cx="286327" cy="13652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9370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67FD6-95CA-4B1B-AD9D-0A416F67B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58DAC-166B-491C-8665-ABE40343A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083DE1-55C4-4B95-89CB-927BBE56E4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722D3C-867E-4C56-B41C-EE54AD8B1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C26F0-ACEF-490D-AC51-9FE88E80E3B6}" type="datetimeFigureOut">
              <a:rPr lang="en-IN" smtClean="0"/>
              <a:t>06-09-2020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82544B-BD0D-4679-BDD2-416384A6D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5E7F61-E0DC-4F5C-90F2-ADB179D1C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1F4E-390A-4BAC-A140-9D45D611055F}" type="slidenum">
              <a:rPr lang="en-IN" smtClean="0"/>
              <a:t>‹#›</a:t>
            </a:fld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DC7153-F966-47B1-B7E4-37D3A87DAC48}"/>
              </a:ext>
            </a:extLst>
          </p:cNvPr>
          <p:cNvSpPr/>
          <p:nvPr userDrawn="1"/>
        </p:nvSpPr>
        <p:spPr>
          <a:xfrm>
            <a:off x="0" y="0"/>
            <a:ext cx="11347450" cy="13652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91F499-3453-4CF0-A895-D4EC16B15FEB}"/>
              </a:ext>
            </a:extLst>
          </p:cNvPr>
          <p:cNvSpPr/>
          <p:nvPr userDrawn="1"/>
        </p:nvSpPr>
        <p:spPr>
          <a:xfrm>
            <a:off x="11434618" y="-1"/>
            <a:ext cx="286327" cy="136525"/>
          </a:xfrm>
          <a:prstGeom prst="rect">
            <a:avLst/>
          </a:prstGeom>
          <a:solidFill>
            <a:srgbClr val="F4971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8D488B-822F-43C1-B5A0-218B448EB305}"/>
              </a:ext>
            </a:extLst>
          </p:cNvPr>
          <p:cNvSpPr/>
          <p:nvPr userDrawn="1"/>
        </p:nvSpPr>
        <p:spPr>
          <a:xfrm>
            <a:off x="11808113" y="0"/>
            <a:ext cx="286327" cy="13652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080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3B5DC-E043-4B9E-8269-E01ABD7B8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873468-96EA-4689-8F80-8EAF6F6C76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BE75E7-1DB6-4265-A138-E362B48F04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3022FF-5224-4696-B979-E2EF145D7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C26F0-ACEF-490D-AC51-9FE88E80E3B6}" type="datetimeFigureOut">
              <a:rPr lang="en-IN" smtClean="0"/>
              <a:t>06-09-2020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1CC243-9CEF-4154-B7CE-65E17A368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12437B-6BCC-41DC-8883-049AE724B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1F4E-390A-4BAC-A140-9D45D61105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7914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C92A5D-9855-4FAA-9061-829EC5800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9C5242-F5DF-40C3-8DA7-B83E228DB5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CF52D-D04A-4D23-B355-1820777AB3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C26F0-ACEF-490D-AC51-9FE88E80E3B6}" type="datetimeFigureOut">
              <a:rPr lang="en-IN" smtClean="0"/>
              <a:t>06-09-2020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8B6BD-486C-47C7-B2AA-9B71816872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04C072-C33E-4E33-9493-2F1D35B3B7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F1F4E-390A-4BAC-A140-9D45D61105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1133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49CD2D09-B1BB-4DF5-9E1C-3D21B21EDE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20431" y="0"/>
            <a:ext cx="6271569" cy="6858000"/>
          </a:xfrm>
          <a:prstGeom prst="rect">
            <a:avLst/>
          </a:prstGeom>
          <a:gradFill>
            <a:gsLst>
              <a:gs pos="0">
                <a:schemeClr val="accent4"/>
              </a:gs>
              <a:gs pos="25000">
                <a:schemeClr val="accent4"/>
              </a:gs>
              <a:gs pos="94000">
                <a:schemeClr val="accent2"/>
              </a:gs>
              <a:gs pos="100000">
                <a:schemeClr val="accent2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83355637-BA71-4F63-94C9-E77BF81BDF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A4C8E8-4C1D-4A78-8DA5-06DD4C2DFB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998" y="798445"/>
            <a:ext cx="4803636" cy="13116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dirty="0">
                <a:solidFill>
                  <a:srgbClr val="002060"/>
                </a:solidFill>
              </a:rPr>
              <a:t>Capstone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F070BC-EC90-4656-AEEA-EA038F52AF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0433" y="2270725"/>
            <a:ext cx="4706803" cy="37888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b="1" dirty="0">
                <a:solidFill>
                  <a:srgbClr val="002060"/>
                </a:solidFill>
              </a:rPr>
              <a:t>Predict Severity of Road Accidents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4971E"/>
              </a:solidFill>
            </a:endParaRPr>
          </a:p>
          <a:p>
            <a:pPr algn="l"/>
            <a:endParaRPr lang="en-US" sz="2000" dirty="0">
              <a:solidFill>
                <a:srgbClr val="F4971E"/>
              </a:solidFill>
            </a:endParaRPr>
          </a:p>
          <a:p>
            <a:pPr algn="l"/>
            <a:endParaRPr lang="en-US" sz="2000" dirty="0">
              <a:solidFill>
                <a:srgbClr val="F4971E"/>
              </a:solidFill>
            </a:endParaRPr>
          </a:p>
          <a:p>
            <a:r>
              <a:rPr lang="en-US" sz="2000" dirty="0">
                <a:solidFill>
                  <a:srgbClr val="F4971E"/>
                </a:solidFill>
              </a:rPr>
              <a:t>Submitted by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4971E"/>
              </a:solidFill>
            </a:endParaRPr>
          </a:p>
          <a:p>
            <a:r>
              <a:rPr lang="en-US" sz="2000" b="1" dirty="0">
                <a:solidFill>
                  <a:srgbClr val="F4971E"/>
                </a:solidFill>
              </a:rPr>
              <a:t>Jegath Prabhu</a:t>
            </a:r>
          </a:p>
          <a:p>
            <a:r>
              <a:rPr lang="en-US" sz="1600" dirty="0">
                <a:solidFill>
                  <a:srgbClr val="F4971E"/>
                </a:solidFill>
              </a:rPr>
              <a:t>6</a:t>
            </a:r>
            <a:r>
              <a:rPr lang="en-US" sz="1600" baseline="30000" dirty="0">
                <a:solidFill>
                  <a:srgbClr val="F4971E"/>
                </a:solidFill>
              </a:rPr>
              <a:t>th</a:t>
            </a:r>
            <a:r>
              <a:rPr lang="en-US" sz="1600" dirty="0">
                <a:solidFill>
                  <a:srgbClr val="F4971E"/>
                </a:solidFill>
              </a:rPr>
              <a:t> December 2020</a:t>
            </a:r>
          </a:p>
        </p:txBody>
      </p:sp>
      <p:sp>
        <p:nvSpPr>
          <p:cNvPr id="48" name="Freeform 49">
            <a:extLst>
              <a:ext uri="{FF2B5EF4-FFF2-40B4-BE49-F238E27FC236}">
                <a16:creationId xmlns:a16="http://schemas.microsoft.com/office/drawing/2014/main" id="{967C29FE-FD32-4AFB-AD20-DBDF5864B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3915" y="590635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4"/>
                </a:gs>
                <a:gs pos="23000">
                  <a:schemeClr val="accent4"/>
                </a:gs>
                <a:gs pos="83000">
                  <a:schemeClr val="accent2"/>
                </a:gs>
                <a:gs pos="100000">
                  <a:schemeClr val="accent2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D715CF9-C30E-4ACC-B4FD-3A7621727799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63" r="23749" b="1"/>
          <a:stretch/>
        </p:blipFill>
        <p:spPr>
          <a:xfrm>
            <a:off x="6893318" y="770037"/>
            <a:ext cx="5298683" cy="6097438"/>
          </a:xfrm>
          <a:custGeom>
            <a:avLst/>
            <a:gdLst/>
            <a:ahLst/>
            <a:cxnLst/>
            <a:rect l="l" t="t" r="r" b="b"/>
            <a:pathLst>
              <a:path w="5298683" h="6097438">
                <a:moveTo>
                  <a:pt x="3120528" y="0"/>
                </a:moveTo>
                <a:cubicBezTo>
                  <a:pt x="3874524" y="0"/>
                  <a:pt x="4566062" y="267415"/>
                  <a:pt x="5105473" y="712577"/>
                </a:cubicBezTo>
                <a:lnTo>
                  <a:pt x="5298683" y="888178"/>
                </a:lnTo>
                <a:lnTo>
                  <a:pt x="5298683" y="5352876"/>
                </a:lnTo>
                <a:lnTo>
                  <a:pt x="5105473" y="5528477"/>
                </a:lnTo>
                <a:cubicBezTo>
                  <a:pt x="4874296" y="5719261"/>
                  <a:pt x="4615179" y="5877397"/>
                  <a:pt x="4335177" y="5995828"/>
                </a:cubicBezTo>
                <a:lnTo>
                  <a:pt x="4057556" y="6097438"/>
                </a:lnTo>
                <a:lnTo>
                  <a:pt x="2183499" y="6097438"/>
                </a:lnTo>
                <a:lnTo>
                  <a:pt x="1905878" y="5995828"/>
                </a:lnTo>
                <a:cubicBezTo>
                  <a:pt x="785873" y="5522106"/>
                  <a:pt x="0" y="4413092"/>
                  <a:pt x="0" y="3120527"/>
                </a:cubicBezTo>
                <a:cubicBezTo>
                  <a:pt x="0" y="1397108"/>
                  <a:pt x="1397108" y="0"/>
                  <a:pt x="312052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32641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1B80D-0FEC-42C1-A1CE-07AC17755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8" y="182822"/>
            <a:ext cx="10515600" cy="89953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2060"/>
                </a:solidFill>
              </a:rPr>
              <a:t>Problem Statement</a:t>
            </a:r>
            <a:endParaRPr lang="en-IN" sz="3200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F1A85-01BE-4728-9AFB-581C2B7FA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7153" y="4053794"/>
            <a:ext cx="8724123" cy="1010881"/>
          </a:xfrm>
        </p:spPr>
        <p:txBody>
          <a:bodyPr>
            <a:normAutofit/>
          </a:bodyPr>
          <a:lstStyle/>
          <a:p>
            <a:pPr lvl="0"/>
            <a:r>
              <a:rPr lang="en-US" sz="1600" dirty="0"/>
              <a:t>Drivers who are about to get onto a motorway</a:t>
            </a:r>
            <a:endParaRPr lang="en-IN" sz="1600" dirty="0"/>
          </a:p>
          <a:p>
            <a:pPr lvl="0"/>
            <a:r>
              <a:rPr lang="en-US" sz="1600" dirty="0"/>
              <a:t>Emergency response team who should be on alert based on traffic and weather conditions</a:t>
            </a:r>
            <a:endParaRPr lang="en-IN" sz="1600" dirty="0"/>
          </a:p>
          <a:p>
            <a:pPr lvl="0"/>
            <a:r>
              <a:rPr lang="en-US" sz="1600" dirty="0"/>
              <a:t>Pedestrians or cyclists who are about to get on to the road for quick getaway</a:t>
            </a:r>
            <a:endParaRPr lang="en-IN" sz="1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C09A48-D39C-4514-BDFB-BD4A242798FB}"/>
              </a:ext>
            </a:extLst>
          </p:cNvPr>
          <p:cNvSpPr/>
          <p:nvPr/>
        </p:nvSpPr>
        <p:spPr>
          <a:xfrm>
            <a:off x="0" y="0"/>
            <a:ext cx="11347450" cy="13652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D885C0-7CB8-4FA8-8AF5-9541F926CEFE}"/>
              </a:ext>
            </a:extLst>
          </p:cNvPr>
          <p:cNvSpPr/>
          <p:nvPr/>
        </p:nvSpPr>
        <p:spPr>
          <a:xfrm>
            <a:off x="11434618" y="-1"/>
            <a:ext cx="286327" cy="136525"/>
          </a:xfrm>
          <a:prstGeom prst="rect">
            <a:avLst/>
          </a:prstGeom>
          <a:solidFill>
            <a:srgbClr val="F4971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04A85B-4617-4382-91E6-052B79122426}"/>
              </a:ext>
            </a:extLst>
          </p:cNvPr>
          <p:cNvSpPr/>
          <p:nvPr/>
        </p:nvSpPr>
        <p:spPr>
          <a:xfrm>
            <a:off x="11808113" y="0"/>
            <a:ext cx="286327" cy="13652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887F060C-8E70-46D3-8066-CFA6F4193884}"/>
              </a:ext>
            </a:extLst>
          </p:cNvPr>
          <p:cNvSpPr/>
          <p:nvPr/>
        </p:nvSpPr>
        <p:spPr>
          <a:xfrm>
            <a:off x="642258" y="4109470"/>
            <a:ext cx="2343538" cy="89953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/>
              <a:t>Model Stakeholders</a:t>
            </a:r>
            <a:endParaRPr lang="en-US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60299E2-5CAD-4CC7-BCD0-898205B47780}"/>
              </a:ext>
            </a:extLst>
          </p:cNvPr>
          <p:cNvSpPr/>
          <p:nvPr/>
        </p:nvSpPr>
        <p:spPr>
          <a:xfrm>
            <a:off x="1814027" y="1753665"/>
            <a:ext cx="8811208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To develop a Machine Learning Model to Predict the Severity of Road Accident</a:t>
            </a:r>
          </a:p>
        </p:txBody>
      </p:sp>
    </p:spTree>
    <p:extLst>
      <p:ext uri="{BB962C8B-B14F-4D97-AF65-F5344CB8AC3E}">
        <p14:creationId xmlns:p14="http://schemas.microsoft.com/office/powerpoint/2010/main" val="1559639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1B80D-0FEC-42C1-A1CE-07AC17755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8" y="182822"/>
            <a:ext cx="10515600" cy="56444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2060"/>
                </a:solidFill>
              </a:rPr>
              <a:t>Data Available</a:t>
            </a:r>
            <a:endParaRPr lang="en-IN" sz="3200" b="1" dirty="0">
              <a:solidFill>
                <a:srgbClr val="00206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C09A48-D39C-4514-BDFB-BD4A242798FB}"/>
              </a:ext>
            </a:extLst>
          </p:cNvPr>
          <p:cNvSpPr/>
          <p:nvPr/>
        </p:nvSpPr>
        <p:spPr>
          <a:xfrm>
            <a:off x="0" y="0"/>
            <a:ext cx="11347450" cy="13652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D885C0-7CB8-4FA8-8AF5-9541F926CEFE}"/>
              </a:ext>
            </a:extLst>
          </p:cNvPr>
          <p:cNvSpPr/>
          <p:nvPr/>
        </p:nvSpPr>
        <p:spPr>
          <a:xfrm>
            <a:off x="11434618" y="-1"/>
            <a:ext cx="286327" cy="136525"/>
          </a:xfrm>
          <a:prstGeom prst="rect">
            <a:avLst/>
          </a:prstGeom>
          <a:solidFill>
            <a:srgbClr val="F4971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04A85B-4617-4382-91E6-052B79122426}"/>
              </a:ext>
            </a:extLst>
          </p:cNvPr>
          <p:cNvSpPr/>
          <p:nvPr/>
        </p:nvSpPr>
        <p:spPr>
          <a:xfrm>
            <a:off x="11808113" y="0"/>
            <a:ext cx="286327" cy="13652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750E98-085A-4720-95A7-C3E3FFC85208}"/>
              </a:ext>
            </a:extLst>
          </p:cNvPr>
          <p:cNvSpPr/>
          <p:nvPr/>
        </p:nvSpPr>
        <p:spPr>
          <a:xfrm>
            <a:off x="754018" y="853488"/>
            <a:ext cx="10593432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The Seattle Department of Transportation Data for Building the Machine Learning Model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04BAE44E-A963-45BF-8FBC-2DDDD26D39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340477"/>
              </p:ext>
            </p:extLst>
          </p:nvPr>
        </p:nvGraphicFramePr>
        <p:xfrm>
          <a:off x="754018" y="1833300"/>
          <a:ext cx="6449215" cy="3571751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786257">
                  <a:extLst>
                    <a:ext uri="{9D8B030D-6E8A-4147-A177-3AD203B41FA5}">
                      <a16:colId xmlns:a16="http://schemas.microsoft.com/office/drawing/2014/main" val="3545818038"/>
                    </a:ext>
                  </a:extLst>
                </a:gridCol>
                <a:gridCol w="1442001">
                  <a:extLst>
                    <a:ext uri="{9D8B030D-6E8A-4147-A177-3AD203B41FA5}">
                      <a16:colId xmlns:a16="http://schemas.microsoft.com/office/drawing/2014/main" val="448056998"/>
                    </a:ext>
                  </a:extLst>
                </a:gridCol>
                <a:gridCol w="1442001">
                  <a:extLst>
                    <a:ext uri="{9D8B030D-6E8A-4147-A177-3AD203B41FA5}">
                      <a16:colId xmlns:a16="http://schemas.microsoft.com/office/drawing/2014/main" val="142384231"/>
                    </a:ext>
                  </a:extLst>
                </a:gridCol>
                <a:gridCol w="2778956">
                  <a:extLst>
                    <a:ext uri="{9D8B030D-6E8A-4147-A177-3AD203B41FA5}">
                      <a16:colId xmlns:a16="http://schemas.microsoft.com/office/drawing/2014/main" val="2311260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Sl.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Attribute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Data type, length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Description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547961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JUNCTIONTYPE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Text, 300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Category of junction at which collision took place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113925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ROADCOND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Text, 300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The condition of the road during the collision.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090864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LIGHTCOND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Text, 300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The light conditions during the collision.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068168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WEATHER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Text, 300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A description of the weather conditions during the time of the collision.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058823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PERSONCOUNT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Double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The number of pedestrians involved in the collision.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723344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VEHCOUNT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Double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The number of vehicles involved in the collision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551906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SPEEDING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Text, 1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Whether or not speeding was a factor in the collision. (Y/N)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28972413"/>
                  </a:ext>
                </a:extLst>
              </a:tr>
            </a:tbl>
          </a:graphicData>
        </a:graphic>
      </p:graphicFrame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C97DCEC-AE52-411C-A35F-6189FA30A949}"/>
              </a:ext>
            </a:extLst>
          </p:cNvPr>
          <p:cNvSpPr/>
          <p:nvPr/>
        </p:nvSpPr>
        <p:spPr>
          <a:xfrm>
            <a:off x="2472612" y="1400545"/>
            <a:ext cx="2948474" cy="2696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002060"/>
                </a:solidFill>
              </a:rPr>
              <a:t>Feature Variables</a:t>
            </a:r>
            <a:endParaRPr lang="en-IN" sz="1600" b="1" dirty="0">
              <a:solidFill>
                <a:srgbClr val="002060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B0A1145-5638-422C-8335-9DC84C32F881}"/>
              </a:ext>
            </a:extLst>
          </p:cNvPr>
          <p:cNvSpPr/>
          <p:nvPr/>
        </p:nvSpPr>
        <p:spPr>
          <a:xfrm>
            <a:off x="8398976" y="1400545"/>
            <a:ext cx="2948474" cy="2696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002060"/>
                </a:solidFill>
              </a:rPr>
              <a:t>Labeled Dataset</a:t>
            </a:r>
            <a:endParaRPr lang="en-IN" sz="1600" b="1" dirty="0">
              <a:solidFill>
                <a:srgbClr val="00206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2558639-E8D2-4D72-9916-F5045A15653D}"/>
              </a:ext>
            </a:extLst>
          </p:cNvPr>
          <p:cNvSpPr/>
          <p:nvPr/>
        </p:nvSpPr>
        <p:spPr>
          <a:xfrm>
            <a:off x="8974364" y="1846360"/>
            <a:ext cx="2373086" cy="1971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 3—fatality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 2b—serious injury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 2—injury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 1—prop damage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 0—unknown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8969A04-C9C0-48A1-95CB-F086C3BAC8DA}"/>
              </a:ext>
            </a:extLst>
          </p:cNvPr>
          <p:cNvSpPr/>
          <p:nvPr/>
        </p:nvSpPr>
        <p:spPr>
          <a:xfrm>
            <a:off x="755700" y="5890210"/>
            <a:ext cx="106806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If the driver is provided with a prediction to estimate the severity of accident in for a given weather, light conditions, etc. he/she will be well equipped to take a uniform decision and drive carefully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An emergency response team would be on alert during bad weather on a specific junction of road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Traffic inspector can monitor highly vulnerable road junctions during bad weather and heavy traffic</a:t>
            </a:r>
            <a:endParaRPr lang="en-IN" sz="1400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F0F25EB-31B5-48C3-8A81-C11C99B34965}"/>
              </a:ext>
            </a:extLst>
          </p:cNvPr>
          <p:cNvSpPr/>
          <p:nvPr/>
        </p:nvSpPr>
        <p:spPr>
          <a:xfrm>
            <a:off x="2504388" y="5620575"/>
            <a:ext cx="2948474" cy="2696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002060"/>
                </a:solidFill>
              </a:rPr>
              <a:t>Examples of feature set</a:t>
            </a:r>
            <a:endParaRPr lang="en-IN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5648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94EEF118-A9FA-4EFB-9214-71D6AFF9C5A6}"/>
              </a:ext>
            </a:extLst>
          </p:cNvPr>
          <p:cNvSpPr>
            <a:spLocks/>
          </p:cNvSpPr>
          <p:nvPr/>
        </p:nvSpPr>
        <p:spPr bwMode="auto">
          <a:xfrm>
            <a:off x="809625" y="2018347"/>
            <a:ext cx="1804988" cy="2936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416" y="0"/>
              </a:cxn>
              <a:cxn ang="0">
                <a:pos x="5009" y="407"/>
              </a:cxn>
              <a:cxn ang="0">
                <a:pos x="4416" y="813"/>
              </a:cxn>
              <a:cxn ang="0">
                <a:pos x="0" y="813"/>
              </a:cxn>
              <a:cxn ang="0">
                <a:pos x="592" y="407"/>
              </a:cxn>
              <a:cxn ang="0">
                <a:pos x="0" y="0"/>
              </a:cxn>
            </a:cxnLst>
            <a:rect l="0" t="0" r="r" b="b"/>
            <a:pathLst>
              <a:path w="5009" h="813">
                <a:moveTo>
                  <a:pt x="0" y="0"/>
                </a:moveTo>
                <a:lnTo>
                  <a:pt x="4416" y="0"/>
                </a:lnTo>
                <a:lnTo>
                  <a:pt x="5009" y="407"/>
                </a:lnTo>
                <a:lnTo>
                  <a:pt x="4416" y="813"/>
                </a:lnTo>
                <a:lnTo>
                  <a:pt x="0" y="813"/>
                </a:lnTo>
                <a:lnTo>
                  <a:pt x="592" y="407"/>
                </a:lnTo>
                <a:lnTo>
                  <a:pt x="0" y="0"/>
                </a:lnTo>
                <a:close/>
              </a:path>
            </a:pathLst>
          </a:custGeom>
          <a:solidFill>
            <a:srgbClr val="AE6C3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Freeform 6">
            <a:extLst>
              <a:ext uri="{FF2B5EF4-FFF2-40B4-BE49-F238E27FC236}">
                <a16:creationId xmlns:a16="http://schemas.microsoft.com/office/drawing/2014/main" id="{E70D9CFD-759D-4B9A-8089-67AA7EB1BC0F}"/>
              </a:ext>
            </a:extLst>
          </p:cNvPr>
          <p:cNvSpPr>
            <a:spLocks/>
          </p:cNvSpPr>
          <p:nvPr/>
        </p:nvSpPr>
        <p:spPr bwMode="auto">
          <a:xfrm>
            <a:off x="2562225" y="2018347"/>
            <a:ext cx="1804988" cy="2936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416" y="0"/>
              </a:cxn>
              <a:cxn ang="0">
                <a:pos x="5009" y="407"/>
              </a:cxn>
              <a:cxn ang="0">
                <a:pos x="4416" y="813"/>
              </a:cxn>
              <a:cxn ang="0">
                <a:pos x="0" y="813"/>
              </a:cxn>
              <a:cxn ang="0">
                <a:pos x="593" y="407"/>
              </a:cxn>
              <a:cxn ang="0">
                <a:pos x="0" y="0"/>
              </a:cxn>
            </a:cxnLst>
            <a:rect l="0" t="0" r="r" b="b"/>
            <a:pathLst>
              <a:path w="5009" h="813">
                <a:moveTo>
                  <a:pt x="0" y="0"/>
                </a:moveTo>
                <a:lnTo>
                  <a:pt x="4416" y="0"/>
                </a:lnTo>
                <a:lnTo>
                  <a:pt x="5009" y="407"/>
                </a:lnTo>
                <a:lnTo>
                  <a:pt x="4416" y="813"/>
                </a:lnTo>
                <a:lnTo>
                  <a:pt x="0" y="813"/>
                </a:lnTo>
                <a:lnTo>
                  <a:pt x="593" y="407"/>
                </a:lnTo>
                <a:lnTo>
                  <a:pt x="0" y="0"/>
                </a:lnTo>
                <a:close/>
              </a:path>
            </a:pathLst>
          </a:custGeom>
          <a:solidFill>
            <a:srgbClr val="5B3C3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Freeform 7">
            <a:extLst>
              <a:ext uri="{FF2B5EF4-FFF2-40B4-BE49-F238E27FC236}">
                <a16:creationId xmlns:a16="http://schemas.microsoft.com/office/drawing/2014/main" id="{D3D7181D-DAAF-4BA8-96F7-77D057D6E003}"/>
              </a:ext>
            </a:extLst>
          </p:cNvPr>
          <p:cNvSpPr>
            <a:spLocks/>
          </p:cNvSpPr>
          <p:nvPr/>
        </p:nvSpPr>
        <p:spPr bwMode="auto">
          <a:xfrm>
            <a:off x="4314825" y="2018347"/>
            <a:ext cx="1804988" cy="2936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417" y="0"/>
              </a:cxn>
              <a:cxn ang="0">
                <a:pos x="5009" y="407"/>
              </a:cxn>
              <a:cxn ang="0">
                <a:pos x="4417" y="813"/>
              </a:cxn>
              <a:cxn ang="0">
                <a:pos x="0" y="813"/>
              </a:cxn>
              <a:cxn ang="0">
                <a:pos x="593" y="407"/>
              </a:cxn>
              <a:cxn ang="0">
                <a:pos x="0" y="0"/>
              </a:cxn>
            </a:cxnLst>
            <a:rect l="0" t="0" r="r" b="b"/>
            <a:pathLst>
              <a:path w="5009" h="813">
                <a:moveTo>
                  <a:pt x="0" y="0"/>
                </a:moveTo>
                <a:lnTo>
                  <a:pt x="4417" y="0"/>
                </a:lnTo>
                <a:lnTo>
                  <a:pt x="5009" y="407"/>
                </a:lnTo>
                <a:lnTo>
                  <a:pt x="4417" y="813"/>
                </a:lnTo>
                <a:lnTo>
                  <a:pt x="0" y="813"/>
                </a:lnTo>
                <a:lnTo>
                  <a:pt x="593" y="407"/>
                </a:lnTo>
                <a:lnTo>
                  <a:pt x="0" y="0"/>
                </a:lnTo>
                <a:close/>
              </a:path>
            </a:pathLst>
          </a:custGeom>
          <a:solidFill>
            <a:srgbClr val="AE6C3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Freeform 8">
            <a:extLst>
              <a:ext uri="{FF2B5EF4-FFF2-40B4-BE49-F238E27FC236}">
                <a16:creationId xmlns:a16="http://schemas.microsoft.com/office/drawing/2014/main" id="{68D87354-98B8-4529-BB01-12429AFE1B1B}"/>
              </a:ext>
            </a:extLst>
          </p:cNvPr>
          <p:cNvSpPr>
            <a:spLocks/>
          </p:cNvSpPr>
          <p:nvPr/>
        </p:nvSpPr>
        <p:spPr bwMode="auto">
          <a:xfrm>
            <a:off x="6069013" y="2018347"/>
            <a:ext cx="1804988" cy="2936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416" y="0"/>
              </a:cxn>
              <a:cxn ang="0">
                <a:pos x="5008" y="407"/>
              </a:cxn>
              <a:cxn ang="0">
                <a:pos x="4416" y="813"/>
              </a:cxn>
              <a:cxn ang="0">
                <a:pos x="0" y="813"/>
              </a:cxn>
              <a:cxn ang="0">
                <a:pos x="592" y="407"/>
              </a:cxn>
              <a:cxn ang="0">
                <a:pos x="0" y="0"/>
              </a:cxn>
            </a:cxnLst>
            <a:rect l="0" t="0" r="r" b="b"/>
            <a:pathLst>
              <a:path w="5008" h="813">
                <a:moveTo>
                  <a:pt x="0" y="0"/>
                </a:moveTo>
                <a:lnTo>
                  <a:pt x="4416" y="0"/>
                </a:lnTo>
                <a:lnTo>
                  <a:pt x="5008" y="407"/>
                </a:lnTo>
                <a:lnTo>
                  <a:pt x="4416" y="813"/>
                </a:lnTo>
                <a:lnTo>
                  <a:pt x="0" y="813"/>
                </a:lnTo>
                <a:lnTo>
                  <a:pt x="592" y="407"/>
                </a:lnTo>
                <a:lnTo>
                  <a:pt x="0" y="0"/>
                </a:lnTo>
                <a:close/>
              </a:path>
            </a:pathLst>
          </a:custGeom>
          <a:solidFill>
            <a:srgbClr val="5B3C3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Freeform 9">
            <a:extLst>
              <a:ext uri="{FF2B5EF4-FFF2-40B4-BE49-F238E27FC236}">
                <a16:creationId xmlns:a16="http://schemas.microsoft.com/office/drawing/2014/main" id="{E237FFA3-58EE-4AEA-B246-15CBBDDEED1B}"/>
              </a:ext>
            </a:extLst>
          </p:cNvPr>
          <p:cNvSpPr>
            <a:spLocks/>
          </p:cNvSpPr>
          <p:nvPr/>
        </p:nvSpPr>
        <p:spPr bwMode="auto">
          <a:xfrm>
            <a:off x="7821613" y="2018347"/>
            <a:ext cx="1804988" cy="2936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416" y="0"/>
              </a:cxn>
              <a:cxn ang="0">
                <a:pos x="5009" y="407"/>
              </a:cxn>
              <a:cxn ang="0">
                <a:pos x="4416" y="813"/>
              </a:cxn>
              <a:cxn ang="0">
                <a:pos x="0" y="813"/>
              </a:cxn>
              <a:cxn ang="0">
                <a:pos x="592" y="407"/>
              </a:cxn>
              <a:cxn ang="0">
                <a:pos x="0" y="0"/>
              </a:cxn>
            </a:cxnLst>
            <a:rect l="0" t="0" r="r" b="b"/>
            <a:pathLst>
              <a:path w="5009" h="813">
                <a:moveTo>
                  <a:pt x="0" y="0"/>
                </a:moveTo>
                <a:lnTo>
                  <a:pt x="4416" y="0"/>
                </a:lnTo>
                <a:lnTo>
                  <a:pt x="5009" y="407"/>
                </a:lnTo>
                <a:lnTo>
                  <a:pt x="4416" y="813"/>
                </a:lnTo>
                <a:lnTo>
                  <a:pt x="0" y="813"/>
                </a:lnTo>
                <a:lnTo>
                  <a:pt x="592" y="407"/>
                </a:lnTo>
                <a:lnTo>
                  <a:pt x="0" y="0"/>
                </a:lnTo>
                <a:close/>
              </a:path>
            </a:pathLst>
          </a:custGeom>
          <a:solidFill>
            <a:srgbClr val="AE6C3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Freeform 10">
            <a:extLst>
              <a:ext uri="{FF2B5EF4-FFF2-40B4-BE49-F238E27FC236}">
                <a16:creationId xmlns:a16="http://schemas.microsoft.com/office/drawing/2014/main" id="{96305767-DC5E-4505-9F62-C85456FDE229}"/>
              </a:ext>
            </a:extLst>
          </p:cNvPr>
          <p:cNvSpPr>
            <a:spLocks/>
          </p:cNvSpPr>
          <p:nvPr/>
        </p:nvSpPr>
        <p:spPr bwMode="auto">
          <a:xfrm>
            <a:off x="9574213" y="2018347"/>
            <a:ext cx="1804988" cy="2936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416" y="0"/>
              </a:cxn>
              <a:cxn ang="0">
                <a:pos x="5009" y="407"/>
              </a:cxn>
              <a:cxn ang="0">
                <a:pos x="4416" y="813"/>
              </a:cxn>
              <a:cxn ang="0">
                <a:pos x="0" y="813"/>
              </a:cxn>
              <a:cxn ang="0">
                <a:pos x="593" y="407"/>
              </a:cxn>
              <a:cxn ang="0">
                <a:pos x="0" y="0"/>
              </a:cxn>
            </a:cxnLst>
            <a:rect l="0" t="0" r="r" b="b"/>
            <a:pathLst>
              <a:path w="5009" h="813">
                <a:moveTo>
                  <a:pt x="0" y="0"/>
                </a:moveTo>
                <a:lnTo>
                  <a:pt x="4416" y="0"/>
                </a:lnTo>
                <a:lnTo>
                  <a:pt x="5009" y="407"/>
                </a:lnTo>
                <a:lnTo>
                  <a:pt x="4416" y="813"/>
                </a:lnTo>
                <a:lnTo>
                  <a:pt x="0" y="813"/>
                </a:lnTo>
                <a:lnTo>
                  <a:pt x="593" y="407"/>
                </a:lnTo>
                <a:lnTo>
                  <a:pt x="0" y="0"/>
                </a:lnTo>
                <a:close/>
              </a:path>
            </a:pathLst>
          </a:custGeom>
          <a:solidFill>
            <a:srgbClr val="5B3C3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346D87EA-7320-411B-A3A9-505D0E3221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8231" y="1462685"/>
            <a:ext cx="1526187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5B3C3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Exploratory Analysis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Rectangle 12">
            <a:extLst>
              <a:ext uri="{FF2B5EF4-FFF2-40B4-BE49-F238E27FC236}">
                <a16:creationId xmlns:a16="http://schemas.microsoft.com/office/drawing/2014/main" id="{0F7E0D59-EAAD-4281-A4D4-48CE2C0C22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2193" y="1462725"/>
            <a:ext cx="1279325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5B3C3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Feature Selection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6" name="Oval 17">
            <a:extLst>
              <a:ext uri="{FF2B5EF4-FFF2-40B4-BE49-F238E27FC236}">
                <a16:creationId xmlns:a16="http://schemas.microsoft.com/office/drawing/2014/main" id="{2E756A63-75A0-4143-A8F5-FE42404F5D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3513" y="2686684"/>
            <a:ext cx="555625" cy="565150"/>
          </a:xfrm>
          <a:prstGeom prst="ellipse">
            <a:avLst/>
          </a:prstGeom>
          <a:noFill/>
          <a:ln w="17463" cap="flat">
            <a:solidFill>
              <a:srgbClr val="AE6C36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7" name="Oval 18">
            <a:extLst>
              <a:ext uri="{FF2B5EF4-FFF2-40B4-BE49-F238E27FC236}">
                <a16:creationId xmlns:a16="http://schemas.microsoft.com/office/drawing/2014/main" id="{CE90CE93-AE06-4503-914C-7E964FAD65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350" y="2100897"/>
            <a:ext cx="109538" cy="112713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0" name="Oval 35">
            <a:extLst>
              <a:ext uri="{FF2B5EF4-FFF2-40B4-BE49-F238E27FC236}">
                <a16:creationId xmlns:a16="http://schemas.microsoft.com/office/drawing/2014/main" id="{B9533CE0-A5A4-4FCD-B121-3C426DEFA5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2938" y="2686684"/>
            <a:ext cx="555625" cy="565150"/>
          </a:xfrm>
          <a:prstGeom prst="ellipse">
            <a:avLst/>
          </a:prstGeom>
          <a:noFill/>
          <a:ln w="17463" cap="flat">
            <a:solidFill>
              <a:srgbClr val="AE6C36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1" name="Oval 36">
            <a:extLst>
              <a:ext uri="{FF2B5EF4-FFF2-40B4-BE49-F238E27FC236}">
                <a16:creationId xmlns:a16="http://schemas.microsoft.com/office/drawing/2014/main" id="{2AA4D908-AE16-4E41-9BAF-0B965475DC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5188" y="2100897"/>
            <a:ext cx="111125" cy="112713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Freeform 37">
            <a:extLst>
              <a:ext uri="{FF2B5EF4-FFF2-40B4-BE49-F238E27FC236}">
                <a16:creationId xmlns:a16="http://schemas.microsoft.com/office/drawing/2014/main" id="{1AB9FE12-8233-4F41-B6C9-2CB0FF707804}"/>
              </a:ext>
            </a:extLst>
          </p:cNvPr>
          <p:cNvSpPr>
            <a:spLocks noEditPoints="1"/>
          </p:cNvSpPr>
          <p:nvPr/>
        </p:nvSpPr>
        <p:spPr bwMode="auto">
          <a:xfrm>
            <a:off x="3336925" y="2848609"/>
            <a:ext cx="247650" cy="242888"/>
          </a:xfrm>
          <a:custGeom>
            <a:avLst/>
            <a:gdLst/>
            <a:ahLst/>
            <a:cxnLst>
              <a:cxn ang="0">
                <a:pos x="242" y="211"/>
              </a:cxn>
              <a:cxn ang="0">
                <a:pos x="242" y="11"/>
              </a:cxn>
              <a:cxn ang="0">
                <a:pos x="242" y="0"/>
              </a:cxn>
              <a:cxn ang="0">
                <a:pos x="253" y="0"/>
              </a:cxn>
              <a:cxn ang="0">
                <a:pos x="464" y="0"/>
              </a:cxn>
              <a:cxn ang="0">
                <a:pos x="475" y="0"/>
              </a:cxn>
              <a:cxn ang="0">
                <a:pos x="475" y="11"/>
              </a:cxn>
              <a:cxn ang="0">
                <a:pos x="475" y="235"/>
              </a:cxn>
              <a:cxn ang="0">
                <a:pos x="678" y="297"/>
              </a:cxn>
              <a:cxn ang="0">
                <a:pos x="686" y="299"/>
              </a:cxn>
              <a:cxn ang="0">
                <a:pos x="686" y="307"/>
              </a:cxn>
              <a:cxn ang="0">
                <a:pos x="685" y="673"/>
              </a:cxn>
              <a:cxn ang="0">
                <a:pos x="663" y="673"/>
              </a:cxn>
              <a:cxn ang="0">
                <a:pos x="663" y="673"/>
              </a:cxn>
              <a:cxn ang="0">
                <a:pos x="11" y="673"/>
              </a:cxn>
              <a:cxn ang="0">
                <a:pos x="0" y="673"/>
              </a:cxn>
              <a:cxn ang="0">
                <a:pos x="0" y="662"/>
              </a:cxn>
              <a:cxn ang="0">
                <a:pos x="1" y="381"/>
              </a:cxn>
              <a:cxn ang="0">
                <a:pos x="1" y="376"/>
              </a:cxn>
              <a:cxn ang="0">
                <a:pos x="5" y="373"/>
              </a:cxn>
              <a:cxn ang="0">
                <a:pos x="61" y="328"/>
              </a:cxn>
              <a:cxn ang="0">
                <a:pos x="61" y="125"/>
              </a:cxn>
              <a:cxn ang="0">
                <a:pos x="61" y="106"/>
              </a:cxn>
              <a:cxn ang="0">
                <a:pos x="77" y="115"/>
              </a:cxn>
              <a:cxn ang="0">
                <a:pos x="242" y="211"/>
              </a:cxn>
              <a:cxn ang="0">
                <a:pos x="453" y="245"/>
              </a:cxn>
              <a:cxn ang="0">
                <a:pos x="453" y="243"/>
              </a:cxn>
              <a:cxn ang="0">
                <a:pos x="453" y="228"/>
              </a:cxn>
              <a:cxn ang="0">
                <a:pos x="453" y="22"/>
              </a:cxn>
              <a:cxn ang="0">
                <a:pos x="264" y="22"/>
              </a:cxn>
              <a:cxn ang="0">
                <a:pos x="264" y="231"/>
              </a:cxn>
              <a:cxn ang="0">
                <a:pos x="264" y="231"/>
              </a:cxn>
              <a:cxn ang="0">
                <a:pos x="264" y="651"/>
              </a:cxn>
              <a:cxn ang="0">
                <a:pos x="453" y="651"/>
              </a:cxn>
              <a:cxn ang="0">
                <a:pos x="453" y="245"/>
              </a:cxn>
              <a:cxn ang="0">
                <a:pos x="475" y="651"/>
              </a:cxn>
              <a:cxn ang="0">
                <a:pos x="663" y="651"/>
              </a:cxn>
              <a:cxn ang="0">
                <a:pos x="664" y="316"/>
              </a:cxn>
              <a:cxn ang="0">
                <a:pos x="475" y="258"/>
              </a:cxn>
              <a:cxn ang="0">
                <a:pos x="475" y="651"/>
              </a:cxn>
              <a:cxn ang="0">
                <a:pos x="242" y="651"/>
              </a:cxn>
              <a:cxn ang="0">
                <a:pos x="242" y="236"/>
              </a:cxn>
              <a:cxn ang="0">
                <a:pos x="83" y="144"/>
              </a:cxn>
              <a:cxn ang="0">
                <a:pos x="83" y="310"/>
              </a:cxn>
              <a:cxn ang="0">
                <a:pos x="134" y="270"/>
              </a:cxn>
              <a:cxn ang="0">
                <a:pos x="152" y="256"/>
              </a:cxn>
              <a:cxn ang="0">
                <a:pos x="152" y="278"/>
              </a:cxn>
              <a:cxn ang="0">
                <a:pos x="153" y="651"/>
              </a:cxn>
              <a:cxn ang="0">
                <a:pos x="242" y="651"/>
              </a:cxn>
              <a:cxn ang="0">
                <a:pos x="132" y="651"/>
              </a:cxn>
              <a:cxn ang="0">
                <a:pos x="130" y="301"/>
              </a:cxn>
              <a:cxn ang="0">
                <a:pos x="23" y="386"/>
              </a:cxn>
              <a:cxn ang="0">
                <a:pos x="22" y="651"/>
              </a:cxn>
              <a:cxn ang="0">
                <a:pos x="132" y="651"/>
              </a:cxn>
            </a:cxnLst>
            <a:rect l="0" t="0" r="r" b="b"/>
            <a:pathLst>
              <a:path w="686" h="673">
                <a:moveTo>
                  <a:pt x="242" y="211"/>
                </a:moveTo>
                <a:lnTo>
                  <a:pt x="242" y="11"/>
                </a:lnTo>
                <a:lnTo>
                  <a:pt x="242" y="0"/>
                </a:lnTo>
                <a:lnTo>
                  <a:pt x="253" y="0"/>
                </a:lnTo>
                <a:lnTo>
                  <a:pt x="464" y="0"/>
                </a:lnTo>
                <a:lnTo>
                  <a:pt x="475" y="0"/>
                </a:lnTo>
                <a:lnTo>
                  <a:pt x="475" y="11"/>
                </a:lnTo>
                <a:lnTo>
                  <a:pt x="475" y="235"/>
                </a:lnTo>
                <a:lnTo>
                  <a:pt x="678" y="297"/>
                </a:lnTo>
                <a:lnTo>
                  <a:pt x="686" y="299"/>
                </a:lnTo>
                <a:lnTo>
                  <a:pt x="686" y="307"/>
                </a:lnTo>
                <a:lnTo>
                  <a:pt x="685" y="673"/>
                </a:lnTo>
                <a:lnTo>
                  <a:pt x="663" y="673"/>
                </a:lnTo>
                <a:lnTo>
                  <a:pt x="663" y="673"/>
                </a:lnTo>
                <a:lnTo>
                  <a:pt x="11" y="673"/>
                </a:lnTo>
                <a:lnTo>
                  <a:pt x="0" y="673"/>
                </a:lnTo>
                <a:lnTo>
                  <a:pt x="0" y="662"/>
                </a:lnTo>
                <a:lnTo>
                  <a:pt x="1" y="381"/>
                </a:lnTo>
                <a:lnTo>
                  <a:pt x="1" y="376"/>
                </a:lnTo>
                <a:lnTo>
                  <a:pt x="5" y="373"/>
                </a:lnTo>
                <a:lnTo>
                  <a:pt x="61" y="328"/>
                </a:lnTo>
                <a:lnTo>
                  <a:pt x="61" y="125"/>
                </a:lnTo>
                <a:lnTo>
                  <a:pt x="61" y="106"/>
                </a:lnTo>
                <a:lnTo>
                  <a:pt x="77" y="115"/>
                </a:lnTo>
                <a:lnTo>
                  <a:pt x="242" y="211"/>
                </a:lnTo>
                <a:close/>
                <a:moveTo>
                  <a:pt x="453" y="245"/>
                </a:moveTo>
                <a:lnTo>
                  <a:pt x="453" y="243"/>
                </a:lnTo>
                <a:lnTo>
                  <a:pt x="453" y="228"/>
                </a:lnTo>
                <a:lnTo>
                  <a:pt x="453" y="22"/>
                </a:lnTo>
                <a:lnTo>
                  <a:pt x="264" y="22"/>
                </a:lnTo>
                <a:lnTo>
                  <a:pt x="264" y="231"/>
                </a:lnTo>
                <a:lnTo>
                  <a:pt x="264" y="231"/>
                </a:lnTo>
                <a:lnTo>
                  <a:pt x="264" y="651"/>
                </a:lnTo>
                <a:lnTo>
                  <a:pt x="453" y="651"/>
                </a:lnTo>
                <a:lnTo>
                  <a:pt x="453" y="245"/>
                </a:lnTo>
                <a:close/>
                <a:moveTo>
                  <a:pt x="475" y="651"/>
                </a:moveTo>
                <a:lnTo>
                  <a:pt x="663" y="651"/>
                </a:lnTo>
                <a:lnTo>
                  <a:pt x="664" y="316"/>
                </a:lnTo>
                <a:lnTo>
                  <a:pt x="475" y="258"/>
                </a:lnTo>
                <a:lnTo>
                  <a:pt x="475" y="651"/>
                </a:lnTo>
                <a:close/>
                <a:moveTo>
                  <a:pt x="242" y="651"/>
                </a:moveTo>
                <a:lnTo>
                  <a:pt x="242" y="236"/>
                </a:lnTo>
                <a:lnTo>
                  <a:pt x="83" y="144"/>
                </a:lnTo>
                <a:lnTo>
                  <a:pt x="83" y="310"/>
                </a:lnTo>
                <a:lnTo>
                  <a:pt x="134" y="270"/>
                </a:lnTo>
                <a:lnTo>
                  <a:pt x="152" y="256"/>
                </a:lnTo>
                <a:lnTo>
                  <a:pt x="152" y="278"/>
                </a:lnTo>
                <a:lnTo>
                  <a:pt x="153" y="651"/>
                </a:lnTo>
                <a:lnTo>
                  <a:pt x="242" y="651"/>
                </a:lnTo>
                <a:close/>
                <a:moveTo>
                  <a:pt x="132" y="651"/>
                </a:moveTo>
                <a:lnTo>
                  <a:pt x="130" y="301"/>
                </a:lnTo>
                <a:lnTo>
                  <a:pt x="23" y="386"/>
                </a:lnTo>
                <a:lnTo>
                  <a:pt x="22" y="651"/>
                </a:lnTo>
                <a:lnTo>
                  <a:pt x="132" y="651"/>
                </a:lnTo>
                <a:close/>
              </a:path>
            </a:pathLst>
          </a:custGeom>
          <a:solidFill>
            <a:srgbClr val="AE6C3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4" name="Oval 39">
            <a:extLst>
              <a:ext uri="{FF2B5EF4-FFF2-40B4-BE49-F238E27FC236}">
                <a16:creationId xmlns:a16="http://schemas.microsoft.com/office/drawing/2014/main" id="{5E2E7D7A-BFCE-4AFD-A96E-769761FFA8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0775" y="2686684"/>
            <a:ext cx="555625" cy="565150"/>
          </a:xfrm>
          <a:prstGeom prst="ellipse">
            <a:avLst/>
          </a:prstGeom>
          <a:noFill/>
          <a:ln w="17463" cap="flat">
            <a:solidFill>
              <a:srgbClr val="AE6C36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5" name="Oval 40">
            <a:extLst>
              <a:ext uri="{FF2B5EF4-FFF2-40B4-BE49-F238E27FC236}">
                <a16:creationId xmlns:a16="http://schemas.microsoft.com/office/drawing/2014/main" id="{BA6B92E7-6620-484B-AAF4-5C240F6F73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4613" y="2100897"/>
            <a:ext cx="109538" cy="112713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8" name="Oval 43">
            <a:extLst>
              <a:ext uri="{FF2B5EF4-FFF2-40B4-BE49-F238E27FC236}">
                <a16:creationId xmlns:a16="http://schemas.microsoft.com/office/drawing/2014/main" id="{F0F6CA54-AE39-4407-9488-DCF2D70087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0200" y="2686684"/>
            <a:ext cx="555625" cy="565150"/>
          </a:xfrm>
          <a:prstGeom prst="ellipse">
            <a:avLst/>
          </a:prstGeom>
          <a:noFill/>
          <a:ln w="17463" cap="flat">
            <a:solidFill>
              <a:srgbClr val="AE6C36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9" name="Oval 44">
            <a:extLst>
              <a:ext uri="{FF2B5EF4-FFF2-40B4-BE49-F238E27FC236}">
                <a16:creationId xmlns:a16="http://schemas.microsoft.com/office/drawing/2014/main" id="{B4C56541-DB28-44EA-B3D6-BF8EAC7E67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2450" y="2100897"/>
            <a:ext cx="109538" cy="112713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2" name="Oval 47">
            <a:extLst>
              <a:ext uri="{FF2B5EF4-FFF2-40B4-BE49-F238E27FC236}">
                <a16:creationId xmlns:a16="http://schemas.microsoft.com/office/drawing/2014/main" id="{C346571C-5DCA-4A5E-A270-A508C441AA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8038" y="2686684"/>
            <a:ext cx="555625" cy="565150"/>
          </a:xfrm>
          <a:prstGeom prst="ellipse">
            <a:avLst/>
          </a:prstGeom>
          <a:noFill/>
          <a:ln w="17463" cap="flat">
            <a:solidFill>
              <a:srgbClr val="AE6C36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3" name="Oval 48">
            <a:extLst>
              <a:ext uri="{FF2B5EF4-FFF2-40B4-BE49-F238E27FC236}">
                <a16:creationId xmlns:a16="http://schemas.microsoft.com/office/drawing/2014/main" id="{73FA685C-96FE-4553-BDEC-956BF9471A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0288" y="2100897"/>
            <a:ext cx="111125" cy="112713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6" name="Oval 51">
            <a:extLst>
              <a:ext uri="{FF2B5EF4-FFF2-40B4-BE49-F238E27FC236}">
                <a16:creationId xmlns:a16="http://schemas.microsoft.com/office/drawing/2014/main" id="{DDFD8C4C-E969-49F3-9614-96EF360ED3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77463" y="2686684"/>
            <a:ext cx="555625" cy="565150"/>
          </a:xfrm>
          <a:prstGeom prst="ellipse">
            <a:avLst/>
          </a:prstGeom>
          <a:noFill/>
          <a:ln w="17463" cap="flat">
            <a:solidFill>
              <a:srgbClr val="AE6C36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7" name="Oval 52">
            <a:extLst>
              <a:ext uri="{FF2B5EF4-FFF2-40B4-BE49-F238E27FC236}">
                <a16:creationId xmlns:a16="http://schemas.microsoft.com/office/drawing/2014/main" id="{3969D31E-96A3-477C-9D8B-419903A68D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99713" y="2100897"/>
            <a:ext cx="109538" cy="112713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0" name="Line 125">
            <a:extLst>
              <a:ext uri="{FF2B5EF4-FFF2-40B4-BE49-F238E27FC236}">
                <a16:creationId xmlns:a16="http://schemas.microsoft.com/office/drawing/2014/main" id="{FA48A4B9-9FF4-43E5-B832-400E5ACCE9F7}"/>
              </a:ext>
            </a:extLst>
          </p:cNvPr>
          <p:cNvSpPr>
            <a:spLocks noChangeShapeType="1"/>
          </p:cNvSpPr>
          <p:nvPr/>
        </p:nvSpPr>
        <p:spPr bwMode="auto">
          <a:xfrm>
            <a:off x="1711325" y="2165984"/>
            <a:ext cx="1588" cy="522288"/>
          </a:xfrm>
          <a:prstGeom prst="line">
            <a:avLst/>
          </a:prstGeom>
          <a:noFill/>
          <a:ln w="17463" cap="flat">
            <a:solidFill>
              <a:srgbClr val="AE6C36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1" name="Line 126">
            <a:extLst>
              <a:ext uri="{FF2B5EF4-FFF2-40B4-BE49-F238E27FC236}">
                <a16:creationId xmlns:a16="http://schemas.microsoft.com/office/drawing/2014/main" id="{499CAAED-D440-4138-82D3-348B3D56A55F}"/>
              </a:ext>
            </a:extLst>
          </p:cNvPr>
          <p:cNvSpPr>
            <a:spLocks noChangeShapeType="1"/>
          </p:cNvSpPr>
          <p:nvPr/>
        </p:nvSpPr>
        <p:spPr bwMode="auto">
          <a:xfrm>
            <a:off x="3460750" y="2165984"/>
            <a:ext cx="1588" cy="522288"/>
          </a:xfrm>
          <a:prstGeom prst="line">
            <a:avLst/>
          </a:prstGeom>
          <a:noFill/>
          <a:ln w="17463" cap="flat">
            <a:solidFill>
              <a:srgbClr val="AE6C36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2" name="Line 127">
            <a:extLst>
              <a:ext uri="{FF2B5EF4-FFF2-40B4-BE49-F238E27FC236}">
                <a16:creationId xmlns:a16="http://schemas.microsoft.com/office/drawing/2014/main" id="{9C3F12FD-C18B-4F17-835C-5A288CFCC42B}"/>
              </a:ext>
            </a:extLst>
          </p:cNvPr>
          <p:cNvSpPr>
            <a:spLocks noChangeShapeType="1"/>
          </p:cNvSpPr>
          <p:nvPr/>
        </p:nvSpPr>
        <p:spPr bwMode="auto">
          <a:xfrm>
            <a:off x="5208588" y="2165984"/>
            <a:ext cx="1588" cy="522288"/>
          </a:xfrm>
          <a:prstGeom prst="line">
            <a:avLst/>
          </a:prstGeom>
          <a:noFill/>
          <a:ln w="17463" cap="flat">
            <a:solidFill>
              <a:srgbClr val="AE6C36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3" name="Line 128">
            <a:extLst>
              <a:ext uri="{FF2B5EF4-FFF2-40B4-BE49-F238E27FC236}">
                <a16:creationId xmlns:a16="http://schemas.microsoft.com/office/drawing/2014/main" id="{FDC4CAD4-EE07-4D02-B2BE-52EBF4C14CD1}"/>
              </a:ext>
            </a:extLst>
          </p:cNvPr>
          <p:cNvSpPr>
            <a:spLocks noChangeShapeType="1"/>
          </p:cNvSpPr>
          <p:nvPr/>
        </p:nvSpPr>
        <p:spPr bwMode="auto">
          <a:xfrm>
            <a:off x="6958013" y="2165984"/>
            <a:ext cx="1588" cy="522288"/>
          </a:xfrm>
          <a:prstGeom prst="line">
            <a:avLst/>
          </a:prstGeom>
          <a:noFill/>
          <a:ln w="17463" cap="flat">
            <a:solidFill>
              <a:srgbClr val="AE6C36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4" name="Line 129">
            <a:extLst>
              <a:ext uri="{FF2B5EF4-FFF2-40B4-BE49-F238E27FC236}">
                <a16:creationId xmlns:a16="http://schemas.microsoft.com/office/drawing/2014/main" id="{7A56E3D7-FE1D-4F89-BF35-3E34D81AE477}"/>
              </a:ext>
            </a:extLst>
          </p:cNvPr>
          <p:cNvSpPr>
            <a:spLocks noChangeShapeType="1"/>
          </p:cNvSpPr>
          <p:nvPr/>
        </p:nvSpPr>
        <p:spPr bwMode="auto">
          <a:xfrm>
            <a:off x="8705850" y="2165984"/>
            <a:ext cx="1588" cy="522288"/>
          </a:xfrm>
          <a:prstGeom prst="line">
            <a:avLst/>
          </a:prstGeom>
          <a:noFill/>
          <a:ln w="17463" cap="flat">
            <a:solidFill>
              <a:srgbClr val="AE6C36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5" name="Line 130">
            <a:extLst>
              <a:ext uri="{FF2B5EF4-FFF2-40B4-BE49-F238E27FC236}">
                <a16:creationId xmlns:a16="http://schemas.microsoft.com/office/drawing/2014/main" id="{167935CC-667C-4720-9E95-3ED7E518D561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55275" y="2165984"/>
            <a:ext cx="1588" cy="522288"/>
          </a:xfrm>
          <a:prstGeom prst="line">
            <a:avLst/>
          </a:prstGeom>
          <a:noFill/>
          <a:ln w="17463" cap="flat">
            <a:solidFill>
              <a:srgbClr val="AE6C36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6" name="Rectangle 53">
            <a:extLst>
              <a:ext uri="{FF2B5EF4-FFF2-40B4-BE49-F238E27FC236}">
                <a16:creationId xmlns:a16="http://schemas.microsoft.com/office/drawing/2014/main" id="{8474B55C-8D0C-44B6-9FE7-F07D63913F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158" y="291110"/>
            <a:ext cx="4188262" cy="443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200" b="1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Approach &amp; Methodology</a:t>
            </a:r>
          </a:p>
        </p:txBody>
      </p:sp>
      <p:sp>
        <p:nvSpPr>
          <p:cNvPr id="47" name="Rectangle 8">
            <a:extLst>
              <a:ext uri="{FF2B5EF4-FFF2-40B4-BE49-F238E27FC236}">
                <a16:creationId xmlns:a16="http://schemas.microsoft.com/office/drawing/2014/main" id="{072A861E-E9F8-4734-B6DF-9974EC6049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5212" y="3636009"/>
            <a:ext cx="1524000" cy="1184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100" dirty="0">
                <a:solidFill>
                  <a:srgbClr val="5B3C3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Explore the Features of Weather, Road Condition, Light Condition, Speeding and Junction Type to check for any interrelations </a:t>
            </a:r>
          </a:p>
        </p:txBody>
      </p:sp>
      <p:sp>
        <p:nvSpPr>
          <p:cNvPr id="48" name="Rectangle 8">
            <a:extLst>
              <a:ext uri="{FF2B5EF4-FFF2-40B4-BE49-F238E27FC236}">
                <a16:creationId xmlns:a16="http://schemas.microsoft.com/office/drawing/2014/main" id="{77D624D8-AB65-4730-AA70-51BC797E12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1612" y="3636009"/>
            <a:ext cx="1524000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100" dirty="0">
                <a:solidFill>
                  <a:srgbClr val="5B3C3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Based on Exploratory Analysis choose the Input Variables</a:t>
            </a:r>
          </a:p>
        </p:txBody>
      </p:sp>
      <p:sp>
        <p:nvSpPr>
          <p:cNvPr id="49" name="Rectangle 8">
            <a:extLst>
              <a:ext uri="{FF2B5EF4-FFF2-40B4-BE49-F238E27FC236}">
                <a16:creationId xmlns:a16="http://schemas.microsoft.com/office/drawing/2014/main" id="{A815CA2D-278F-4CE6-A440-8B059A5BC5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0412" y="3636009"/>
            <a:ext cx="1524000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100" dirty="0">
                <a:solidFill>
                  <a:srgbClr val="5B3C3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Clean the Input dataset and standardizing the data</a:t>
            </a:r>
          </a:p>
        </p:txBody>
      </p:sp>
      <p:sp>
        <p:nvSpPr>
          <p:cNvPr id="50" name="Rectangle 8">
            <a:extLst>
              <a:ext uri="{FF2B5EF4-FFF2-40B4-BE49-F238E27FC236}">
                <a16:creationId xmlns:a16="http://schemas.microsoft.com/office/drawing/2014/main" id="{78BECF15-A149-4CAE-A189-5D07F8185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6812" y="3636009"/>
            <a:ext cx="1524000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100" dirty="0">
                <a:solidFill>
                  <a:srgbClr val="5B3C3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Split the Dataset into Appropriate Training and Testing Dataset </a:t>
            </a:r>
          </a:p>
        </p:txBody>
      </p:sp>
      <p:sp>
        <p:nvSpPr>
          <p:cNvPr id="51" name="Rectangle 8">
            <a:extLst>
              <a:ext uri="{FF2B5EF4-FFF2-40B4-BE49-F238E27FC236}">
                <a16:creationId xmlns:a16="http://schemas.microsoft.com/office/drawing/2014/main" id="{5E60C7F1-2AF5-43C3-8BAF-F2BC36F434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9412" y="3636009"/>
            <a:ext cx="15240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100" dirty="0">
                <a:solidFill>
                  <a:srgbClr val="5B3C3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Using Training Dataset Build and Train different classification Models such as KNN, Decision Tree, SVM, Logistic Regression</a:t>
            </a:r>
          </a:p>
        </p:txBody>
      </p:sp>
      <p:sp>
        <p:nvSpPr>
          <p:cNvPr id="52" name="Rectangle 8">
            <a:extLst>
              <a:ext uri="{FF2B5EF4-FFF2-40B4-BE49-F238E27FC236}">
                <a16:creationId xmlns:a16="http://schemas.microsoft.com/office/drawing/2014/main" id="{90C02071-7A00-4D46-A793-446BC0BD35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2012" y="3636009"/>
            <a:ext cx="1524000" cy="1354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100" dirty="0">
                <a:solidFill>
                  <a:srgbClr val="5B3C3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Test for Model Accuracy using Jaccard, F1-Score, log loss, etc.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1100" dirty="0">
              <a:solidFill>
                <a:srgbClr val="5B3C3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100" dirty="0">
                <a:solidFill>
                  <a:srgbClr val="5B3C3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Re-run the training algorithm with larger dataset for faster algorithms</a:t>
            </a:r>
          </a:p>
        </p:txBody>
      </p:sp>
      <p:sp>
        <p:nvSpPr>
          <p:cNvPr id="53" name="Rectangle 12">
            <a:extLst>
              <a:ext uri="{FF2B5EF4-FFF2-40B4-BE49-F238E27FC236}">
                <a16:creationId xmlns:a16="http://schemas.microsoft.com/office/drawing/2014/main" id="{A845925C-8A6A-4178-9CE6-DF9EC3C809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9144" y="1462685"/>
            <a:ext cx="106144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5B3C3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Preprocessing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4" name="Rectangle 12">
            <a:extLst>
              <a:ext uri="{FF2B5EF4-FFF2-40B4-BE49-F238E27FC236}">
                <a16:creationId xmlns:a16="http://schemas.microsoft.com/office/drawing/2014/main" id="{3F59D25C-B697-4ED1-A9E9-BFFDD80A20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7863" y="1424152"/>
            <a:ext cx="163097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5B3C3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Develop Training/testing Datasets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5" name="Rectangle 12">
            <a:extLst>
              <a:ext uri="{FF2B5EF4-FFF2-40B4-BE49-F238E27FC236}">
                <a16:creationId xmlns:a16="http://schemas.microsoft.com/office/drawing/2014/main" id="{E5E5AC22-9657-4858-84A2-A8BD6A6B1F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0625" y="1419899"/>
            <a:ext cx="12793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5B3C3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Model Building &amp; Training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6" name="Rectangle 12">
            <a:extLst>
              <a:ext uri="{FF2B5EF4-FFF2-40B4-BE49-F238E27FC236}">
                <a16:creationId xmlns:a16="http://schemas.microsoft.com/office/drawing/2014/main" id="{1D515A6D-51C5-47BB-965A-97F8C4C4C3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5518" y="1422641"/>
            <a:ext cx="1279325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5B3C3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Model Evaluation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0BDBCA7F-8824-43F2-BCE5-ED30E69F2F2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534689" y="2804760"/>
            <a:ext cx="333130" cy="333130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6ED59064-AF1E-4368-88C7-15E8A4DF448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989271" y="2742005"/>
            <a:ext cx="456095" cy="456095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FA786BAE-36C5-4DFE-9528-FD517344C8A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771870" y="2784136"/>
            <a:ext cx="367635" cy="367635"/>
          </a:xfrm>
          <a:prstGeom prst="rect">
            <a:avLst/>
          </a:prstGeom>
        </p:spPr>
      </p:pic>
      <p:pic>
        <p:nvPicPr>
          <p:cNvPr id="1026" name="Picture 2" descr="Noun Machine Learning 1927723 - Ai Logo Png Transparent, Png Download -  kindpng">
            <a:extLst>
              <a:ext uri="{FF2B5EF4-FFF2-40B4-BE49-F238E27FC236}">
                <a16:creationId xmlns:a16="http://schemas.microsoft.com/office/drawing/2014/main" id="{4387F7EE-18CD-4FE0-BC25-D9C71F8920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1665" y="2734733"/>
            <a:ext cx="464884" cy="403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A68C06D9-171B-4B89-A831-DD4887132849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238176" y="2788581"/>
            <a:ext cx="394007" cy="34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223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1B80D-0FEC-42C1-A1CE-07AC17755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8" y="182822"/>
            <a:ext cx="10515600" cy="89953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2060"/>
                </a:solidFill>
              </a:rPr>
              <a:t>Exploratory Analysis</a:t>
            </a:r>
            <a:endParaRPr lang="en-IN" sz="3200" b="1" dirty="0">
              <a:solidFill>
                <a:srgbClr val="00206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C09A48-D39C-4514-BDFB-BD4A242798FB}"/>
              </a:ext>
            </a:extLst>
          </p:cNvPr>
          <p:cNvSpPr/>
          <p:nvPr/>
        </p:nvSpPr>
        <p:spPr>
          <a:xfrm>
            <a:off x="0" y="0"/>
            <a:ext cx="11347450" cy="13652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D885C0-7CB8-4FA8-8AF5-9541F926CEFE}"/>
              </a:ext>
            </a:extLst>
          </p:cNvPr>
          <p:cNvSpPr/>
          <p:nvPr/>
        </p:nvSpPr>
        <p:spPr>
          <a:xfrm>
            <a:off x="11434618" y="-1"/>
            <a:ext cx="286327" cy="136525"/>
          </a:xfrm>
          <a:prstGeom prst="rect">
            <a:avLst/>
          </a:prstGeom>
          <a:solidFill>
            <a:srgbClr val="F4971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04A85B-4617-4382-91E6-052B79122426}"/>
              </a:ext>
            </a:extLst>
          </p:cNvPr>
          <p:cNvSpPr/>
          <p:nvPr/>
        </p:nvSpPr>
        <p:spPr>
          <a:xfrm>
            <a:off x="11808113" y="0"/>
            <a:ext cx="286327" cy="13652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30E6352-3142-40A5-A714-44EE9B01E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431" y="1419119"/>
            <a:ext cx="5730737" cy="299339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1D72910-3CD8-47E2-AA39-50A866BB73AF}"/>
              </a:ext>
            </a:extLst>
          </p:cNvPr>
          <p:cNvSpPr txBox="1"/>
          <p:nvPr/>
        </p:nvSpPr>
        <p:spPr>
          <a:xfrm>
            <a:off x="1832688" y="4393852"/>
            <a:ext cx="27487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Seattle Map with Accidents Plotted</a:t>
            </a:r>
            <a:endParaRPr lang="en-IN" sz="14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08743BE-523B-4C0B-BC00-778087511508}"/>
              </a:ext>
            </a:extLst>
          </p:cNvPr>
          <p:cNvPicPr/>
          <p:nvPr/>
        </p:nvPicPr>
        <p:blipFill rotWithShape="1">
          <a:blip r:embed="rId3"/>
          <a:srcRect l="29457" t="24109" r="41540" b="18929"/>
          <a:stretch/>
        </p:blipFill>
        <p:spPr bwMode="auto">
          <a:xfrm>
            <a:off x="7063273" y="1419119"/>
            <a:ext cx="4371345" cy="467463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F02CD0D-7D08-4835-8EB7-0931C4DC7AB2}"/>
              </a:ext>
            </a:extLst>
          </p:cNvPr>
          <p:cNvSpPr txBox="1"/>
          <p:nvPr/>
        </p:nvSpPr>
        <p:spPr>
          <a:xfrm>
            <a:off x="7667431" y="6175227"/>
            <a:ext cx="4266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Maximum Accidents in Mid-Block junction (Not related to Intersection)</a:t>
            </a:r>
            <a:endParaRPr lang="en-IN" sz="1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CD6DA2D-8B3E-41E2-B1A0-FF52C27D6C92}"/>
              </a:ext>
            </a:extLst>
          </p:cNvPr>
          <p:cNvSpPr/>
          <p:nvPr/>
        </p:nvSpPr>
        <p:spPr>
          <a:xfrm>
            <a:off x="487431" y="5067231"/>
            <a:ext cx="6451625" cy="16312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/>
              <a:t>Model Limitation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Based on the data provided the Severity Codes are only ‘1’ and ‘2’; there is no data for ‘2b’, ‘3’ and ‘4’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Hence, the limitation of our prediction model is that we will only be able predict for “Property Damage” or “Injury”</a:t>
            </a:r>
          </a:p>
        </p:txBody>
      </p:sp>
    </p:spTree>
    <p:extLst>
      <p:ext uri="{BB962C8B-B14F-4D97-AF65-F5344CB8AC3E}">
        <p14:creationId xmlns:p14="http://schemas.microsoft.com/office/powerpoint/2010/main" val="2355641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0155189-D96C-4527-B0EC-654B946BE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8FDAEC8-0EF4-43C2-937D-4227ADE33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675" y="95126"/>
            <a:ext cx="9795637" cy="11048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b="1" dirty="0">
                <a:solidFill>
                  <a:srgbClr val="002060"/>
                </a:solidFill>
              </a:rPr>
              <a:t>Exploratory Analysis - </a:t>
            </a:r>
            <a:r>
              <a:rPr lang="en-US" sz="3200" b="1" dirty="0" err="1">
                <a:solidFill>
                  <a:srgbClr val="002060"/>
                </a:solidFill>
              </a:rPr>
              <a:t>contd</a:t>
            </a:r>
            <a:endParaRPr lang="en-US" sz="3200" b="1" dirty="0">
              <a:solidFill>
                <a:srgbClr val="00206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FDFDD5-955B-4089-B530-97D28B9F8FC3}"/>
              </a:ext>
            </a:extLst>
          </p:cNvPr>
          <p:cNvPicPr/>
          <p:nvPr/>
        </p:nvPicPr>
        <p:blipFill rotWithShape="1">
          <a:blip r:embed="rId2"/>
          <a:srcRect l="29515" t="30491" r="40970" b="32874"/>
          <a:stretch/>
        </p:blipFill>
        <p:spPr bwMode="auto">
          <a:xfrm>
            <a:off x="194099" y="3217671"/>
            <a:ext cx="3797536" cy="2651413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294257-A99B-4CD6-8A29-8A5624408089}"/>
              </a:ext>
            </a:extLst>
          </p:cNvPr>
          <p:cNvPicPr/>
          <p:nvPr/>
        </p:nvPicPr>
        <p:blipFill rotWithShape="1">
          <a:blip r:embed="rId3"/>
          <a:srcRect l="30445" t="32492" r="42699" b="23893"/>
          <a:stretch/>
        </p:blipFill>
        <p:spPr bwMode="auto">
          <a:xfrm>
            <a:off x="4193386" y="2808819"/>
            <a:ext cx="3797536" cy="3469117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5C2D4BA-FC1B-4CB8-A950-2CBF325CC6D4}"/>
              </a:ext>
            </a:extLst>
          </p:cNvPr>
          <p:cNvPicPr/>
          <p:nvPr/>
        </p:nvPicPr>
        <p:blipFill rotWithShape="1">
          <a:blip r:embed="rId4"/>
          <a:srcRect l="29648" t="33799" r="36982" b="22711"/>
          <a:stretch/>
        </p:blipFill>
        <p:spPr bwMode="auto">
          <a:xfrm>
            <a:off x="8192673" y="3151416"/>
            <a:ext cx="3797536" cy="2783923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7E38AAC-8BF0-43EB-B947-CF41BFF3059D}"/>
              </a:ext>
            </a:extLst>
          </p:cNvPr>
          <p:cNvSpPr/>
          <p:nvPr/>
        </p:nvSpPr>
        <p:spPr>
          <a:xfrm>
            <a:off x="720793" y="1562495"/>
            <a:ext cx="10593432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Most accidents have occurred during Daylight, on Dry roads and in Clear weather. Hence, all Variables needs to be modelled together to provide better insights </a:t>
            </a:r>
          </a:p>
        </p:txBody>
      </p:sp>
    </p:spTree>
    <p:extLst>
      <p:ext uri="{BB962C8B-B14F-4D97-AF65-F5344CB8AC3E}">
        <p14:creationId xmlns:p14="http://schemas.microsoft.com/office/powerpoint/2010/main" val="435310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31F0C52-E2B3-4629-B5B3-180100761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675" y="95126"/>
            <a:ext cx="9795637" cy="11048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b="1" dirty="0">
                <a:solidFill>
                  <a:srgbClr val="002060"/>
                </a:solidFill>
              </a:rPr>
              <a:t>Model Building &amp; Training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A216E2-787B-4F7F-9EC6-CBC4DB2CB85A}"/>
              </a:ext>
            </a:extLst>
          </p:cNvPr>
          <p:cNvSpPr/>
          <p:nvPr/>
        </p:nvSpPr>
        <p:spPr>
          <a:xfrm>
            <a:off x="774441" y="3262397"/>
            <a:ext cx="6096000" cy="126464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 Nearest Neighbor Classification model (KNN)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Decision Tree Classification 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Support Vector Machine Classification (SVM)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Logistic Regression 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B05996-98AC-4F80-8696-C3DCD670C6CE}"/>
              </a:ext>
            </a:extLst>
          </p:cNvPr>
          <p:cNvSpPr txBox="1"/>
          <p:nvPr/>
        </p:nvSpPr>
        <p:spPr>
          <a:xfrm>
            <a:off x="647675" y="1651519"/>
            <a:ext cx="107916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following Classification Algorithms were used for Building Model. Training dataset with 30,000 records were chosen initially. Later dataset with 150,000 records was used to train the faster algorithms. However, a separate 4000 records dataset that was not used for training was later used for evaluating the model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0797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31F0C52-E2B3-4629-B5B3-180100761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675" y="95126"/>
            <a:ext cx="9795637" cy="11048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b="1" dirty="0">
                <a:solidFill>
                  <a:srgbClr val="002060"/>
                </a:solidFill>
              </a:rPr>
              <a:t>Model Evaluation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FB20B3-3132-40C0-A277-0DFB07B3EA66}"/>
              </a:ext>
            </a:extLst>
          </p:cNvPr>
          <p:cNvPicPr/>
          <p:nvPr/>
        </p:nvPicPr>
        <p:blipFill rotWithShape="1">
          <a:blip r:embed="rId2"/>
          <a:srcRect l="30845" t="47508" r="51340" b="36183"/>
          <a:stretch/>
        </p:blipFill>
        <p:spPr bwMode="auto">
          <a:xfrm>
            <a:off x="7056300" y="1251647"/>
            <a:ext cx="4439815" cy="217735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Arrow: Pentagon 7">
            <a:extLst>
              <a:ext uri="{FF2B5EF4-FFF2-40B4-BE49-F238E27FC236}">
                <a16:creationId xmlns:a16="http://schemas.microsoft.com/office/drawing/2014/main" id="{E3A0B828-A911-4E0B-9E02-553C2C660FD8}"/>
              </a:ext>
            </a:extLst>
          </p:cNvPr>
          <p:cNvSpPr/>
          <p:nvPr/>
        </p:nvSpPr>
        <p:spPr>
          <a:xfrm>
            <a:off x="354564" y="1832801"/>
            <a:ext cx="6363478" cy="89953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2060"/>
                </a:solidFill>
              </a:rPr>
              <a:t>The Accuracy scores for the training dataset with 30,000 records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9C9CA67E-5A7E-427B-A30C-1C95C35D56C5}"/>
              </a:ext>
            </a:extLst>
          </p:cNvPr>
          <p:cNvSpPr/>
          <p:nvPr/>
        </p:nvSpPr>
        <p:spPr>
          <a:xfrm>
            <a:off x="354564" y="4273422"/>
            <a:ext cx="6363478" cy="89953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2060"/>
                </a:solidFill>
              </a:rPr>
              <a:t>The Accuracy scores for the training dataset with 150,000 records</a:t>
            </a:r>
            <a:endParaRPr lang="en-IN" dirty="0">
              <a:solidFill>
                <a:srgbClr val="00206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BA01A8B-7F94-4162-8A9C-07A65BAE0492}"/>
              </a:ext>
            </a:extLst>
          </p:cNvPr>
          <p:cNvPicPr/>
          <p:nvPr/>
        </p:nvPicPr>
        <p:blipFill rotWithShape="1">
          <a:blip r:embed="rId3"/>
          <a:srcRect l="30579" t="53654" r="51207" b="35474"/>
          <a:stretch/>
        </p:blipFill>
        <p:spPr bwMode="auto">
          <a:xfrm>
            <a:off x="7056300" y="3917643"/>
            <a:ext cx="4439814" cy="168870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366110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A3F0C4B-E1F6-4B39-BB85-B4B88F010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sp>
        <p:nvSpPr>
          <p:cNvPr id="16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Graphic 8" descr="Gavel">
            <a:extLst>
              <a:ext uri="{FF2B5EF4-FFF2-40B4-BE49-F238E27FC236}">
                <a16:creationId xmlns:a16="http://schemas.microsoft.com/office/drawing/2014/main" id="{A2BFD4EC-A56B-40FA-9625-8217A10CD2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B0CC769-454A-4B1C-B7F8-A200DCA7EE69}"/>
              </a:ext>
            </a:extLst>
          </p:cNvPr>
          <p:cNvSpPr/>
          <p:nvPr/>
        </p:nvSpPr>
        <p:spPr>
          <a:xfrm>
            <a:off x="6110826" y="2104441"/>
            <a:ext cx="5827162" cy="3639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002060"/>
                </a:solidFill>
              </a:rPr>
              <a:t>We conclude that </a:t>
            </a:r>
            <a:r>
              <a:rPr lang="en-US" sz="2400" b="1" dirty="0">
                <a:solidFill>
                  <a:srgbClr val="002060"/>
                </a:solidFill>
              </a:rPr>
              <a:t>Decision Tree classification </a:t>
            </a:r>
            <a:r>
              <a:rPr lang="en-US" sz="2400" dirty="0">
                <a:solidFill>
                  <a:srgbClr val="002060"/>
                </a:solidFill>
              </a:rPr>
              <a:t>model is best suited model for Predicting the Severity of Road Accidents; due to the best accuracy and faster processing time taken</a:t>
            </a:r>
          </a:p>
        </p:txBody>
      </p:sp>
    </p:spTree>
    <p:extLst>
      <p:ext uri="{BB962C8B-B14F-4D97-AF65-F5344CB8AC3E}">
        <p14:creationId xmlns:p14="http://schemas.microsoft.com/office/powerpoint/2010/main" val="3637462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639</Words>
  <Application>Microsoft Office PowerPoint</Application>
  <PresentationFormat>Widescreen</PresentationFormat>
  <Paragraphs>95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Open Sans</vt:lpstr>
      <vt:lpstr>Symbol</vt:lpstr>
      <vt:lpstr>Office Theme</vt:lpstr>
      <vt:lpstr>Capstone Project</vt:lpstr>
      <vt:lpstr>Problem Statement</vt:lpstr>
      <vt:lpstr>Data Available</vt:lpstr>
      <vt:lpstr>PowerPoint Presentation</vt:lpstr>
      <vt:lpstr>Exploratory Analysis</vt:lpstr>
      <vt:lpstr>Exploratory Analysis - contd</vt:lpstr>
      <vt:lpstr>Model Building &amp; Training</vt:lpstr>
      <vt:lpstr>Model Evaluation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</dc:title>
  <dc:creator>jegath.p</dc:creator>
  <cp:lastModifiedBy>jegath.p</cp:lastModifiedBy>
  <cp:revision>1</cp:revision>
  <dcterms:created xsi:type="dcterms:W3CDTF">2020-09-06T18:42:40Z</dcterms:created>
  <dcterms:modified xsi:type="dcterms:W3CDTF">2020-09-06T18:43:57Z</dcterms:modified>
</cp:coreProperties>
</file>