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20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7.7131656381545302E-2"/>
          <c:y val="3.45415200759479E-2"/>
          <c:w val="0.85814950980392202"/>
          <c:h val="0.85134288994933005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PERSONNEL STRENGTH</c:v>
                </c:pt>
              </c:strCache>
            </c:strRef>
          </c:tx>
          <c:explosion val="10"/>
          <c:dPt>
            <c:idx val="0"/>
            <c:bubble3D val="0"/>
            <c:spPr>
              <a:solidFill>
                <a:srgbClr val="C00000"/>
              </a:solidFill>
            </c:spPr>
            <c:extLst>
              <c:ext xmlns:c16="http://schemas.microsoft.com/office/drawing/2014/chart" uri="{C3380CC4-5D6E-409C-BE32-E72D297353CC}">
                <c16:uniqueId val="{00000001-9542-406E-8DA8-DCCA4B31767B}"/>
              </c:ext>
            </c:extLst>
          </c:dPt>
          <c:dPt>
            <c:idx val="1"/>
            <c:bubble3D val="0"/>
            <c:spPr>
              <a:solidFill>
                <a:srgbClr val="000099"/>
              </a:solidFill>
            </c:spPr>
            <c:extLst>
              <c:ext xmlns:c16="http://schemas.microsoft.com/office/drawing/2014/chart" uri="{C3380CC4-5D6E-409C-BE32-E72D297353CC}">
                <c16:uniqueId val="{00000003-9542-406E-8DA8-DCCA4B31767B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</c:spPr>
            <c:extLst>
              <c:ext xmlns:c16="http://schemas.microsoft.com/office/drawing/2014/chart" uri="{C3380CC4-5D6E-409C-BE32-E72D297353CC}">
                <c16:uniqueId val="{00000005-9542-406E-8DA8-DCCA4B31767B}"/>
              </c:ext>
            </c:extLst>
          </c:dPt>
          <c:dLbls>
            <c:dLbl>
              <c:idx val="0"/>
              <c:layout>
                <c:manualLayout>
                  <c:x val="-6.3271744789048998E-2"/>
                  <c:y val="4.04848197166843E-2"/>
                </c:manualLayout>
              </c:layout>
              <c:tx>
                <c:rich>
                  <a:bodyPr/>
                  <a:lstStyle/>
                  <a:p>
                    <a:pPr>
                      <a:defRPr lang="en-US" sz="3600" b="1">
                        <a:latin typeface="Arial" pitchFamily="34" charset="0"/>
                        <a:cs typeface="Arial" pitchFamily="34" charset="0"/>
                      </a:defRPr>
                    </a:pPr>
                    <a:r>
                      <a:rPr lang="en-US" sz="3600" b="1" u="sng" dirty="0">
                        <a:latin typeface="+mn-lt"/>
                        <a:cs typeface="Arial" pitchFamily="34" charset="0"/>
                      </a:rPr>
                      <a:t>Officer Ranks</a:t>
                    </a:r>
                  </a:p>
                  <a:p>
                    <a:pPr>
                      <a:defRPr lang="en-US" sz="3600" b="1">
                        <a:latin typeface="Arial" pitchFamily="34" charset="0"/>
                        <a:cs typeface="Arial" pitchFamily="34" charset="0"/>
                      </a:defRPr>
                    </a:pPr>
                    <a:r>
                      <a:rPr lang="en-US" sz="3600" b="1" dirty="0">
                        <a:latin typeface="Arial" pitchFamily="34" charset="0"/>
                        <a:cs typeface="Arial" pitchFamily="34" charset="0"/>
                      </a:rPr>
                      <a:t>937</a:t>
                    </a:r>
                  </a:p>
                  <a:p>
                    <a:pPr>
                      <a:defRPr lang="en-US" sz="3600" b="1">
                        <a:latin typeface="Arial" pitchFamily="34" charset="0"/>
                        <a:cs typeface="Arial" pitchFamily="34" charset="0"/>
                      </a:defRPr>
                    </a:pPr>
                    <a:r>
                      <a:rPr lang="en-US" sz="3600" b="1" dirty="0">
                        <a:solidFill>
                          <a:srgbClr val="C00000"/>
                        </a:solidFill>
                        <a:latin typeface="Arial" pitchFamily="34" charset="0"/>
                        <a:cs typeface="Arial" pitchFamily="34" charset="0"/>
                      </a:rPr>
                      <a:t>5%</a:t>
                    </a:r>
                  </a:p>
                </c:rich>
              </c:tx>
              <c:spPr/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493016583430418"/>
                      <c:h val="0.2960084510712756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9542-406E-8DA8-DCCA4B31767B}"/>
                </c:ext>
              </c:extLst>
            </c:dLbl>
            <c:dLbl>
              <c:idx val="1"/>
              <c:layout>
                <c:manualLayout>
                  <c:x val="-0.127750087940038"/>
                  <c:y val="0.152659867375599"/>
                </c:manualLayout>
              </c:layout>
              <c:tx>
                <c:rich>
                  <a:bodyPr/>
                  <a:lstStyle/>
                  <a:p>
                    <a:pPr>
                      <a:defRPr lang="en-US" sz="3600" b="1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defRPr>
                    </a:pPr>
                    <a:r>
                      <a:rPr lang="en-US" sz="3600" b="1" u="sng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rPr>
                      <a:t>Non-</a:t>
                    </a:r>
                    <a:r>
                      <a:rPr lang="en-US" sz="3600" b="1" u="sng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rPr>
                      <a:t>Officer Ranks</a:t>
                    </a:r>
                    <a:endParaRPr lang="en-US" sz="3600" b="1" u="sng" dirty="0">
                      <a:solidFill>
                        <a:schemeClr val="bg1"/>
                      </a:solidFill>
                      <a:latin typeface="+mn-lt"/>
                      <a:cs typeface="Arial" pitchFamily="34" charset="0"/>
                    </a:endParaRPr>
                  </a:p>
                  <a:p>
                    <a:pPr>
                      <a:defRPr lang="en-US" sz="3600" b="1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defRPr>
                    </a:pPr>
                    <a:r>
                      <a:rPr lang="en-US" sz="36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rPr>
                      <a:t>20,768</a:t>
                    </a:r>
                  </a:p>
                  <a:p>
                    <a:pPr>
                      <a:defRPr lang="en-US" sz="3600" b="1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defRPr>
                    </a:pPr>
                    <a:r>
                      <a:rPr lang="en-US" sz="3600" b="1" dirty="0">
                        <a:ln w="3175">
                          <a:solidFill>
                            <a:srgbClr val="C00000"/>
                          </a:solidFill>
                        </a:ln>
                        <a:solidFill>
                          <a:srgbClr val="FFFFFF"/>
                        </a:solidFill>
                        <a:latin typeface="Arial" pitchFamily="34" charset="0"/>
                        <a:cs typeface="Arial" pitchFamily="34" charset="0"/>
                      </a:rPr>
                      <a:t>93%</a:t>
                    </a:r>
                  </a:p>
                </c:rich>
              </c:tx>
              <c:spPr/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633161512027491"/>
                      <c:h val="0.3015574571202733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9542-406E-8DA8-DCCA4B31767B}"/>
                </c:ext>
              </c:extLst>
            </c:dLbl>
            <c:dLbl>
              <c:idx val="2"/>
              <c:layout>
                <c:manualLayout>
                  <c:x val="0.18225205695557301"/>
                  <c:y val="-4.7280858509708397E-3"/>
                </c:manualLayout>
              </c:layout>
              <c:tx>
                <c:rich>
                  <a:bodyPr/>
                  <a:lstStyle/>
                  <a:p>
                    <a:pPr>
                      <a:defRPr lang="en-US" sz="3600" b="1">
                        <a:latin typeface="Arial" pitchFamily="34" charset="0"/>
                        <a:cs typeface="Arial" pitchFamily="34" charset="0"/>
                      </a:defRPr>
                    </a:pPr>
                    <a:r>
                      <a:rPr lang="en-US" sz="3600" b="1" u="sng" dirty="0">
                        <a:latin typeface="+mn-lt"/>
                        <a:cs typeface="Arial" pitchFamily="34" charset="0"/>
                      </a:rPr>
                      <a:t>Non-Uniformed Personnel</a:t>
                    </a:r>
                    <a:endParaRPr lang="en-US" sz="3600" b="1" u="sng" baseline="0" dirty="0">
                      <a:latin typeface="+mn-lt"/>
                      <a:cs typeface="Arial" pitchFamily="34" charset="0"/>
                    </a:endParaRPr>
                  </a:p>
                  <a:p>
                    <a:pPr>
                      <a:defRPr lang="en-US" sz="3600" b="1">
                        <a:latin typeface="Arial" pitchFamily="34" charset="0"/>
                        <a:cs typeface="Arial" pitchFamily="34" charset="0"/>
                      </a:defRPr>
                    </a:pPr>
                    <a:r>
                      <a:rPr lang="en-US" sz="3600" b="1" dirty="0">
                        <a:latin typeface="Arial" pitchFamily="34" charset="0"/>
                        <a:cs typeface="Arial" pitchFamily="34" charset="0"/>
                      </a:rPr>
                      <a:t>424</a:t>
                    </a:r>
                  </a:p>
                  <a:p>
                    <a:pPr>
                      <a:defRPr lang="en-US" sz="3600" b="1">
                        <a:latin typeface="Arial" pitchFamily="34" charset="0"/>
                        <a:cs typeface="Arial" pitchFamily="34" charset="0"/>
                      </a:defRPr>
                    </a:pPr>
                    <a:r>
                      <a:rPr lang="en-US" sz="3600" b="1" dirty="0">
                        <a:solidFill>
                          <a:srgbClr val="CC0000"/>
                        </a:solidFill>
                        <a:latin typeface="Arial" pitchFamily="34" charset="0"/>
                        <a:cs typeface="Arial" pitchFamily="34" charset="0"/>
                      </a:rPr>
                      <a:t>2%</a:t>
                    </a:r>
                  </a:p>
                </c:rich>
              </c:tx>
              <c:spPr/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164948453608246"/>
                      <c:h val="0.308171283308296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9542-406E-8DA8-DCCA4B3176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2103"/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1"/>
            <c:showBubbleSize val="0"/>
            <c:separator> </c:separator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Officers</c:v>
                </c:pt>
                <c:pt idx="1">
                  <c:v>NORs</c:v>
                </c:pt>
                <c:pt idx="2">
                  <c:v>NUPs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 formatCode="General">
                  <c:v>948</c:v>
                </c:pt>
                <c:pt idx="1">
                  <c:v>19713</c:v>
                </c:pt>
                <c:pt idx="2" formatCode="General">
                  <c:v>426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542-406E-8DA8-DCCA4B3176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 w="11135">
          <a:noFill/>
        </a:ln>
      </c:spPr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789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0.65778</cdr:x>
      <cdr:y>0.8349</cdr:y>
    </cdr:from>
    <cdr:to>
      <cdr:x>0.98766</cdr:x>
      <cdr:y>1</cdr:y>
    </cdr:to>
    <cdr:sp macro="" textlink="">
      <cdr:nvSpPr>
        <cdr:cNvPr id="2" name="Text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0372192" y="10183674"/>
          <a:ext cx="5201790" cy="177381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91435" tIns="45718" rIns="91435" bIns="45718">
          <a:spAutoFit/>
        </a:bodyPr>
        <a:lstStyle xmlns:a="http://schemas.openxmlformats.org/drawingml/2006/main">
          <a:defPPr>
            <a:defRPr lang="zh-CN"/>
          </a:defPPr>
          <a:lvl1pPr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SimSun" pitchFamily="2" charset="-122"/>
              <a:cs typeface="+mn-cs"/>
            </a:defRPr>
          </a:lvl1pPr>
          <a:lvl2pPr marL="782599" indent="-325422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SimSun" pitchFamily="2" charset="-122"/>
              <a:cs typeface="+mn-cs"/>
            </a:defRPr>
          </a:lvl2pPr>
          <a:lvl3pPr marL="1566785" indent="-65243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SimSun" pitchFamily="2" charset="-122"/>
              <a:cs typeface="+mn-cs"/>
            </a:defRPr>
          </a:lvl3pPr>
          <a:lvl4pPr marL="2350970" indent="-979439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SimSun" pitchFamily="2" charset="-122"/>
              <a:cs typeface="+mn-cs"/>
            </a:defRPr>
          </a:lvl4pPr>
          <a:lvl5pPr marL="3133568" indent="-130486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SimSun" pitchFamily="2" charset="-122"/>
              <a:cs typeface="+mn-cs"/>
            </a:defRPr>
          </a:lvl5pPr>
          <a:lvl6pPr marL="2285886" algn="l" defTabSz="914354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SimSun" pitchFamily="2" charset="-122"/>
              <a:cs typeface="+mn-cs"/>
            </a:defRPr>
          </a:lvl6pPr>
          <a:lvl7pPr marL="2743063" algn="l" defTabSz="914354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SimSun" pitchFamily="2" charset="-122"/>
              <a:cs typeface="+mn-cs"/>
            </a:defRPr>
          </a:lvl7pPr>
          <a:lvl8pPr marL="3200240" algn="l" defTabSz="914354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SimSun" pitchFamily="2" charset="-122"/>
              <a:cs typeface="+mn-cs"/>
            </a:defRPr>
          </a:lvl8pPr>
          <a:lvl9pPr marL="3657417" algn="l" defTabSz="914354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SimSun" pitchFamily="2" charset="-122"/>
              <a:cs typeface="+mn-cs"/>
            </a:defRPr>
          </a:lvl9pPr>
        </a:lstStyle>
        <a:p xmlns:a="http://schemas.openxmlformats.org/drawingml/2006/main">
          <a:pPr algn="ctr" eaLnBrk="1" hangingPunct="1"/>
          <a:r>
            <a:rPr lang="en-US" sz="2400" b="1" u="sng" dirty="0">
              <a:solidFill>
                <a:srgbClr val="002060"/>
              </a:solidFill>
            </a:rPr>
            <a:t>TOTAL NUMBER OF PERSONNEL</a:t>
          </a:r>
          <a:r>
            <a:rPr lang="en-US" sz="2800" b="1" dirty="0">
              <a:solidFill>
                <a:srgbClr val="002060"/>
              </a:solidFill>
            </a:rPr>
            <a:t>:</a:t>
          </a:r>
        </a:p>
        <a:p xmlns:a="http://schemas.openxmlformats.org/drawingml/2006/main">
          <a:pPr algn="ctr" eaLnBrk="1" hangingPunct="1"/>
          <a:r>
            <a:rPr lang="en-US" sz="8000" b="1" dirty="0">
              <a:solidFill>
                <a:srgbClr val="002060"/>
              </a:solidFill>
            </a:rPr>
            <a:t>22,129</a:t>
          </a:r>
          <a:endParaRPr lang="en-US" sz="2800" b="1" dirty="0">
            <a:solidFill>
              <a:srgbClr val="002060"/>
            </a:solidFill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048000" y="2743017"/>
            <a:ext cx="6909049" cy="3588361"/>
          </a:xfrm>
          <a:prstGeom prst="rect">
            <a:avLst/>
          </a:prstGeom>
          <a:blipFill dpi="0" rotWithShape="1">
            <a:blip>
              <a:alphaModFix amt="86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26" tIns="45213" rIns="90426" bIns="45213" anchor="ctr"/>
          <a:lstStyle/>
          <a:p>
            <a:pPr algn="ctr">
              <a:buFont typeface="Arial" charset="0"/>
              <a:buNone/>
              <a:defRPr/>
            </a:pPr>
            <a:endParaRPr lang="en-US" sz="1038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5189" y="100964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2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56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08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60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12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64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16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A13E3-625D-4230-A9B6-2D9F553A0BD4}" type="datetime1">
              <a:rPr lang="en-US" smtClean="0"/>
              <a:t>9/27/2017</a:t>
            </a:fld>
            <a:endParaRPr lang="en-PH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1CB8A-5004-4D04-B979-325E663F6698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68045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1961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173"/>
            </a:lvl1pPr>
            <a:lvl2pPr marL="452112" indent="0">
              <a:buNone/>
              <a:defRPr sz="2769"/>
            </a:lvl2pPr>
            <a:lvl3pPr marL="904225" indent="0">
              <a:buNone/>
              <a:defRPr sz="2365"/>
            </a:lvl3pPr>
            <a:lvl4pPr marL="1356338" indent="0">
              <a:buNone/>
              <a:defRPr sz="1961"/>
            </a:lvl4pPr>
            <a:lvl5pPr marL="1808450" indent="0">
              <a:buNone/>
              <a:defRPr sz="1961"/>
            </a:lvl5pPr>
            <a:lvl6pPr marL="2260562" indent="0">
              <a:buNone/>
              <a:defRPr sz="1961"/>
            </a:lvl6pPr>
            <a:lvl7pPr marL="2712675" indent="0">
              <a:buNone/>
              <a:defRPr sz="1961"/>
            </a:lvl7pPr>
            <a:lvl8pPr marL="3164788" indent="0">
              <a:buNone/>
              <a:defRPr sz="1961"/>
            </a:lvl8pPr>
            <a:lvl9pPr marL="3616901" indent="0">
              <a:buNone/>
              <a:defRPr sz="1961"/>
            </a:lvl9pPr>
          </a:lstStyle>
          <a:p>
            <a:pPr lvl="0"/>
            <a:endParaRPr lang="en-P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385"/>
            </a:lvl1pPr>
            <a:lvl2pPr marL="452112" indent="0">
              <a:buNone/>
              <a:defRPr sz="1211"/>
            </a:lvl2pPr>
            <a:lvl3pPr marL="904225" indent="0">
              <a:buNone/>
              <a:defRPr sz="981"/>
            </a:lvl3pPr>
            <a:lvl4pPr marL="1356338" indent="0">
              <a:buNone/>
              <a:defRPr sz="865"/>
            </a:lvl4pPr>
            <a:lvl5pPr marL="1808450" indent="0">
              <a:buNone/>
              <a:defRPr sz="865"/>
            </a:lvl5pPr>
            <a:lvl6pPr marL="2260562" indent="0">
              <a:buNone/>
              <a:defRPr sz="865"/>
            </a:lvl6pPr>
            <a:lvl7pPr marL="2712675" indent="0">
              <a:buNone/>
              <a:defRPr sz="865"/>
            </a:lvl7pPr>
            <a:lvl8pPr marL="3164788" indent="0">
              <a:buNone/>
              <a:defRPr sz="865"/>
            </a:lvl8pPr>
            <a:lvl9pPr marL="3616901" indent="0">
              <a:buNone/>
              <a:defRPr sz="8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AA6FE-13F6-43E4-8B11-4D6A4D08A782}" type="datetime1">
              <a:rPr lang="en-US" smtClean="0"/>
              <a:t>9/27/2017</a:t>
            </a:fld>
            <a:endParaRPr lang="en-PH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4535E-0F3C-45C5-8482-10F759B62805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95841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A77EB-F01F-4634-B609-48564A522441}" type="datetime1">
              <a:rPr lang="en-US" smtClean="0"/>
              <a:t>9/27/2017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C58E8-D6D7-465A-B793-ECCAAE7C93FE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06933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AAA74-8373-4840-BC24-B0B7B06484E1}" type="datetime1">
              <a:rPr lang="en-US" smtClean="0"/>
              <a:t>9/27/2017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FB472-7052-4AFC-AD37-9A1767B609FA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7166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09751-1099-4328-9ACB-407793445819}" type="datetime1">
              <a:rPr lang="en-US" altLang="en-US" smtClean="0"/>
              <a:t>9/27/2017</a:t>
            </a:fld>
            <a:endParaRPr lang="en-US" sz="1788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B8386-CD24-49EA-97C6-D47F715C73C3}" type="slidenum">
              <a:rPr lang="en-US" altLang="en-US"/>
              <a:pPr>
                <a:defRPr/>
              </a:pPr>
              <a:t>‹#›</a:t>
            </a:fld>
            <a:endParaRPr lang="en-US" sz="1788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672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DC525-BFF1-4BE1-BC2F-93C11E05229D}" type="datetime1">
              <a:rPr lang="en-US" smtClean="0"/>
              <a:t>9/27/2017</a:t>
            </a:fld>
            <a:endParaRPr lang="en-P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C3CBA-22E0-4BBA-8081-CE8D5B8DEC38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960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7EAA2-E6BF-4D7E-A5FA-6D78E97E16C6}" type="datetime1">
              <a:rPr lang="en-US" smtClean="0"/>
              <a:t>9/27/2017</a:t>
            </a:fld>
            <a:endParaRPr lang="en-P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02746-30A1-4D06-8999-A48D19C09763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418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E3045-4E0E-4A7D-A4B7-7C9BAEF2C6A4}" type="datetime1">
              <a:rPr lang="en-US" smtClean="0"/>
              <a:t>9/27/2017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6509F-6262-4F9C-92D3-E213E016D26A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6185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3981" b="1" cap="all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961">
                <a:solidFill>
                  <a:schemeClr val="tx1">
                    <a:tint val="75000"/>
                  </a:schemeClr>
                </a:solidFill>
              </a:defRPr>
            </a:lvl1pPr>
            <a:lvl2pPr marL="452112" indent="0">
              <a:buNone/>
              <a:defRPr sz="1788">
                <a:solidFill>
                  <a:schemeClr val="tx1">
                    <a:tint val="75000"/>
                  </a:schemeClr>
                </a:solidFill>
              </a:defRPr>
            </a:lvl2pPr>
            <a:lvl3pPr marL="904225" indent="0">
              <a:buNone/>
              <a:defRPr sz="1558">
                <a:solidFill>
                  <a:schemeClr val="tx1">
                    <a:tint val="75000"/>
                  </a:schemeClr>
                </a:solidFill>
              </a:defRPr>
            </a:lvl3pPr>
            <a:lvl4pPr marL="1356338" indent="0">
              <a:buNone/>
              <a:defRPr sz="1385">
                <a:solidFill>
                  <a:schemeClr val="tx1">
                    <a:tint val="75000"/>
                  </a:schemeClr>
                </a:solidFill>
              </a:defRPr>
            </a:lvl4pPr>
            <a:lvl5pPr marL="1808450" indent="0">
              <a:buNone/>
              <a:defRPr sz="1385">
                <a:solidFill>
                  <a:schemeClr val="tx1">
                    <a:tint val="75000"/>
                  </a:schemeClr>
                </a:solidFill>
              </a:defRPr>
            </a:lvl5pPr>
            <a:lvl6pPr marL="2260562" indent="0">
              <a:buNone/>
              <a:defRPr sz="1385">
                <a:solidFill>
                  <a:schemeClr val="tx1">
                    <a:tint val="75000"/>
                  </a:schemeClr>
                </a:solidFill>
              </a:defRPr>
            </a:lvl6pPr>
            <a:lvl7pPr marL="2712675" indent="0">
              <a:buNone/>
              <a:defRPr sz="1385">
                <a:solidFill>
                  <a:schemeClr val="tx1">
                    <a:tint val="75000"/>
                  </a:schemeClr>
                </a:solidFill>
              </a:defRPr>
            </a:lvl7pPr>
            <a:lvl8pPr marL="3164788" indent="0">
              <a:buNone/>
              <a:defRPr sz="1385">
                <a:solidFill>
                  <a:schemeClr val="tx1">
                    <a:tint val="75000"/>
                  </a:schemeClr>
                </a:solidFill>
              </a:defRPr>
            </a:lvl8pPr>
            <a:lvl9pPr marL="3616901" indent="0">
              <a:buNone/>
              <a:defRPr sz="138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6FAAC-08CA-4815-B31A-A4A1C83A945C}" type="datetime1">
              <a:rPr lang="en-US" smtClean="0"/>
              <a:t>9/27/2017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B7CE7-7C3B-43F0-95C8-6D9E576DAE16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527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769"/>
            </a:lvl1pPr>
            <a:lvl2pPr>
              <a:defRPr sz="2365"/>
            </a:lvl2pPr>
            <a:lvl3pPr>
              <a:defRPr sz="1961"/>
            </a:lvl3pPr>
            <a:lvl4pPr>
              <a:defRPr sz="1788"/>
            </a:lvl4pPr>
            <a:lvl5pPr>
              <a:defRPr sz="1788"/>
            </a:lvl5pPr>
            <a:lvl6pPr>
              <a:defRPr sz="1788"/>
            </a:lvl6pPr>
            <a:lvl7pPr>
              <a:defRPr sz="1788"/>
            </a:lvl7pPr>
            <a:lvl8pPr>
              <a:defRPr sz="1788"/>
            </a:lvl8pPr>
            <a:lvl9pPr>
              <a:defRPr sz="17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769"/>
            </a:lvl1pPr>
            <a:lvl2pPr>
              <a:defRPr sz="2365"/>
            </a:lvl2pPr>
            <a:lvl3pPr>
              <a:defRPr sz="1961"/>
            </a:lvl3pPr>
            <a:lvl4pPr>
              <a:defRPr sz="1788"/>
            </a:lvl4pPr>
            <a:lvl5pPr>
              <a:defRPr sz="1788"/>
            </a:lvl5pPr>
            <a:lvl6pPr>
              <a:defRPr sz="1788"/>
            </a:lvl6pPr>
            <a:lvl7pPr>
              <a:defRPr sz="1788"/>
            </a:lvl7pPr>
            <a:lvl8pPr>
              <a:defRPr sz="1788"/>
            </a:lvl8pPr>
            <a:lvl9pPr>
              <a:defRPr sz="17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5B014-1AEF-4688-A493-5F5DA46CB21E}" type="datetime1">
              <a:rPr lang="en-US" smtClean="0"/>
              <a:t>9/27/2017</a:t>
            </a:fld>
            <a:endParaRPr lang="en-PH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FB010-C751-405E-9A81-05636C9C7B99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4156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8" cy="639762"/>
          </a:xfrm>
        </p:spPr>
        <p:txBody>
          <a:bodyPr anchor="b"/>
          <a:lstStyle>
            <a:lvl1pPr marL="0" indent="0">
              <a:buNone/>
              <a:defRPr sz="2365" b="1"/>
            </a:lvl1pPr>
            <a:lvl2pPr marL="452112" indent="0">
              <a:buNone/>
              <a:defRPr sz="1961" b="1"/>
            </a:lvl2pPr>
            <a:lvl3pPr marL="904225" indent="0">
              <a:buNone/>
              <a:defRPr sz="1788" b="1"/>
            </a:lvl3pPr>
            <a:lvl4pPr marL="1356338" indent="0">
              <a:buNone/>
              <a:defRPr sz="1558" b="1"/>
            </a:lvl4pPr>
            <a:lvl5pPr marL="1808450" indent="0">
              <a:buNone/>
              <a:defRPr sz="1558" b="1"/>
            </a:lvl5pPr>
            <a:lvl6pPr marL="2260562" indent="0">
              <a:buNone/>
              <a:defRPr sz="1558" b="1"/>
            </a:lvl6pPr>
            <a:lvl7pPr marL="2712675" indent="0">
              <a:buNone/>
              <a:defRPr sz="1558" b="1"/>
            </a:lvl7pPr>
            <a:lvl8pPr marL="3164788" indent="0">
              <a:buNone/>
              <a:defRPr sz="1558" b="1"/>
            </a:lvl8pPr>
            <a:lvl9pPr marL="3616901" indent="0">
              <a:buNone/>
              <a:defRPr sz="155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8" cy="3951288"/>
          </a:xfrm>
        </p:spPr>
        <p:txBody>
          <a:bodyPr/>
          <a:lstStyle>
            <a:lvl1pPr>
              <a:defRPr sz="2365"/>
            </a:lvl1pPr>
            <a:lvl2pPr>
              <a:defRPr sz="1961"/>
            </a:lvl2pPr>
            <a:lvl3pPr>
              <a:defRPr sz="1788"/>
            </a:lvl3pPr>
            <a:lvl4pPr>
              <a:defRPr sz="1558"/>
            </a:lvl4pPr>
            <a:lvl5pPr>
              <a:defRPr sz="1558"/>
            </a:lvl5pPr>
            <a:lvl6pPr>
              <a:defRPr sz="1558"/>
            </a:lvl6pPr>
            <a:lvl7pPr>
              <a:defRPr sz="1558"/>
            </a:lvl7pPr>
            <a:lvl8pPr>
              <a:defRPr sz="1558"/>
            </a:lvl8pPr>
            <a:lvl9pPr>
              <a:defRPr sz="155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</p:spPr>
        <p:txBody>
          <a:bodyPr anchor="b"/>
          <a:lstStyle>
            <a:lvl1pPr marL="0" indent="0">
              <a:buNone/>
              <a:defRPr sz="2365" b="1"/>
            </a:lvl1pPr>
            <a:lvl2pPr marL="452112" indent="0">
              <a:buNone/>
              <a:defRPr sz="1961" b="1"/>
            </a:lvl2pPr>
            <a:lvl3pPr marL="904225" indent="0">
              <a:buNone/>
              <a:defRPr sz="1788" b="1"/>
            </a:lvl3pPr>
            <a:lvl4pPr marL="1356338" indent="0">
              <a:buNone/>
              <a:defRPr sz="1558" b="1"/>
            </a:lvl4pPr>
            <a:lvl5pPr marL="1808450" indent="0">
              <a:buNone/>
              <a:defRPr sz="1558" b="1"/>
            </a:lvl5pPr>
            <a:lvl6pPr marL="2260562" indent="0">
              <a:buNone/>
              <a:defRPr sz="1558" b="1"/>
            </a:lvl6pPr>
            <a:lvl7pPr marL="2712675" indent="0">
              <a:buNone/>
              <a:defRPr sz="1558" b="1"/>
            </a:lvl7pPr>
            <a:lvl8pPr marL="3164788" indent="0">
              <a:buNone/>
              <a:defRPr sz="1558" b="1"/>
            </a:lvl8pPr>
            <a:lvl9pPr marL="3616901" indent="0">
              <a:buNone/>
              <a:defRPr sz="155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</p:spPr>
        <p:txBody>
          <a:bodyPr/>
          <a:lstStyle>
            <a:lvl1pPr>
              <a:defRPr sz="2365"/>
            </a:lvl1pPr>
            <a:lvl2pPr>
              <a:defRPr sz="1961"/>
            </a:lvl2pPr>
            <a:lvl3pPr>
              <a:defRPr sz="1788"/>
            </a:lvl3pPr>
            <a:lvl4pPr>
              <a:defRPr sz="1558"/>
            </a:lvl4pPr>
            <a:lvl5pPr>
              <a:defRPr sz="1558"/>
            </a:lvl5pPr>
            <a:lvl6pPr>
              <a:defRPr sz="1558"/>
            </a:lvl6pPr>
            <a:lvl7pPr>
              <a:defRPr sz="1558"/>
            </a:lvl7pPr>
            <a:lvl8pPr>
              <a:defRPr sz="1558"/>
            </a:lvl8pPr>
            <a:lvl9pPr>
              <a:defRPr sz="155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5B482-5A42-48BE-9456-D1F6629051CC}" type="datetime1">
              <a:rPr lang="en-US" smtClean="0"/>
              <a:t>9/27/2017</a:t>
            </a:fld>
            <a:endParaRPr lang="en-PH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E44AD-FBF2-4D17-A298-66329B470725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7572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6FC8C-73F7-4B78-9A51-649D84116F26}" type="datetime1">
              <a:rPr lang="en-US" smtClean="0"/>
              <a:t>9/27/2017</a:t>
            </a:fld>
            <a:endParaRPr lang="en-P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05C105-436A-41A3-96BC-3BC376E2E877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0542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F2BB9-A887-4CBB-B4D9-60366DDBBD7B}" type="datetime1">
              <a:rPr lang="en-US" smtClean="0"/>
              <a:t>9/27/2017</a:t>
            </a:fld>
            <a:endParaRPr lang="en-PH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D7B49-BCDC-408C-9B0C-D1827FEAD909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4040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1961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0"/>
            <a:ext cx="6815667" cy="5853113"/>
          </a:xfrm>
        </p:spPr>
        <p:txBody>
          <a:bodyPr/>
          <a:lstStyle>
            <a:lvl1pPr>
              <a:defRPr sz="3173"/>
            </a:lvl1pPr>
            <a:lvl2pPr>
              <a:defRPr sz="2769"/>
            </a:lvl2pPr>
            <a:lvl3pPr>
              <a:defRPr sz="2365"/>
            </a:lvl3pPr>
            <a:lvl4pPr>
              <a:defRPr sz="1961"/>
            </a:lvl4pPr>
            <a:lvl5pPr>
              <a:defRPr sz="1961"/>
            </a:lvl5pPr>
            <a:lvl6pPr>
              <a:defRPr sz="1961"/>
            </a:lvl6pPr>
            <a:lvl7pPr>
              <a:defRPr sz="1961"/>
            </a:lvl7pPr>
            <a:lvl8pPr>
              <a:defRPr sz="1961"/>
            </a:lvl8pPr>
            <a:lvl9pPr>
              <a:defRPr sz="196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1063"/>
          </a:xfrm>
        </p:spPr>
        <p:txBody>
          <a:bodyPr/>
          <a:lstStyle>
            <a:lvl1pPr marL="0" indent="0">
              <a:buNone/>
              <a:defRPr sz="1385"/>
            </a:lvl1pPr>
            <a:lvl2pPr marL="452112" indent="0">
              <a:buNone/>
              <a:defRPr sz="1211"/>
            </a:lvl2pPr>
            <a:lvl3pPr marL="904225" indent="0">
              <a:buNone/>
              <a:defRPr sz="981"/>
            </a:lvl3pPr>
            <a:lvl4pPr marL="1356338" indent="0">
              <a:buNone/>
              <a:defRPr sz="865"/>
            </a:lvl4pPr>
            <a:lvl5pPr marL="1808450" indent="0">
              <a:buNone/>
              <a:defRPr sz="865"/>
            </a:lvl5pPr>
            <a:lvl6pPr marL="2260562" indent="0">
              <a:buNone/>
              <a:defRPr sz="865"/>
            </a:lvl6pPr>
            <a:lvl7pPr marL="2712675" indent="0">
              <a:buNone/>
              <a:defRPr sz="865"/>
            </a:lvl7pPr>
            <a:lvl8pPr marL="3164788" indent="0">
              <a:buNone/>
              <a:defRPr sz="865"/>
            </a:lvl8pPr>
            <a:lvl9pPr marL="3616901" indent="0">
              <a:buNone/>
              <a:defRPr sz="8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CE033-4FA7-4E55-96AC-560A9E5DCCBA}" type="datetime1">
              <a:rPr lang="en-US" smtClean="0"/>
              <a:t>9/27/2017</a:t>
            </a:fld>
            <a:endParaRPr lang="en-PH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102061-CAAB-4D55-80C8-27FC2DC441FF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6370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10099" y="274760"/>
            <a:ext cx="1097180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56738" tIns="78369" rIns="156738" bIns="7836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10099" y="1600017"/>
            <a:ext cx="10971804" cy="4526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56738" tIns="78369" rIns="156738" bIns="783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0098" y="6356106"/>
            <a:ext cx="2843804" cy="365431"/>
          </a:xfrm>
          <a:prstGeom prst="rect">
            <a:avLst/>
          </a:prstGeom>
        </p:spPr>
        <p:txBody>
          <a:bodyPr vert="horz" lIns="156738" tIns="78369" rIns="156738" bIns="78369" rtlCol="0" anchor="ctr"/>
          <a:lstStyle>
            <a:lvl1pPr algn="l" eaLnBrk="1" hangingPunct="1">
              <a:buFont typeface="Arial" charset="0"/>
              <a:buNone/>
              <a:defRPr sz="1211">
                <a:solidFill>
                  <a:prstClr val="black">
                    <a:tint val="75000"/>
                  </a:prstClr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F655444-0835-4606-8F09-32BF8C7B6C7D}" type="datetime1">
              <a:rPr lang="en-US" smtClean="0"/>
              <a:t>9/27/2017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6099" y="6356106"/>
            <a:ext cx="3859804" cy="365431"/>
          </a:xfrm>
          <a:prstGeom prst="rect">
            <a:avLst/>
          </a:prstGeom>
        </p:spPr>
        <p:txBody>
          <a:bodyPr vert="horz" lIns="156738" tIns="78369" rIns="156738" bIns="78369" rtlCol="0" anchor="ctr"/>
          <a:lstStyle>
            <a:lvl1pPr algn="ctr" eaLnBrk="1" hangingPunct="1">
              <a:buFont typeface="Arial" charset="0"/>
              <a:buNone/>
              <a:defRPr sz="1211">
                <a:solidFill>
                  <a:prstClr val="black">
                    <a:tint val="75000"/>
                  </a:prstClr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8099" y="6356106"/>
            <a:ext cx="2843804" cy="365431"/>
          </a:xfrm>
          <a:prstGeom prst="rect">
            <a:avLst/>
          </a:prstGeom>
        </p:spPr>
        <p:txBody>
          <a:bodyPr vert="horz" wrap="square" lIns="156738" tIns="78369" rIns="156738" bIns="78369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11">
                <a:solidFill>
                  <a:srgbClr val="898989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6A25705-757E-401D-BC1B-FD693FF1334B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65023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327" kern="1200">
          <a:solidFill>
            <a:schemeClr val="tx1"/>
          </a:solidFill>
          <a:latin typeface="+mj-lt"/>
          <a:ea typeface="SimSun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327">
          <a:solidFill>
            <a:schemeClr val="tx1"/>
          </a:solidFill>
          <a:latin typeface="Calibri" pitchFamily="34" charset="0"/>
          <a:ea typeface="SimSun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327">
          <a:solidFill>
            <a:schemeClr val="tx1"/>
          </a:solidFill>
          <a:latin typeface="Calibri" pitchFamily="34" charset="0"/>
          <a:ea typeface="SimSun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327">
          <a:solidFill>
            <a:schemeClr val="tx1"/>
          </a:solidFill>
          <a:latin typeface="Calibri" pitchFamily="34" charset="0"/>
          <a:ea typeface="SimSun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327">
          <a:solidFill>
            <a:schemeClr val="tx1"/>
          </a:solidFill>
          <a:latin typeface="Calibri" pitchFamily="34" charset="0"/>
          <a:ea typeface="SimSun" pitchFamily="2" charset="-122"/>
        </a:defRPr>
      </a:lvl5pPr>
      <a:lvl6pPr marL="452112" algn="ctr" rtl="0" fontAlgn="base">
        <a:spcBef>
          <a:spcPct val="0"/>
        </a:spcBef>
        <a:spcAft>
          <a:spcPct val="0"/>
        </a:spcAft>
        <a:defRPr sz="4327">
          <a:solidFill>
            <a:schemeClr val="tx1"/>
          </a:solidFill>
          <a:latin typeface="Calibri" pitchFamily="34" charset="0"/>
          <a:ea typeface="SimSun" pitchFamily="2" charset="-122"/>
        </a:defRPr>
      </a:lvl6pPr>
      <a:lvl7pPr marL="904225" algn="ctr" rtl="0" fontAlgn="base">
        <a:spcBef>
          <a:spcPct val="0"/>
        </a:spcBef>
        <a:spcAft>
          <a:spcPct val="0"/>
        </a:spcAft>
        <a:defRPr sz="4327">
          <a:solidFill>
            <a:schemeClr val="tx1"/>
          </a:solidFill>
          <a:latin typeface="Calibri" pitchFamily="34" charset="0"/>
          <a:ea typeface="SimSun" pitchFamily="2" charset="-122"/>
        </a:defRPr>
      </a:lvl7pPr>
      <a:lvl8pPr marL="1356338" algn="ctr" rtl="0" fontAlgn="base">
        <a:spcBef>
          <a:spcPct val="0"/>
        </a:spcBef>
        <a:spcAft>
          <a:spcPct val="0"/>
        </a:spcAft>
        <a:defRPr sz="4327">
          <a:solidFill>
            <a:schemeClr val="tx1"/>
          </a:solidFill>
          <a:latin typeface="Calibri" pitchFamily="34" charset="0"/>
          <a:ea typeface="SimSun" pitchFamily="2" charset="-122"/>
        </a:defRPr>
      </a:lvl8pPr>
      <a:lvl9pPr marL="1808450" algn="ctr" rtl="0" fontAlgn="base">
        <a:spcBef>
          <a:spcPct val="0"/>
        </a:spcBef>
        <a:spcAft>
          <a:spcPct val="0"/>
        </a:spcAft>
        <a:defRPr sz="4327">
          <a:solidFill>
            <a:schemeClr val="tx1"/>
          </a:solidFill>
          <a:latin typeface="Calibri" pitchFamily="34" charset="0"/>
          <a:ea typeface="SimSun" pitchFamily="2" charset="-122"/>
        </a:defRPr>
      </a:lvl9pPr>
    </p:titleStyle>
    <p:bodyStyle>
      <a:lvl1pPr marL="338839" indent="-338839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173" kern="1200">
          <a:solidFill>
            <a:schemeClr val="tx1"/>
          </a:solidFill>
          <a:latin typeface="+mn-lt"/>
          <a:ea typeface="SimSun" pitchFamily="2" charset="-122"/>
          <a:cs typeface="+mn-cs"/>
        </a:defRPr>
      </a:lvl1pPr>
      <a:lvl2pPr marL="734458" indent="-282061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769" kern="1200">
          <a:solidFill>
            <a:schemeClr val="tx1"/>
          </a:solidFill>
          <a:latin typeface="+mn-lt"/>
          <a:ea typeface="SimSun" pitchFamily="2" charset="-122"/>
          <a:cs typeface="+mn-cs"/>
        </a:defRPr>
      </a:lvl2pPr>
      <a:lvl3pPr marL="1130076" indent="-22528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365" kern="1200">
          <a:solidFill>
            <a:schemeClr val="tx1"/>
          </a:solidFill>
          <a:latin typeface="+mn-lt"/>
          <a:ea typeface="SimSun" pitchFamily="2" charset="-122"/>
          <a:cs typeface="+mn-cs"/>
        </a:defRPr>
      </a:lvl3pPr>
      <a:lvl4pPr marL="1581558" indent="-22528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961" kern="1200">
          <a:solidFill>
            <a:schemeClr val="tx1"/>
          </a:solidFill>
          <a:latin typeface="+mn-lt"/>
          <a:ea typeface="SimSun" pitchFamily="2" charset="-122"/>
          <a:cs typeface="+mn-cs"/>
        </a:defRPr>
      </a:lvl4pPr>
      <a:lvl5pPr marL="2033954" indent="-22528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961" kern="1200">
          <a:solidFill>
            <a:schemeClr val="tx1"/>
          </a:solidFill>
          <a:latin typeface="+mn-lt"/>
          <a:ea typeface="SimSun" pitchFamily="2" charset="-122"/>
          <a:cs typeface="+mn-cs"/>
        </a:defRPr>
      </a:lvl5pPr>
      <a:lvl6pPr marL="2486618" indent="-226057" algn="l" defTabSz="904225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38731" indent="-226057" algn="l" defTabSz="904225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390844" indent="-226057" algn="l" defTabSz="904225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42956" indent="-226057" algn="l" defTabSz="904225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4225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1pPr>
      <a:lvl2pPr marL="452112" algn="l" defTabSz="904225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2pPr>
      <a:lvl3pPr marL="904225" algn="l" defTabSz="904225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3pPr>
      <a:lvl4pPr marL="1356338" algn="l" defTabSz="904225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4pPr>
      <a:lvl5pPr marL="1808450" algn="l" defTabSz="904225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5pPr>
      <a:lvl6pPr marL="2260562" algn="l" defTabSz="904225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6pPr>
      <a:lvl7pPr marL="2712675" algn="l" defTabSz="904225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7pPr>
      <a:lvl8pPr marL="3164788" algn="l" defTabSz="904225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8pPr>
      <a:lvl9pPr marL="3616901" algn="l" defTabSz="904225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 fontAlgn="base">
              <a:spcBef>
                <a:spcPct val="0"/>
              </a:spcBef>
              <a:spcAft>
                <a:spcPct val="0"/>
              </a:spcAft>
              <a:defRPr/>
            </a:pPr>
            <a:fld id="{75E02746-30A1-4D06-8999-A48D19C09763}" type="slidenum">
              <a:rPr lang="en-PH">
                <a:ea typeface="SimSun" pitchFamily="2" charset="-122"/>
              </a:rPr>
              <a:pPr defTabSz="527517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PH">
              <a:ea typeface="SimSun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78005" y="942275"/>
            <a:ext cx="6020418" cy="55630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 fontAlgn="base">
              <a:spcBef>
                <a:spcPct val="0"/>
              </a:spcBef>
              <a:spcAft>
                <a:spcPct val="0"/>
              </a:spcAft>
            </a:pPr>
            <a:endParaRPr lang="en-US" sz="1038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26209" y="187662"/>
            <a:ext cx="5493911" cy="754553"/>
          </a:xfrm>
          <a:prstGeom prst="rect">
            <a:avLst/>
          </a:prstGeom>
          <a:noFill/>
          <a:ln>
            <a:noFill/>
          </a:ln>
        </p:spPr>
        <p:txBody>
          <a:bodyPr wrap="none" lIns="89647" tIns="44825" rIns="89647" bIns="44825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defTabSz="52751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746" b="1" u="sng" dirty="0">
                <a:ln w="3175">
                  <a:solidFill>
                    <a:srgbClr val="FF6600"/>
                  </a:solidFill>
                </a:ln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Black" pitchFamily="34" charset="0"/>
                <a:ea typeface="SimSun" pitchFamily="2" charset="-122"/>
                <a:cs typeface="FrankRuehl" pitchFamily="34" charset="-79"/>
              </a:rPr>
              <a:t>FIREFIGHTING CAPABILITY</a:t>
            </a:r>
          </a:p>
          <a:p>
            <a:pPr algn="ctr" defTabSz="52751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69" b="1" dirty="0">
                <a:ln w="3175">
                  <a:noFill/>
                </a:ln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Black" pitchFamily="34" charset="0"/>
                <a:ea typeface="SimSun" pitchFamily="2" charset="-122"/>
                <a:cs typeface="FrankRuehl" pitchFamily="34" charset="-79"/>
              </a:rPr>
              <a:t>As of APRIL 2017</a:t>
            </a:r>
            <a:endParaRPr lang="en-US" sz="5492" b="1" dirty="0">
              <a:ln w="3175">
                <a:noFill/>
              </a:ln>
              <a:solidFill>
                <a:prstClr val="black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Black" pitchFamily="34" charset="0"/>
              <a:ea typeface="SimSun" pitchFamily="2" charset="-122"/>
              <a:cs typeface="FrankRuehl" pitchFamily="34" charset="-79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98249" y="1186962"/>
            <a:ext cx="2581496" cy="1590758"/>
            <a:chOff x="976313" y="2442411"/>
            <a:chExt cx="4474592" cy="2811378"/>
          </a:xfrm>
        </p:grpSpPr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7102" y="3585890"/>
              <a:ext cx="2613098" cy="1667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5" descr="D:\f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313" y="2616002"/>
              <a:ext cx="1958101" cy="2409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2"/>
            <p:cNvSpPr txBox="1">
              <a:spLocks noChangeArrowheads="1"/>
            </p:cNvSpPr>
            <p:nvPr/>
          </p:nvSpPr>
          <p:spPr bwMode="auto">
            <a:xfrm>
              <a:off x="2841303" y="2442411"/>
              <a:ext cx="2609602" cy="1283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9pPr>
            </a:lstStyle>
            <a:p>
              <a:pPr algn="ctr" defTabSz="527517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4119" b="1" dirty="0">
                  <a:solidFill>
                    <a:prstClr val="black"/>
                  </a:solidFill>
                </a:rPr>
                <a:t>1,213</a:t>
              </a:r>
            </a:p>
          </p:txBody>
        </p:sp>
      </p:grpSp>
      <p:sp>
        <p:nvSpPr>
          <p:cNvPr id="10" name="Rectangle 69"/>
          <p:cNvSpPr>
            <a:spLocks noChangeArrowheads="1"/>
          </p:cNvSpPr>
          <p:nvPr/>
        </p:nvSpPr>
        <p:spPr bwMode="auto">
          <a:xfrm>
            <a:off x="1920156" y="2779989"/>
            <a:ext cx="2723408" cy="819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647" tIns="44825" rIns="89647" bIns="44825">
            <a:spAutoFit/>
          </a:bodyPr>
          <a:lstStyle/>
          <a:p>
            <a:pPr algn="ctr" defTabSz="527517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3" b="1" dirty="0">
                <a:solidFill>
                  <a:prstClr val="black"/>
                </a:solidFill>
                <a:latin typeface="Calibri"/>
                <a:ea typeface="SimSun" pitchFamily="2" charset="-122"/>
              </a:rPr>
              <a:t>144 Cities and 1,050 Municipalities</a:t>
            </a:r>
          </a:p>
          <a:p>
            <a:pPr algn="ctr" defTabSz="527517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3" b="1" dirty="0">
                <a:solidFill>
                  <a:prstClr val="black"/>
                </a:solidFill>
                <a:latin typeface="Calibri"/>
                <a:ea typeface="SimSun" pitchFamily="2" charset="-122"/>
              </a:rPr>
              <a:t>with fire station building </a:t>
            </a:r>
          </a:p>
          <a:p>
            <a:pPr algn="ctr" defTabSz="527517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3" b="1" dirty="0">
                <a:solidFill>
                  <a:prstClr val="black"/>
                </a:solidFill>
                <a:latin typeface="Calibri"/>
                <a:ea typeface="SimSun" pitchFamily="2" charset="-122"/>
              </a:rPr>
              <a:t>and with fire truck/s</a:t>
            </a:r>
            <a:endParaRPr lang="en-US" sz="1373" b="1" dirty="0">
              <a:solidFill>
                <a:prstClr val="black"/>
              </a:solidFill>
              <a:latin typeface="Calibri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1" name="Rectangle 70"/>
          <p:cNvSpPr>
            <a:spLocks noChangeArrowheads="1"/>
          </p:cNvSpPr>
          <p:nvPr/>
        </p:nvSpPr>
        <p:spPr bwMode="auto">
          <a:xfrm>
            <a:off x="5292108" y="5685819"/>
            <a:ext cx="2267257" cy="819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647" tIns="44825" rIns="89647" bIns="44825">
            <a:spAutoFit/>
          </a:bodyPr>
          <a:lstStyle/>
          <a:p>
            <a:pPr algn="ctr" defTabSz="527517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3" b="1" dirty="0">
                <a:solidFill>
                  <a:prstClr val="black"/>
                </a:solidFill>
                <a:latin typeface="Calibri"/>
                <a:ea typeface="SimSun" pitchFamily="2" charset="-122"/>
              </a:rPr>
              <a:t>Municipalities </a:t>
            </a:r>
          </a:p>
          <a:p>
            <a:pPr algn="ctr" defTabSz="527517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3" b="1" dirty="0">
                <a:solidFill>
                  <a:prstClr val="black"/>
                </a:solidFill>
                <a:latin typeface="Calibri"/>
                <a:ea typeface="SimSun" pitchFamily="2" charset="-122"/>
              </a:rPr>
              <a:t>without fire station building </a:t>
            </a:r>
          </a:p>
          <a:p>
            <a:pPr algn="ctr" defTabSz="527517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3" b="1" dirty="0">
                <a:solidFill>
                  <a:prstClr val="black"/>
                </a:solidFill>
                <a:latin typeface="Calibri"/>
                <a:ea typeface="SimSun" pitchFamily="2" charset="-122"/>
              </a:rPr>
              <a:t>and without fire truck/s</a:t>
            </a:r>
            <a:endParaRPr lang="en-US" sz="1373" b="1" dirty="0">
              <a:solidFill>
                <a:prstClr val="black"/>
              </a:solidFill>
              <a:latin typeface="Calibri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2" name="Rectangle 71"/>
          <p:cNvSpPr>
            <a:spLocks noChangeArrowheads="1"/>
          </p:cNvSpPr>
          <p:nvPr/>
        </p:nvSpPr>
        <p:spPr bwMode="auto">
          <a:xfrm>
            <a:off x="5627711" y="2769647"/>
            <a:ext cx="1625351" cy="576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647" tIns="44825" rIns="89647" bIns="44825">
            <a:spAutoFit/>
          </a:bodyPr>
          <a:lstStyle/>
          <a:p>
            <a:pPr algn="ctr" defTabSz="527517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3" b="1" dirty="0">
                <a:solidFill>
                  <a:prstClr val="black"/>
                </a:solidFill>
                <a:latin typeface="Calibri"/>
                <a:ea typeface="SimSun" pitchFamily="2" charset="-122"/>
              </a:rPr>
              <a:t>Municipalities with </a:t>
            </a:r>
          </a:p>
          <a:p>
            <a:pPr algn="ctr" defTabSz="527517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3" b="1" dirty="0">
                <a:solidFill>
                  <a:prstClr val="black"/>
                </a:solidFill>
                <a:latin typeface="Calibri"/>
                <a:ea typeface="SimSun" pitchFamily="2" charset="-122"/>
              </a:rPr>
              <a:t>fire truck only</a:t>
            </a:r>
            <a:endParaRPr lang="en-US" sz="1373" b="1" dirty="0">
              <a:solidFill>
                <a:prstClr val="black"/>
              </a:solidFill>
              <a:latin typeface="Calibri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3" name="Rectangle 72"/>
          <p:cNvSpPr>
            <a:spLocks noChangeArrowheads="1"/>
          </p:cNvSpPr>
          <p:nvPr/>
        </p:nvSpPr>
        <p:spPr bwMode="auto">
          <a:xfrm>
            <a:off x="2304373" y="5673737"/>
            <a:ext cx="1962688" cy="576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647" tIns="44825" rIns="89647" bIns="44825">
            <a:spAutoFit/>
          </a:bodyPr>
          <a:lstStyle/>
          <a:p>
            <a:pPr algn="ctr" defTabSz="527517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3" b="1" dirty="0">
                <a:solidFill>
                  <a:prstClr val="black"/>
                </a:solidFill>
                <a:latin typeface="Calibri"/>
                <a:ea typeface="SimSun" pitchFamily="2" charset="-122"/>
              </a:rPr>
              <a:t>Municipalities with </a:t>
            </a:r>
          </a:p>
          <a:p>
            <a:pPr algn="ctr" defTabSz="527517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3" b="1" dirty="0">
                <a:solidFill>
                  <a:prstClr val="black"/>
                </a:solidFill>
                <a:latin typeface="Calibri"/>
                <a:ea typeface="SimSun" pitchFamily="2" charset="-122"/>
              </a:rPr>
              <a:t>fire station building only</a:t>
            </a:r>
            <a:endParaRPr lang="en-US" sz="1373" b="1" dirty="0">
              <a:solidFill>
                <a:prstClr val="black"/>
              </a:solidFill>
              <a:latin typeface="Calibri"/>
              <a:ea typeface="Calibri" pitchFamily="34" charset="0"/>
              <a:cs typeface="Times New Roman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164567" y="1211923"/>
            <a:ext cx="2558012" cy="1583798"/>
            <a:chOff x="6787565" y="2486526"/>
            <a:chExt cx="4433887" cy="2799079"/>
          </a:xfrm>
        </p:grpSpPr>
        <p:pic>
          <p:nvPicPr>
            <p:cNvPr id="15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8354" y="3596282"/>
              <a:ext cx="2613098" cy="1667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 descr="D:\f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7565" y="2626394"/>
              <a:ext cx="1958101" cy="2409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2"/>
            <p:cNvSpPr txBox="1">
              <a:spLocks noChangeArrowheads="1"/>
            </p:cNvSpPr>
            <p:nvPr/>
          </p:nvSpPr>
          <p:spPr bwMode="auto">
            <a:xfrm>
              <a:off x="9288844" y="2486526"/>
              <a:ext cx="1337033" cy="1283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9pPr>
            </a:lstStyle>
            <a:p>
              <a:pPr algn="ctr" defTabSz="527517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4119" b="1" dirty="0">
                  <a:solidFill>
                    <a:prstClr val="black"/>
                  </a:solidFill>
                </a:rPr>
                <a:t>66</a:t>
              </a:r>
            </a:p>
          </p:txBody>
        </p:sp>
        <p:sp>
          <p:nvSpPr>
            <p:cNvPr id="18" name="TextBox 10"/>
            <p:cNvSpPr txBox="1">
              <a:spLocks noChangeArrowheads="1"/>
            </p:cNvSpPr>
            <p:nvPr/>
          </p:nvSpPr>
          <p:spPr bwMode="auto">
            <a:xfrm>
              <a:off x="6934200" y="2546686"/>
              <a:ext cx="1680700" cy="2738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9922" tIns="49962" rIns="99922" bIns="49962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9pPr>
            </a:lstStyle>
            <a:p>
              <a:pPr defTabSz="527517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9415" b="1" dirty="0">
                  <a:solidFill>
                    <a:prstClr val="black"/>
                  </a:solidFill>
                  <a:latin typeface="Calibri" pitchFamily="34" charset="0"/>
                  <a:ea typeface="MS PGothic" pitchFamily="34" charset="-128"/>
                  <a:sym typeface="Wingdings" pitchFamily="2" charset="2"/>
                </a:rPr>
                <a:t></a:t>
              </a:r>
              <a:endParaRPr lang="en-US" sz="9415" b="1" dirty="0">
                <a:solidFill>
                  <a:prstClr val="black"/>
                </a:solidFill>
                <a:latin typeface="Calibri" pitchFamily="34" charset="0"/>
                <a:ea typeface="MS PGothic" pitchFamily="34" charset="-128"/>
              </a:endParaRPr>
            </a:p>
          </p:txBody>
        </p:sp>
      </p:grpSp>
      <p:sp>
        <p:nvSpPr>
          <p:cNvPr id="19" name="Rectangle 71"/>
          <p:cNvSpPr>
            <a:spLocks noChangeArrowheads="1"/>
          </p:cNvSpPr>
          <p:nvPr/>
        </p:nvSpPr>
        <p:spPr bwMode="auto">
          <a:xfrm>
            <a:off x="8108825" y="2779990"/>
            <a:ext cx="2083938" cy="941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647" tIns="44825" rIns="89647" bIns="44825">
            <a:spAutoFit/>
          </a:bodyPr>
          <a:lstStyle/>
          <a:p>
            <a:pPr algn="ctr" defTabSz="527517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3" b="1" dirty="0">
                <a:solidFill>
                  <a:prstClr val="black"/>
                </a:solidFill>
                <a:latin typeface="Calibri"/>
                <a:ea typeface="SimSun" pitchFamily="2" charset="-122"/>
              </a:rPr>
              <a:t>Municipalities without</a:t>
            </a:r>
          </a:p>
          <a:p>
            <a:pPr algn="ctr" defTabSz="527517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3" b="1" dirty="0">
                <a:solidFill>
                  <a:prstClr val="black"/>
                </a:solidFill>
                <a:latin typeface="Calibri"/>
                <a:ea typeface="SimSun" pitchFamily="2" charset="-122"/>
              </a:rPr>
              <a:t>fire truck</a:t>
            </a:r>
          </a:p>
          <a:p>
            <a:pPr algn="ctr" defTabSz="527517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endParaRPr lang="en-US" sz="692" b="1" dirty="0">
              <a:solidFill>
                <a:prstClr val="black"/>
              </a:solidFill>
              <a:latin typeface="Calibri"/>
              <a:ea typeface="Calibri" pitchFamily="34" charset="0"/>
              <a:cs typeface="Times New Roman" pitchFamily="18" charset="0"/>
            </a:endParaRPr>
          </a:p>
          <a:p>
            <a:pPr algn="ctr" defTabSz="527517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3" b="1" i="1" dirty="0">
                <a:solidFill>
                  <a:prstClr val="black"/>
                </a:solidFill>
                <a:latin typeface="Calibri"/>
                <a:ea typeface="Calibri" pitchFamily="34" charset="0"/>
                <a:cs typeface="Times New Roman" pitchFamily="18" charset="0"/>
              </a:rPr>
              <a:t>* All cities have fire trucks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8415097" y="1055077"/>
            <a:ext cx="1507556" cy="2111046"/>
            <a:chOff x="11965165" y="2209328"/>
            <a:chExt cx="2613098" cy="3730892"/>
          </a:xfrm>
        </p:grpSpPr>
        <p:pic>
          <p:nvPicPr>
            <p:cNvPr id="21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65165" y="3592271"/>
              <a:ext cx="2613098" cy="1667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"/>
            <p:cNvSpPr txBox="1">
              <a:spLocks noChangeArrowheads="1"/>
            </p:cNvSpPr>
            <p:nvPr/>
          </p:nvSpPr>
          <p:spPr bwMode="auto">
            <a:xfrm>
              <a:off x="12285778" y="2209328"/>
              <a:ext cx="1845507" cy="1660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9pPr>
            </a:lstStyle>
            <a:p>
              <a:pPr algn="ctr" defTabSz="527517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4119" b="1" dirty="0">
                  <a:solidFill>
                    <a:prstClr val="black"/>
                  </a:solidFill>
                </a:rPr>
                <a:t>355</a:t>
              </a:r>
            </a:p>
            <a:p>
              <a:pPr algn="ctr" defTabSz="527517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385" b="1" i="1" dirty="0">
                  <a:solidFill>
                    <a:prstClr val="black"/>
                  </a:solidFill>
                </a:rPr>
                <a:t>(301+54)</a:t>
              </a:r>
              <a:endParaRPr lang="en-US" sz="4154" b="1" i="1" dirty="0">
                <a:solidFill>
                  <a:prstClr val="black"/>
                </a:solidFill>
              </a:endParaRPr>
            </a:p>
          </p:txBody>
        </p:sp>
        <p:sp>
          <p:nvSpPr>
            <p:cNvPr id="23" name="TextBox 10"/>
            <p:cNvSpPr txBox="1">
              <a:spLocks noChangeArrowheads="1"/>
            </p:cNvSpPr>
            <p:nvPr/>
          </p:nvSpPr>
          <p:spPr bwMode="auto">
            <a:xfrm>
              <a:off x="12478149" y="3201303"/>
              <a:ext cx="1680701" cy="2738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9922" tIns="49962" rIns="99922" bIns="49962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9pPr>
            </a:lstStyle>
            <a:p>
              <a:pPr defTabSz="527517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9415" b="1" dirty="0">
                  <a:solidFill>
                    <a:prstClr val="black"/>
                  </a:solidFill>
                  <a:latin typeface="Calibri" pitchFamily="34" charset="0"/>
                  <a:ea typeface="MS PGothic" pitchFamily="34" charset="-128"/>
                  <a:sym typeface="Wingdings" pitchFamily="2" charset="2"/>
                </a:rPr>
                <a:t></a:t>
              </a:r>
              <a:endParaRPr lang="en-US" sz="9415" b="1" dirty="0">
                <a:solidFill>
                  <a:prstClr val="black"/>
                </a:solidFill>
                <a:latin typeface="Calibri" pitchFamily="34" charset="0"/>
                <a:ea typeface="MS PGothic" pitchFamily="34" charset="-128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992611" y="4043972"/>
            <a:ext cx="2558012" cy="1598907"/>
            <a:chOff x="976313" y="2428008"/>
            <a:chExt cx="4433887" cy="2825781"/>
          </a:xfrm>
        </p:grpSpPr>
        <p:pic>
          <p:nvPicPr>
            <p:cNvPr id="25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7102" y="3585890"/>
              <a:ext cx="2613098" cy="1667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5" descr="D:\f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313" y="2616002"/>
              <a:ext cx="1958101" cy="2409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"/>
            <p:cNvSpPr txBox="1">
              <a:spLocks noChangeArrowheads="1"/>
            </p:cNvSpPr>
            <p:nvPr/>
          </p:nvSpPr>
          <p:spPr bwMode="auto">
            <a:xfrm>
              <a:off x="3477589" y="2428008"/>
              <a:ext cx="1337033" cy="1283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9pPr>
            </a:lstStyle>
            <a:p>
              <a:pPr algn="ctr" defTabSz="527517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4119" b="1" dirty="0">
                  <a:solidFill>
                    <a:prstClr val="black"/>
                  </a:solidFill>
                </a:rPr>
                <a:t>54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58927" y="4049852"/>
            <a:ext cx="2558012" cy="1611029"/>
            <a:chOff x="6787565" y="2438400"/>
            <a:chExt cx="4433887" cy="2847204"/>
          </a:xfrm>
        </p:grpSpPr>
        <p:pic>
          <p:nvPicPr>
            <p:cNvPr id="29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8354" y="3596282"/>
              <a:ext cx="2613098" cy="1667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5" descr="D:\f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7565" y="2626394"/>
              <a:ext cx="1958101" cy="2409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2"/>
            <p:cNvSpPr txBox="1">
              <a:spLocks noChangeArrowheads="1"/>
            </p:cNvSpPr>
            <p:nvPr/>
          </p:nvSpPr>
          <p:spPr bwMode="auto">
            <a:xfrm>
              <a:off x="9034606" y="2438400"/>
              <a:ext cx="1845506" cy="1283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9pPr>
            </a:lstStyle>
            <a:p>
              <a:pPr algn="ctr" defTabSz="527517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4119" b="1" dirty="0">
                  <a:solidFill>
                    <a:prstClr val="black"/>
                  </a:solidFill>
                </a:rPr>
                <a:t>301</a:t>
              </a:r>
            </a:p>
          </p:txBody>
        </p:sp>
        <p:sp>
          <p:nvSpPr>
            <p:cNvPr id="32" name="TextBox 10"/>
            <p:cNvSpPr txBox="1">
              <a:spLocks noChangeArrowheads="1"/>
            </p:cNvSpPr>
            <p:nvPr/>
          </p:nvSpPr>
          <p:spPr bwMode="auto">
            <a:xfrm>
              <a:off x="6934200" y="2546685"/>
              <a:ext cx="1680700" cy="2738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9922" tIns="49962" rIns="99922" bIns="49962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9pPr>
            </a:lstStyle>
            <a:p>
              <a:pPr defTabSz="527517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9415" b="1" dirty="0">
                  <a:solidFill>
                    <a:prstClr val="black"/>
                  </a:solidFill>
                  <a:latin typeface="Calibri" pitchFamily="34" charset="0"/>
                  <a:ea typeface="MS PGothic" pitchFamily="34" charset="-128"/>
                  <a:sym typeface="Wingdings" pitchFamily="2" charset="2"/>
                </a:rPr>
                <a:t></a:t>
              </a:r>
              <a:endParaRPr lang="en-US" sz="9415" b="1" dirty="0">
                <a:solidFill>
                  <a:prstClr val="black"/>
                </a:solidFill>
                <a:latin typeface="Calibri" pitchFamily="34" charset="0"/>
                <a:ea typeface="MS PGothic" pitchFamily="34" charset="-128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077367" y="4045573"/>
            <a:ext cx="2199144" cy="1575387"/>
            <a:chOff x="11280912" y="7033282"/>
            <a:chExt cx="3811849" cy="2784213"/>
          </a:xfrm>
        </p:grpSpPr>
        <p:pic>
          <p:nvPicPr>
            <p:cNvPr id="34" name="Picture 5" descr="D:\f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0912" y="7170320"/>
              <a:ext cx="1958101" cy="2409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2"/>
            <p:cNvSpPr txBox="1">
              <a:spLocks noChangeArrowheads="1"/>
            </p:cNvSpPr>
            <p:nvPr/>
          </p:nvSpPr>
          <p:spPr bwMode="auto">
            <a:xfrm>
              <a:off x="13247255" y="7033282"/>
              <a:ext cx="1845506" cy="1660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9pPr>
            </a:lstStyle>
            <a:p>
              <a:pPr algn="ctr" defTabSz="527517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4119" b="1" dirty="0">
                  <a:solidFill>
                    <a:prstClr val="black"/>
                  </a:solidFill>
                </a:rPr>
                <a:t>367</a:t>
              </a:r>
            </a:p>
            <a:p>
              <a:pPr algn="ctr" defTabSz="527517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385" b="1" i="1" dirty="0">
                  <a:solidFill>
                    <a:prstClr val="black"/>
                  </a:solidFill>
                </a:rPr>
                <a:t>(301+66)</a:t>
              </a:r>
            </a:p>
          </p:txBody>
        </p:sp>
        <p:sp>
          <p:nvSpPr>
            <p:cNvPr id="36" name="TextBox 10"/>
            <p:cNvSpPr txBox="1">
              <a:spLocks noChangeArrowheads="1"/>
            </p:cNvSpPr>
            <p:nvPr/>
          </p:nvSpPr>
          <p:spPr bwMode="auto">
            <a:xfrm>
              <a:off x="11454063" y="7078577"/>
              <a:ext cx="1680700" cy="2738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9922" tIns="49962" rIns="99922" bIns="49962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9pPr>
            </a:lstStyle>
            <a:p>
              <a:pPr defTabSz="527517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9415" b="1" dirty="0">
                  <a:solidFill>
                    <a:prstClr val="black"/>
                  </a:solidFill>
                  <a:latin typeface="Calibri" pitchFamily="34" charset="0"/>
                  <a:ea typeface="MS PGothic" pitchFamily="34" charset="-128"/>
                  <a:sym typeface="Wingdings" pitchFamily="2" charset="2"/>
                </a:rPr>
                <a:t></a:t>
              </a:r>
              <a:endParaRPr lang="en-US" sz="9415" b="1" dirty="0">
                <a:solidFill>
                  <a:prstClr val="black"/>
                </a:solidFill>
                <a:latin typeface="Calibri" pitchFamily="34" charset="0"/>
                <a:ea typeface="MS PGothic" pitchFamily="34" charset="-128"/>
              </a:endParaRPr>
            </a:p>
          </p:txBody>
        </p:sp>
      </p:grpSp>
      <p:sp>
        <p:nvSpPr>
          <p:cNvPr id="37" name="TextBox 10"/>
          <p:cNvSpPr txBox="1">
            <a:spLocks noChangeArrowheads="1"/>
          </p:cNvSpPr>
          <p:nvPr/>
        </p:nvSpPr>
        <p:spPr bwMode="auto">
          <a:xfrm>
            <a:off x="6508863" y="4475645"/>
            <a:ext cx="885533" cy="1507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8278" tIns="29140" rIns="58278" bIns="2914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defTabSz="527517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9415" b="1" dirty="0">
                <a:solidFill>
                  <a:prstClr val="black"/>
                </a:solidFill>
                <a:latin typeface="Calibri" pitchFamily="34" charset="0"/>
                <a:ea typeface="MS PGothic" pitchFamily="34" charset="-128"/>
                <a:sym typeface="Wingdings" pitchFamily="2" charset="2"/>
              </a:rPr>
              <a:t></a:t>
            </a:r>
            <a:endParaRPr lang="en-US" sz="9415" b="1" dirty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38" name="TextBox 10"/>
          <p:cNvSpPr txBox="1">
            <a:spLocks noChangeArrowheads="1"/>
          </p:cNvSpPr>
          <p:nvPr/>
        </p:nvSpPr>
        <p:spPr bwMode="auto">
          <a:xfrm>
            <a:off x="3342011" y="4491530"/>
            <a:ext cx="885533" cy="1507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8278" tIns="29140" rIns="58278" bIns="2914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defTabSz="527517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9415" b="1" dirty="0">
                <a:solidFill>
                  <a:prstClr val="black"/>
                </a:solidFill>
                <a:latin typeface="Calibri" pitchFamily="34" charset="0"/>
                <a:ea typeface="MS PGothic" pitchFamily="34" charset="-128"/>
                <a:sym typeface="Wingdings" pitchFamily="2" charset="2"/>
              </a:rPr>
              <a:t></a:t>
            </a:r>
            <a:endParaRPr lang="en-US" sz="9415" b="1" dirty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39" name="Rectangle 71"/>
          <p:cNvSpPr>
            <a:spLocks noChangeArrowheads="1"/>
          </p:cNvSpPr>
          <p:nvPr/>
        </p:nvSpPr>
        <p:spPr bwMode="auto">
          <a:xfrm>
            <a:off x="7779262" y="5642879"/>
            <a:ext cx="2855560" cy="982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647" tIns="44825" rIns="89647" bIns="44825">
            <a:spAutoFit/>
          </a:bodyPr>
          <a:lstStyle/>
          <a:p>
            <a:pPr algn="ctr" defTabSz="527517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3" b="1" dirty="0">
                <a:solidFill>
                  <a:prstClr val="black"/>
                </a:solidFill>
                <a:latin typeface="Calibri"/>
                <a:ea typeface="SimSun" pitchFamily="2" charset="-122"/>
              </a:rPr>
              <a:t>Municipalities without</a:t>
            </a:r>
          </a:p>
          <a:p>
            <a:pPr algn="ctr" defTabSz="527517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3" b="1" dirty="0">
                <a:solidFill>
                  <a:prstClr val="black"/>
                </a:solidFill>
                <a:latin typeface="Calibri"/>
                <a:ea typeface="SimSun" pitchFamily="2" charset="-122"/>
              </a:rPr>
              <a:t>fire station building</a:t>
            </a:r>
          </a:p>
          <a:p>
            <a:pPr algn="ctr" defTabSz="527517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endParaRPr lang="en-US" sz="923" b="1" dirty="0">
              <a:solidFill>
                <a:prstClr val="black"/>
              </a:solidFill>
              <a:latin typeface="Calibri"/>
              <a:ea typeface="Calibri" pitchFamily="34" charset="0"/>
              <a:cs typeface="Times New Roman" pitchFamily="18" charset="0"/>
            </a:endParaRPr>
          </a:p>
          <a:p>
            <a:pPr algn="ctr" defTabSz="527517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3" b="1" i="1" dirty="0">
                <a:solidFill>
                  <a:prstClr val="black"/>
                </a:solidFill>
                <a:latin typeface="Calibri"/>
                <a:ea typeface="Calibri" pitchFamily="34" charset="0"/>
                <a:cs typeface="Times New Roman" pitchFamily="18" charset="0"/>
              </a:rPr>
              <a:t>* All cities have fire station buildings</a:t>
            </a:r>
          </a:p>
        </p:txBody>
      </p:sp>
      <p:cxnSp>
        <p:nvCxnSpPr>
          <p:cNvPr id="40" name="Straight Connector 39"/>
          <p:cNvCxnSpPr/>
          <p:nvPr/>
        </p:nvCxnSpPr>
        <p:spPr>
          <a:xfrm rot="16200000">
            <a:off x="5262501" y="3695806"/>
            <a:ext cx="5271845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6200000">
            <a:off x="6098313" y="-432100"/>
            <a:ext cx="0" cy="8440616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6200000">
            <a:off x="2171312" y="3666305"/>
            <a:ext cx="5271845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lide Number Placeholder 1"/>
          <p:cNvSpPr txBox="1">
            <a:spLocks/>
          </p:cNvSpPr>
          <p:nvPr/>
        </p:nvSpPr>
        <p:spPr>
          <a:xfrm>
            <a:off x="8488240" y="6492570"/>
            <a:ext cx="2091837" cy="365431"/>
          </a:xfrm>
          <a:prstGeom prst="rect">
            <a:avLst/>
          </a:prstGeom>
        </p:spPr>
        <p:txBody>
          <a:bodyPr vert="horz" wrap="square" lIns="90426" tIns="45213" rIns="90426" bIns="45213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2100" kern="1200">
                <a:solidFill>
                  <a:srgbClr val="898989"/>
                </a:solidFill>
                <a:latin typeface="Arial" charset="0"/>
                <a:ea typeface="SimSun" pitchFamily="2" charset="-122"/>
                <a:cs typeface="+mn-cs"/>
              </a:defRPr>
            </a:lvl1pPr>
            <a:lvl2pPr marL="782599" indent="-32542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SimSun" pitchFamily="2" charset="-122"/>
                <a:cs typeface="+mn-cs"/>
              </a:defRPr>
            </a:lvl2pPr>
            <a:lvl3pPr marL="1566785" indent="-6524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SimSun" pitchFamily="2" charset="-122"/>
                <a:cs typeface="+mn-cs"/>
              </a:defRPr>
            </a:lvl3pPr>
            <a:lvl4pPr marL="2350970" indent="-9794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SimSun" pitchFamily="2" charset="-122"/>
                <a:cs typeface="+mn-cs"/>
              </a:defRPr>
            </a:lvl4pPr>
            <a:lvl5pPr marL="3133568" indent="-130486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SimSun" pitchFamily="2" charset="-122"/>
                <a:cs typeface="+mn-cs"/>
              </a:defRPr>
            </a:lvl5pPr>
            <a:lvl6pPr marL="2285886" algn="l" defTabSz="91435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SimSun" pitchFamily="2" charset="-122"/>
                <a:cs typeface="+mn-cs"/>
              </a:defRPr>
            </a:lvl6pPr>
            <a:lvl7pPr marL="2743063" algn="l" defTabSz="91435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SimSun" pitchFamily="2" charset="-122"/>
                <a:cs typeface="+mn-cs"/>
              </a:defRPr>
            </a:lvl7pPr>
            <a:lvl8pPr marL="3200240" algn="l" defTabSz="91435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SimSun" pitchFamily="2" charset="-122"/>
                <a:cs typeface="+mn-cs"/>
              </a:defRPr>
            </a:lvl8pPr>
            <a:lvl9pPr marL="3657417" algn="l" defTabSz="91435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SimSun" pitchFamily="2" charset="-122"/>
                <a:cs typeface="+mn-cs"/>
              </a:defRPr>
            </a:lvl9pPr>
          </a:lstStyle>
          <a:p>
            <a:pPr defTabSz="527517">
              <a:defRPr/>
            </a:pPr>
            <a:fld id="{0F1B8386-CD24-49EA-97C6-D47F715C73C3}" type="slidenum">
              <a:rPr lang="en-US" altLang="en-US" sz="1846" b="1">
                <a:solidFill>
                  <a:srgbClr val="FF0000"/>
                </a:solidFill>
              </a:rPr>
              <a:pPr defTabSz="527517">
                <a:defRPr/>
              </a:pPr>
              <a:t>1</a:t>
            </a:fld>
            <a:endParaRPr lang="en-US" sz="2308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652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26209" y="187662"/>
            <a:ext cx="5493911" cy="754553"/>
          </a:xfrm>
          <a:prstGeom prst="rect">
            <a:avLst/>
          </a:prstGeom>
          <a:noFill/>
          <a:ln>
            <a:noFill/>
          </a:ln>
        </p:spPr>
        <p:txBody>
          <a:bodyPr wrap="none" lIns="89647" tIns="44825" rIns="89647" bIns="44825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defTabSz="52751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746" b="1" u="sng" dirty="0">
                <a:ln w="3175">
                  <a:solidFill>
                    <a:srgbClr val="FF6600"/>
                  </a:solidFill>
                </a:ln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Black" pitchFamily="34" charset="0"/>
                <a:ea typeface="SimSun" pitchFamily="2" charset="-122"/>
                <a:cs typeface="FrankRuehl" pitchFamily="34" charset="-79"/>
              </a:rPr>
              <a:t>FIREFIGHTING CAPABILITY</a:t>
            </a:r>
          </a:p>
          <a:p>
            <a:pPr algn="ctr" defTabSz="52751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69" b="1" dirty="0">
                <a:ln w="3175">
                  <a:noFill/>
                </a:ln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Black" pitchFamily="34" charset="0"/>
                <a:ea typeface="SimSun" pitchFamily="2" charset="-122"/>
                <a:cs typeface="FrankRuehl" pitchFamily="34" charset="-79"/>
              </a:rPr>
              <a:t>As of APRIL 2017</a:t>
            </a:r>
            <a:endParaRPr lang="en-US" sz="5492" b="1" dirty="0">
              <a:ln w="3175">
                <a:noFill/>
              </a:ln>
              <a:solidFill>
                <a:prstClr val="black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Black" pitchFamily="34" charset="0"/>
              <a:ea typeface="SimSun" pitchFamily="2" charset="-122"/>
              <a:cs typeface="FrankRuehl" pitchFamily="34" charset="-79"/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88240" y="6492570"/>
            <a:ext cx="2091837" cy="365431"/>
          </a:xfrm>
        </p:spPr>
        <p:txBody>
          <a:bodyPr/>
          <a:lstStyle/>
          <a:p>
            <a:pPr defTabSz="527517" fontAlgn="base">
              <a:spcBef>
                <a:spcPct val="0"/>
              </a:spcBef>
              <a:spcAft>
                <a:spcPct val="0"/>
              </a:spcAft>
              <a:defRPr/>
            </a:pPr>
            <a:fld id="{0F1B8386-CD24-49EA-97C6-D47F715C73C3}" type="slidenum">
              <a:rPr lang="en-US" altLang="en-US" sz="1846" b="1">
                <a:solidFill>
                  <a:srgbClr val="FF0000"/>
                </a:solidFill>
                <a:ea typeface="SimSun" pitchFamily="2" charset="-122"/>
              </a:rPr>
              <a:pPr defTabSz="527517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z="2308" b="1" dirty="0">
              <a:solidFill>
                <a:srgbClr val="FF0000"/>
              </a:solidFill>
              <a:ea typeface="SimSun" pitchFamily="2" charset="-122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743808" y="960091"/>
          <a:ext cx="8660423" cy="5658760"/>
        </p:xfrm>
        <a:graphic>
          <a:graphicData uri="http://schemas.openxmlformats.org/drawingml/2006/table">
            <a:tbl>
              <a:tblPr/>
              <a:tblGrid>
                <a:gridCol w="666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1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13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69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94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56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75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357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3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08900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REGION</a:t>
                      </a:r>
                    </a:p>
                  </a:txBody>
                  <a:tcPr marL="5173" marR="5173" marT="5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WITH FIRE STATION BUILDING AND FIRE TRUCK/S</a:t>
                      </a:r>
                    </a:p>
                  </a:txBody>
                  <a:tcPr marL="5173" marR="5173" marT="5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MUNICIPALITIES WITH FIRE TRUCK ONLY</a:t>
                      </a:r>
                    </a:p>
                  </a:txBody>
                  <a:tcPr marL="5173" marR="5173" marT="5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MUNICIPALITIES WITHOUT FIRE TRUCK</a:t>
                      </a:r>
                    </a:p>
                  </a:txBody>
                  <a:tcPr marL="5173" marR="5173" marT="5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MUNICIPALITIES WITH FIRE STATION BLDG ONLY</a:t>
                      </a:r>
                    </a:p>
                  </a:txBody>
                  <a:tcPr marL="5173" marR="5173" marT="5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MUNICIPALITIES WITHOUT FIRE STATION BLDG  AND WITHOUT FIRE TRUCK</a:t>
                      </a:r>
                    </a:p>
                  </a:txBody>
                  <a:tcPr marL="5173" marR="5173" marT="5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MUNICIPALITIES WITHOUT FIRE STATION BLDG</a:t>
                      </a:r>
                    </a:p>
                  </a:txBody>
                  <a:tcPr marL="5173" marR="5173" marT="5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NUMBER OF CITIES AND MUNICIPALITIES</a:t>
                      </a:r>
                    </a:p>
                  </a:txBody>
                  <a:tcPr marL="5173" marR="5173" marT="5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FIRE SUB-STATION BUILDINGS</a:t>
                      </a:r>
                    </a:p>
                  </a:txBody>
                  <a:tcPr marL="5173" marR="5173" marT="5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9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CITY</a:t>
                      </a:r>
                    </a:p>
                  </a:txBody>
                  <a:tcPr marL="5173" marR="5173" marT="5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MUNICIPALITY</a:t>
                      </a:r>
                    </a:p>
                  </a:txBody>
                  <a:tcPr marL="5173" marR="5173" marT="5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5173" marR="5173" marT="5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94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CITY</a:t>
                      </a:r>
                    </a:p>
                  </a:txBody>
                  <a:tcPr marL="5173" marR="5173" marT="5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MUNICIPALITY</a:t>
                      </a:r>
                    </a:p>
                  </a:txBody>
                  <a:tcPr marL="5173" marR="5173" marT="5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SUB-TOTAL</a:t>
                      </a:r>
                    </a:p>
                  </a:txBody>
                  <a:tcPr marL="5173" marR="5173" marT="5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66" marR="8966" marT="8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66" marR="8966" marT="8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66" marR="8966" marT="89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1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5173" marR="5173" marT="5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116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125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1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5173" marR="5173" marT="5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72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93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1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5173" marR="5173" marT="5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105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119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116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130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1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4A</a:t>
                      </a:r>
                    </a:p>
                  </a:txBody>
                  <a:tcPr marL="5173" marR="5173" marT="5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107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126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123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142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1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4B</a:t>
                      </a:r>
                    </a:p>
                  </a:txBody>
                  <a:tcPr marL="5173" marR="5173" marT="5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71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73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1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5173" marR="5173" marT="5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107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114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1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5173" marR="5173" marT="5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98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101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1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5173" marR="5173" marT="5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97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107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1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5173" marR="5173" marT="5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108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115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136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143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31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5173" marR="5173" marT="5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67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72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31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5173" marR="5173" marT="5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51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93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31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5173" marR="5173" marT="5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47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43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49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31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5173" marR="5173" marT="5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43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95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ARMM</a:t>
                      </a:r>
                    </a:p>
                  </a:txBody>
                  <a:tcPr marL="5173" marR="5173" marT="5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101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34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67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67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116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118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31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CAR</a:t>
                      </a:r>
                    </a:p>
                  </a:txBody>
                  <a:tcPr marL="5173" marR="5173" marT="5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54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56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6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CARAGA</a:t>
                      </a:r>
                    </a:p>
                  </a:txBody>
                  <a:tcPr marL="5173" marR="5173" marT="5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51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57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67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73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31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NCR</a:t>
                      </a:r>
                    </a:p>
                  </a:txBody>
                  <a:tcPr marL="5173" marR="5173" marT="5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115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31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NIR</a:t>
                      </a:r>
                    </a:p>
                  </a:txBody>
                  <a:tcPr marL="5173" marR="5173" marT="5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57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930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5173" marR="5173" marT="5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145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1068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1213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66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355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54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301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367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145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1489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1634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270</a:t>
                      </a:r>
                    </a:p>
                  </a:txBody>
                  <a:tcPr marL="7327" marR="7327" marT="73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03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831844" y="1376495"/>
          <a:ext cx="4132273" cy="34029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6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71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7626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STATUS</a:t>
                      </a:r>
                    </a:p>
                  </a:txBody>
                  <a:tcPr marL="89680" marR="89680" marT="45724" marB="4572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BFP</a:t>
                      </a:r>
                    </a:p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OWNED</a:t>
                      </a:r>
                    </a:p>
                  </a:txBody>
                  <a:tcPr marL="89680" marR="89680" marT="45724" marB="45724"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LGU</a:t>
                      </a:r>
                    </a:p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OWNED</a:t>
                      </a:r>
                    </a:p>
                  </a:txBody>
                  <a:tcPr marL="89680" marR="89680" marT="45724" marB="45724"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SUB</a:t>
                      </a:r>
                    </a:p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TOTAL</a:t>
                      </a:r>
                    </a:p>
                  </a:txBody>
                  <a:tcPr marL="89680" marR="89680" marT="45724" marB="4572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858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+mn-lt"/>
                        </a:rPr>
                        <a:t>Serviceable</a:t>
                      </a:r>
                    </a:p>
                  </a:txBody>
                  <a:tcPr marL="89680" marR="89680" marT="45724" marB="45724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1,988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2,359</a:t>
                      </a:r>
                    </a:p>
                  </a:txBody>
                  <a:tcPr marL="5495" marR="5495" marT="549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065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+mn-lt"/>
                        </a:rPr>
                        <a:t>Unserviceable</a:t>
                      </a:r>
                    </a:p>
                  </a:txBody>
                  <a:tcPr marL="89680" marR="89680" marT="45724" marB="45724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247</a:t>
                      </a:r>
                    </a:p>
                  </a:txBody>
                  <a:tcPr marL="5495" marR="5495" marT="549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858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+mn-lt"/>
                        </a:rPr>
                        <a:t>Under Repair</a:t>
                      </a:r>
                    </a:p>
                  </a:txBody>
                  <a:tcPr marL="89680" marR="89680" marT="45724" marB="45724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71</a:t>
                      </a:r>
                    </a:p>
                  </a:txBody>
                  <a:tcPr marL="5495" marR="5495" marT="549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8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+mn-lt"/>
                        </a:rPr>
                        <a:t>TOTAL</a:t>
                      </a:r>
                    </a:p>
                  </a:txBody>
                  <a:tcPr marL="89680" marR="89680" marT="45724" marB="45724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2,241</a:t>
                      </a:r>
                    </a:p>
                  </a:txBody>
                  <a:tcPr marL="9342" marR="9342" marT="9526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436</a:t>
                      </a:r>
                    </a:p>
                  </a:txBody>
                  <a:tcPr marL="9342" marR="9342" marT="9526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+mn-lt"/>
                        </a:rPr>
                        <a:t>2,677</a:t>
                      </a:r>
                    </a:p>
                  </a:txBody>
                  <a:tcPr marL="89680" marR="89680" marT="45724" marB="45724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095605" y="439695"/>
            <a:ext cx="3472870" cy="703894"/>
          </a:xfrm>
          <a:prstGeom prst="rect">
            <a:avLst/>
          </a:prstGeom>
          <a:noFill/>
          <a:ln>
            <a:noFill/>
          </a:ln>
        </p:spPr>
        <p:txBody>
          <a:bodyPr wrap="square" lIns="90406" tIns="45204" rIns="90406" bIns="45204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defTabSz="52751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85" b="1" u="sng" dirty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 Black" pitchFamily="34" charset="0"/>
                <a:ea typeface="SimSun" pitchFamily="2" charset="-122"/>
                <a:cs typeface="FrankRuehl" pitchFamily="34" charset="-79"/>
              </a:rPr>
              <a:t>NUMBER OF FIRE TRUCKS </a:t>
            </a:r>
          </a:p>
          <a:p>
            <a:pPr algn="ctr" defTabSz="52751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85" b="1" u="sng" dirty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prstClr val="black"/>
                </a:solidFill>
                <a:latin typeface="Arial Black" pitchFamily="34" charset="0"/>
                <a:ea typeface="SimSun" pitchFamily="2" charset="-122"/>
                <a:cs typeface="FrankRuehl" pitchFamily="34" charset="-79"/>
              </a:rPr>
              <a:t>PER STATUS</a:t>
            </a:r>
          </a:p>
          <a:p>
            <a:pPr algn="ctr" defTabSz="52751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11" b="1" dirty="0">
                <a:ln w="3175">
                  <a:noFill/>
                </a:ln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Black" pitchFamily="34" charset="0"/>
                <a:ea typeface="SimSun" pitchFamily="2" charset="-122"/>
                <a:cs typeface="FrankRuehl" pitchFamily="34" charset="-79"/>
              </a:rPr>
              <a:t>(as of APRIL 2017)</a:t>
            </a:r>
            <a:endParaRPr lang="en-US" sz="865" b="1" dirty="0">
              <a:ln w="3175">
                <a:noFill/>
              </a:ln>
              <a:solidFill>
                <a:prstClr val="black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Black" pitchFamily="34" charset="0"/>
              <a:ea typeface="SimSun" pitchFamily="2" charset="-122"/>
              <a:cs typeface="FrankRuehl" pitchFamily="34" charset="-79"/>
            </a:endParaRPr>
          </a:p>
        </p:txBody>
      </p:sp>
      <p:pic>
        <p:nvPicPr>
          <p:cNvPr id="19511" name="Picture 41" descr="fire truck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256" y="5411382"/>
            <a:ext cx="2226528" cy="114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6139960" y="307812"/>
            <a:ext cx="0" cy="6066672"/>
          </a:xfrm>
          <a:prstGeom prst="line">
            <a:avLst/>
          </a:prstGeom>
          <a:ln w="571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500902" y="43962"/>
            <a:ext cx="3560792" cy="703894"/>
          </a:xfrm>
          <a:prstGeom prst="rect">
            <a:avLst/>
          </a:prstGeom>
          <a:noFill/>
          <a:ln>
            <a:noFill/>
          </a:ln>
        </p:spPr>
        <p:txBody>
          <a:bodyPr wrap="square" lIns="90406" tIns="45204" rIns="90406" bIns="45204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defTabSz="52751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85" b="1" u="sng" dirty="0">
                <a:ln w="3175">
                  <a:solidFill>
                    <a:srgbClr val="800000"/>
                  </a:solidFill>
                </a:ln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Black" pitchFamily="34" charset="0"/>
                <a:ea typeface="SimSun" pitchFamily="2" charset="-122"/>
                <a:cs typeface="FrankRuehl" pitchFamily="34" charset="-79"/>
              </a:rPr>
              <a:t>NUMBER OF FIRE TRUCKS* </a:t>
            </a:r>
          </a:p>
          <a:p>
            <a:pPr algn="ctr" defTabSz="52751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85" b="1" u="sng" dirty="0">
                <a:ln w="3175">
                  <a:solidFill>
                    <a:srgbClr val="800000"/>
                  </a:solidFill>
                </a:ln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Black" pitchFamily="34" charset="0"/>
                <a:ea typeface="SimSun" pitchFamily="2" charset="-122"/>
                <a:cs typeface="FrankRuehl" pitchFamily="34" charset="-79"/>
              </a:rPr>
              <a:t>PER AGE GROUP</a:t>
            </a:r>
          </a:p>
          <a:p>
            <a:pPr algn="ctr" defTabSz="52751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11" b="1" dirty="0">
                <a:ln w="3175">
                  <a:noFill/>
                </a:ln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Black" pitchFamily="34" charset="0"/>
                <a:ea typeface="SimSun" pitchFamily="2" charset="-122"/>
                <a:cs typeface="FrankRuehl" pitchFamily="34" charset="-79"/>
              </a:rPr>
              <a:t>(as of APRIL 2017)</a:t>
            </a:r>
            <a:endParaRPr lang="en-US" sz="865" b="1" dirty="0">
              <a:ln w="3175">
                <a:noFill/>
              </a:ln>
              <a:solidFill>
                <a:prstClr val="black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Black" pitchFamily="34" charset="0"/>
              <a:ea typeface="SimSun" pitchFamily="2" charset="-122"/>
              <a:cs typeface="FrankRuehl" pitchFamily="34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7885" y="5598167"/>
            <a:ext cx="4237394" cy="1171259"/>
          </a:xfrm>
          <a:prstGeom prst="rect">
            <a:avLst/>
          </a:prstGeom>
          <a:noFill/>
        </p:spPr>
        <p:txBody>
          <a:bodyPr wrap="square" lIns="52745" tIns="26373" rIns="52745" bIns="26373">
            <a:spAutoFit/>
          </a:bodyPr>
          <a:lstStyle/>
          <a:p>
            <a:pPr marL="197788" indent="-197788" defTabSz="527517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1211" b="1" i="1" dirty="0">
                <a:solidFill>
                  <a:prstClr val="black"/>
                </a:solidFill>
                <a:latin typeface="Arial" pitchFamily="34" charset="0"/>
                <a:ea typeface="SimSun" pitchFamily="2" charset="-122"/>
                <a:cs typeface="Arial" charset="0"/>
              </a:rPr>
              <a:t>Serviceable, Unserviceable  and  Under Repair  Fire Trucks only. </a:t>
            </a:r>
          </a:p>
          <a:p>
            <a:pPr marL="197788" indent="-197788" defTabSz="527517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1211" b="1" i="1" dirty="0">
                <a:solidFill>
                  <a:prstClr val="black"/>
                </a:solidFill>
                <a:latin typeface="Arial" pitchFamily="34" charset="0"/>
                <a:ea typeface="SimSun" pitchFamily="2" charset="-122"/>
                <a:cs typeface="Arial" charset="0"/>
              </a:rPr>
              <a:t>1029 Fire trucks are 25 Years old and older</a:t>
            </a:r>
          </a:p>
          <a:p>
            <a:pPr marL="197788" indent="-197788" defTabSz="527517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1211" b="1" i="1" dirty="0">
                <a:solidFill>
                  <a:prstClr val="black"/>
                </a:solidFill>
                <a:latin typeface="Arial" pitchFamily="34" charset="0"/>
                <a:ea typeface="SimSun" pitchFamily="2" charset="-122"/>
                <a:cs typeface="Arial" charset="0"/>
              </a:rPr>
              <a:t>8 Cities and 171 Municipalities have only one (1) Fire Truck age 25 years or older</a:t>
            </a:r>
          </a:p>
          <a:p>
            <a:pPr defTabSz="52751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11" b="1" i="1" dirty="0">
              <a:solidFill>
                <a:prstClr val="black"/>
              </a:solidFill>
              <a:latin typeface="Arial" pitchFamily="34" charset="0"/>
              <a:ea typeface="SimSun" pitchFamily="2" charset="-122"/>
              <a:cs typeface="Arial" charset="0"/>
            </a:endParaRPr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88241" y="6492571"/>
            <a:ext cx="2091837" cy="365431"/>
          </a:xfrm>
        </p:spPr>
        <p:txBody>
          <a:bodyPr/>
          <a:lstStyle/>
          <a:p>
            <a:pPr defTabSz="527517" fontAlgn="base">
              <a:spcBef>
                <a:spcPct val="0"/>
              </a:spcBef>
              <a:spcAft>
                <a:spcPct val="0"/>
              </a:spcAft>
              <a:defRPr/>
            </a:pPr>
            <a:fld id="{0F1B8386-CD24-49EA-97C6-D47F715C73C3}" type="slidenum">
              <a:rPr lang="en-US" altLang="en-US" sz="1904" b="1">
                <a:solidFill>
                  <a:srgbClr val="FF0000"/>
                </a:solidFill>
                <a:ea typeface="SimSun" pitchFamily="2" charset="-122"/>
              </a:rPr>
              <a:pPr defTabSz="527517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z="2250" b="1" dirty="0">
              <a:solidFill>
                <a:srgbClr val="FF0000"/>
              </a:solidFill>
              <a:ea typeface="SimSun" pitchFamily="2" charset="-122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6315808" y="1011116"/>
          <a:ext cx="3971192" cy="4536539"/>
        </p:xfrm>
        <a:graphic>
          <a:graphicData uri="http://schemas.openxmlformats.org/drawingml/2006/table">
            <a:tbl>
              <a:tblPr firstRow="1" bandRow="1"/>
              <a:tblGrid>
                <a:gridCol w="1106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84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71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 (in years) 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BFP OWNED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LGU OWNED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SUBTOTAL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Unidentified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3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0-7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655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734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3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8-10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171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224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3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11-15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152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216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3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16-20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221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294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3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21-24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119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136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93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SUB-TOTAL</a:t>
                      </a:r>
                      <a:b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(0-24)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1,338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315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1653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3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83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26-30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217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294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83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31-35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205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83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36-40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299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322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83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41-45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83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46-50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83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Over 50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293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SUB-TOTAL  (25 and above)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903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121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1024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90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2,241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436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2,677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6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93239" y="2329949"/>
            <a:ext cx="6212459" cy="949569"/>
            <a:chOff x="2057397" y="10370255"/>
            <a:chExt cx="10768263" cy="1645920"/>
          </a:xfrm>
        </p:grpSpPr>
        <p:pic>
          <p:nvPicPr>
            <p:cNvPr id="19511" name="Picture 41" descr="fire truck.jpg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397" y="10370255"/>
              <a:ext cx="3210309" cy="1645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2337" y="10746307"/>
              <a:ext cx="2014438" cy="1086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2260" y="10496579"/>
              <a:ext cx="2158790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31493" y="10896600"/>
              <a:ext cx="1594167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1706787" y="2108384"/>
            <a:ext cx="8660423" cy="268902"/>
          </a:xfrm>
          <a:prstGeom prst="rect">
            <a:avLst/>
          </a:prstGeom>
          <a:noFill/>
        </p:spPr>
        <p:txBody>
          <a:bodyPr wrap="square" lIns="90406" tIns="45203" rIns="90406" bIns="45203" rtlCol="0">
            <a:spAutoFit/>
          </a:bodyPr>
          <a:lstStyle/>
          <a:p>
            <a:pPr algn="just" defTabSz="527517" fontAlgn="base">
              <a:spcBef>
                <a:spcPct val="0"/>
              </a:spcBef>
              <a:spcAft>
                <a:spcPct val="0"/>
              </a:spcAft>
            </a:pPr>
            <a:r>
              <a:rPr lang="en-US" sz="1154" b="1" i="1" dirty="0">
                <a:solidFill>
                  <a:prstClr val="black"/>
                </a:solidFill>
                <a:latin typeface="Arial" pitchFamily="34" charset="0"/>
                <a:ea typeface="SimSun" pitchFamily="2" charset="-122"/>
              </a:rPr>
              <a:t>* Serviceable, unserviceable and under repair vehicles and equipment.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745830" y="605378"/>
          <a:ext cx="8660422" cy="15247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90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0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7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77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77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77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777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934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FIRE</a:t>
                      </a:r>
                      <a:r>
                        <a:rPr lang="en-US" sz="23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TRUCKS*</a:t>
                      </a:r>
                      <a:endParaRPr 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AMBULANCES*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4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RESCUE VANS*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FIRE BOATS*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BFP-owned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LGU-owned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BFP-owned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LGU-owned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BFP-owned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LGU-owned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BFP-owned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LGU-owned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2,241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94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862"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000000"/>
                          </a:solidFill>
                          <a:latin typeface="+mn-lt"/>
                        </a:rPr>
                        <a:t>2,677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4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5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109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4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5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43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4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5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4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992273" y="-25451"/>
            <a:ext cx="8187611" cy="517443"/>
          </a:xfrm>
          <a:prstGeom prst="rect">
            <a:avLst/>
          </a:prstGeom>
          <a:noFill/>
          <a:ln>
            <a:noFill/>
          </a:ln>
        </p:spPr>
        <p:txBody>
          <a:bodyPr wrap="none" lIns="90416" tIns="45209" rIns="90416" bIns="45209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defTabSz="52751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769" b="1" u="sng" dirty="0">
                <a:ln w="11430"/>
                <a:solidFill>
                  <a:srgbClr val="80008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ea typeface="SimSun" pitchFamily="2" charset="-122"/>
                <a:cs typeface="FrankRuehl" pitchFamily="34" charset="-79"/>
              </a:rPr>
              <a:t>NUMBER OF FIRE VEHICLES AND EQUIPMENT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2007577" y="4088423"/>
          <a:ext cx="8018585" cy="2219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4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7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7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7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26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30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 (in years)</a:t>
                      </a:r>
                    </a:p>
                  </a:txBody>
                  <a:tcPr marL="7327" marR="7327" marT="732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BFP-OWNED</a:t>
                      </a:r>
                    </a:p>
                  </a:txBody>
                  <a:tcPr marL="7327" marR="7327" marT="7327" marB="0"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LGU-OWNED</a:t>
                      </a:r>
                    </a:p>
                  </a:txBody>
                  <a:tcPr marL="7327" marR="7327" marT="7327" marB="0"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SUB-TOTAL</a:t>
                      </a:r>
                    </a:p>
                  </a:txBody>
                  <a:tcPr marL="7327" marR="7327" marT="7327" marB="0"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 SHARE</a:t>
                      </a:r>
                    </a:p>
                  </a:txBody>
                  <a:tcPr marL="7327" marR="7327" marT="7327" marB="0"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2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0 - 24</a:t>
                      </a:r>
                    </a:p>
                  </a:txBody>
                  <a:tcPr marL="7327" marR="7327" marT="7327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1,338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315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1,653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62%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2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 and older </a:t>
                      </a:r>
                    </a:p>
                  </a:txBody>
                  <a:tcPr marL="7327" marR="7327" marT="7327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903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121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1024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38%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2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7327" marR="7327" marT="7327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2,241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436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2,677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7327" marR="7327" marT="732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2073058" y="3206425"/>
            <a:ext cx="8046547" cy="801495"/>
          </a:xfrm>
          <a:prstGeom prst="rect">
            <a:avLst/>
          </a:prstGeom>
          <a:noFill/>
          <a:ln>
            <a:noFill/>
          </a:ln>
        </p:spPr>
        <p:txBody>
          <a:bodyPr wrap="none" lIns="90416" tIns="45209" rIns="90416" bIns="45209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defTabSz="52751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769" b="1" u="sng" dirty="0">
                <a:ln w="11430"/>
                <a:solidFill>
                  <a:srgbClr val="1F497D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ea typeface="SimSun" pitchFamily="2" charset="-122"/>
                <a:cs typeface="FrankRuehl" pitchFamily="34" charset="-79"/>
              </a:rPr>
              <a:t>NUMBER OF FIRE TRUCKS* PER AGE GROUP</a:t>
            </a:r>
          </a:p>
          <a:p>
            <a:pPr algn="ctr" defTabSz="52751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46" b="1" dirty="0">
                <a:ln w="11430"/>
                <a:solidFill>
                  <a:srgbClr val="1F497D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ea typeface="SimSun" pitchFamily="2" charset="-122"/>
                <a:cs typeface="FrankRuehl" pitchFamily="34" charset="-79"/>
              </a:rPr>
              <a:t>(as of APRIL 2017)</a:t>
            </a:r>
            <a:endParaRPr lang="en-US" sz="1385" b="1" dirty="0">
              <a:ln w="11430"/>
              <a:solidFill>
                <a:srgbClr val="1F497D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itchFamily="34" charset="0"/>
              <a:ea typeface="SimSun" pitchFamily="2" charset="-122"/>
              <a:cs typeface="FrankRuehl" pitchFamily="34" charset="-79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48436" y="6319436"/>
            <a:ext cx="6848573" cy="230880"/>
          </a:xfrm>
          <a:prstGeom prst="rect">
            <a:avLst/>
          </a:prstGeom>
          <a:noFill/>
        </p:spPr>
        <p:txBody>
          <a:bodyPr wrap="square" lIns="52751" tIns="26376" rIns="52751" bIns="26376">
            <a:spAutoFit/>
          </a:bodyPr>
          <a:lstStyle/>
          <a:p>
            <a:pPr defTabSz="52751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54" b="1" i="1" dirty="0">
                <a:solidFill>
                  <a:prstClr val="black"/>
                </a:solidFill>
                <a:latin typeface="Arial" pitchFamily="34" charset="0"/>
                <a:ea typeface="SimSun" pitchFamily="2" charset="-122"/>
                <a:cs typeface="Arial" charset="0"/>
              </a:rPr>
              <a:t>* Serviceable, Unserviceable  and  Under Repair  FIRE TRUCKS only. </a:t>
            </a:r>
          </a:p>
        </p:txBody>
      </p:sp>
      <p:sp>
        <p:nvSpPr>
          <p:cNvPr id="1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88240" y="6492570"/>
            <a:ext cx="2091837" cy="365431"/>
          </a:xfrm>
        </p:spPr>
        <p:txBody>
          <a:bodyPr/>
          <a:lstStyle/>
          <a:p>
            <a:pPr defTabSz="527517" fontAlgn="base">
              <a:spcBef>
                <a:spcPct val="0"/>
              </a:spcBef>
              <a:spcAft>
                <a:spcPct val="0"/>
              </a:spcAft>
              <a:defRPr/>
            </a:pPr>
            <a:fld id="{0F1B8386-CD24-49EA-97C6-D47F715C73C3}" type="slidenum">
              <a:rPr lang="en-US" altLang="en-US" sz="1846" b="1">
                <a:solidFill>
                  <a:srgbClr val="FF0000"/>
                </a:solidFill>
                <a:ea typeface="SimSun" pitchFamily="2" charset="-122"/>
              </a:rPr>
              <a:pPr defTabSz="527517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z="2308" b="1" dirty="0">
              <a:solidFill>
                <a:srgbClr val="FF0000"/>
              </a:solidFill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351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30320" y="65489"/>
            <a:ext cx="4921075" cy="765973"/>
          </a:xfrm>
          <a:prstGeom prst="rect">
            <a:avLst/>
          </a:prstGeom>
          <a:noFill/>
          <a:ln>
            <a:noFill/>
          </a:ln>
        </p:spPr>
        <p:txBody>
          <a:bodyPr wrap="none" lIns="90416" tIns="45209" rIns="90416" bIns="45209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defTabSz="52751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769" b="1" u="sng" dirty="0">
                <a:ln w="3175">
                  <a:solidFill>
                    <a:srgbClr val="8064A2">
                      <a:lumMod val="75000"/>
                    </a:srgbClr>
                  </a:solidFill>
                </a:ln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Black" pitchFamily="34" charset="0"/>
                <a:ea typeface="SimSun" pitchFamily="2" charset="-122"/>
                <a:cs typeface="FrankRuehl" pitchFamily="34" charset="-79"/>
              </a:rPr>
              <a:t>PERSONNEL STRENGTH</a:t>
            </a:r>
          </a:p>
          <a:p>
            <a:pPr algn="ctr" defTabSz="52751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15" b="1" dirty="0">
                <a:ln w="3175">
                  <a:solidFill>
                    <a:prstClr val="black"/>
                  </a:solidFill>
                </a:ln>
                <a:solidFill>
                  <a:prstClr val="black"/>
                </a:solidFill>
                <a:latin typeface="Arial Black" pitchFamily="34" charset="0"/>
                <a:ea typeface="SimSun" pitchFamily="2" charset="-122"/>
                <a:cs typeface="FrankRuehl" pitchFamily="34" charset="-79"/>
              </a:rPr>
              <a:t>(as of MARCH 2017)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88240" y="6492570"/>
            <a:ext cx="2091837" cy="365431"/>
          </a:xfrm>
        </p:spPr>
        <p:txBody>
          <a:bodyPr/>
          <a:lstStyle/>
          <a:p>
            <a:pPr defTabSz="527517" fontAlgn="base">
              <a:spcBef>
                <a:spcPct val="0"/>
              </a:spcBef>
              <a:spcAft>
                <a:spcPct val="0"/>
              </a:spcAft>
              <a:defRPr/>
            </a:pPr>
            <a:fld id="{0F1B8386-CD24-49EA-97C6-D47F715C73C3}" type="slidenum">
              <a:rPr lang="en-US" altLang="en-US" sz="1846" b="1">
                <a:solidFill>
                  <a:srgbClr val="FF0000"/>
                </a:solidFill>
                <a:ea typeface="SimSun" pitchFamily="2" charset="-122"/>
              </a:rPr>
              <a:pPr defTabSz="527517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z="2308" b="1" dirty="0">
              <a:solidFill>
                <a:srgbClr val="FF0000"/>
              </a:solidFill>
              <a:ea typeface="SimSun" pitchFamily="2" charset="-122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/>
          </p:nvPr>
        </p:nvGraphicFramePr>
        <p:xfrm>
          <a:off x="1699846" y="483577"/>
          <a:ext cx="9097253" cy="6198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5155260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704</Words>
  <Application>Microsoft Office PowerPoint</Application>
  <PresentationFormat>Widescreen</PresentationFormat>
  <Paragraphs>466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MS PGothic</vt:lpstr>
      <vt:lpstr>SimSun</vt:lpstr>
      <vt:lpstr>Arial</vt:lpstr>
      <vt:lpstr>Arial Black</vt:lpstr>
      <vt:lpstr>Calibri</vt:lpstr>
      <vt:lpstr>FrankRuehl</vt:lpstr>
      <vt:lpstr>Times New Roman</vt:lpstr>
      <vt:lpstr>Wingdings</vt:lpstr>
      <vt:lpstr>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marvin</dc:creator>
  <cp:lastModifiedBy>marvin</cp:lastModifiedBy>
  <cp:revision>3</cp:revision>
  <dcterms:created xsi:type="dcterms:W3CDTF">2017-09-11T01:09:54Z</dcterms:created>
  <dcterms:modified xsi:type="dcterms:W3CDTF">2017-09-27T09:56:35Z</dcterms:modified>
</cp:coreProperties>
</file>