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7131656381545302E-2"/>
          <c:y val="3.45415200759479E-2"/>
          <c:w val="0.85814950980392202"/>
          <c:h val="0.8513428899493300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PERSONNEL STRENGTH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9542-406E-8DA8-DCCA4B31767B}"/>
              </c:ext>
            </c:extLst>
          </c:dPt>
          <c:dPt>
            <c:idx val="1"/>
            <c:bubble3D val="0"/>
            <c:spPr>
              <a:solidFill>
                <a:srgbClr val="000099"/>
              </a:solidFill>
            </c:spPr>
            <c:extLst>
              <c:ext xmlns:c16="http://schemas.microsoft.com/office/drawing/2014/chart" uri="{C3380CC4-5D6E-409C-BE32-E72D297353CC}">
                <c16:uniqueId val="{00000003-9542-406E-8DA8-DCCA4B31767B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5-9542-406E-8DA8-DCCA4B31767B}"/>
              </c:ext>
            </c:extLst>
          </c:dPt>
          <c:dLbls>
            <c:dLbl>
              <c:idx val="0"/>
              <c:layout>
                <c:manualLayout>
                  <c:x val="-6.3271744789048998E-2"/>
                  <c:y val="4.04848197166843E-2"/>
                </c:manualLayout>
              </c:layout>
              <c:tx>
                <c:rich>
                  <a:bodyPr/>
                  <a:lstStyle/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u="sng" dirty="0">
                        <a:latin typeface="+mn-lt"/>
                        <a:cs typeface="Arial" pitchFamily="34" charset="0"/>
                      </a:rPr>
                      <a:t>Officer Ranks</a:t>
                    </a:r>
                  </a:p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latin typeface="Arial" pitchFamily="34" charset="0"/>
                        <a:cs typeface="Arial" pitchFamily="34" charset="0"/>
                      </a:rPr>
                      <a:t>937</a:t>
                    </a:r>
                  </a:p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rPr>
                      <a:t>5%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93016583430418"/>
                      <c:h val="0.296008451071275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542-406E-8DA8-DCCA4B31767B}"/>
                </c:ext>
              </c:extLst>
            </c:dLbl>
            <c:dLbl>
              <c:idx val="1"/>
              <c:layout>
                <c:manualLayout>
                  <c:x val="-0.127750087940038"/>
                  <c:y val="0.152659867375599"/>
                </c:manualLayout>
              </c:layout>
              <c:tx>
                <c:rich>
                  <a:bodyPr/>
                  <a:lstStyle/>
                  <a:p>
                    <a:pPr>
                      <a:defRPr lang="en-US" sz="36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u="sng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rPr>
                      <a:t>Non-</a:t>
                    </a:r>
                    <a:r>
                      <a:rPr lang="en-US" sz="3600" b="1" u="sng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rPr>
                      <a:t>Officer Ranks</a:t>
                    </a:r>
                    <a:endParaRPr lang="en-US" sz="3600" b="1" u="sng" dirty="0">
                      <a:solidFill>
                        <a:schemeClr val="bg1"/>
                      </a:solidFill>
                      <a:latin typeface="+mn-lt"/>
                      <a:cs typeface="Arial" pitchFamily="34" charset="0"/>
                    </a:endParaRPr>
                  </a:p>
                  <a:p>
                    <a:pPr>
                      <a:defRPr lang="en-US" sz="36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20,768</a:t>
                    </a:r>
                  </a:p>
                  <a:p>
                    <a:pPr>
                      <a:defRPr lang="en-US" sz="36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ln w="3175">
                          <a:solidFill>
                            <a:srgbClr val="C00000"/>
                          </a:solidFill>
                        </a:ln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rPr>
                      <a:t>93%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633161512027491"/>
                      <c:h val="0.301557457120273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542-406E-8DA8-DCCA4B31767B}"/>
                </c:ext>
              </c:extLst>
            </c:dLbl>
            <c:dLbl>
              <c:idx val="2"/>
              <c:layout>
                <c:manualLayout>
                  <c:x val="0.18225205695557301"/>
                  <c:y val="-4.7280858509708397E-3"/>
                </c:manualLayout>
              </c:layout>
              <c:tx>
                <c:rich>
                  <a:bodyPr/>
                  <a:lstStyle/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u="sng" dirty="0">
                        <a:latin typeface="+mn-lt"/>
                        <a:cs typeface="Arial" pitchFamily="34" charset="0"/>
                      </a:rPr>
                      <a:t>Non-Uniformed Personnel</a:t>
                    </a:r>
                    <a:endParaRPr lang="en-US" sz="3600" b="1" u="sng" baseline="0" dirty="0">
                      <a:latin typeface="+mn-lt"/>
                      <a:cs typeface="Arial" pitchFamily="34" charset="0"/>
                    </a:endParaRPr>
                  </a:p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latin typeface="Arial" pitchFamily="34" charset="0"/>
                        <a:cs typeface="Arial" pitchFamily="34" charset="0"/>
                      </a:rPr>
                      <a:t>424</a:t>
                    </a:r>
                  </a:p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solidFill>
                          <a:srgbClr val="CC0000"/>
                        </a:solidFill>
                        <a:latin typeface="Arial" pitchFamily="34" charset="0"/>
                        <a:cs typeface="Arial" pitchFamily="34" charset="0"/>
                      </a:rPr>
                      <a:t>2%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64948453608246"/>
                      <c:h val="0.30817128330829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542-406E-8DA8-DCCA4B3176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2103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Officers</c:v>
                </c:pt>
                <c:pt idx="1">
                  <c:v>NORs</c:v>
                </c:pt>
                <c:pt idx="2">
                  <c:v>NUPs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 formatCode="General">
                  <c:v>948</c:v>
                </c:pt>
                <c:pt idx="1">
                  <c:v>19713</c:v>
                </c:pt>
                <c:pt idx="2" formatCode="General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42-406E-8DA8-DCCA4B317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11135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789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0.65778</cdr:x>
      <cdr:y>0.8349</cdr:y>
    </cdr:from>
    <cdr:to>
      <cdr:x>0.98766</cdr:x>
      <cdr:y>1</cdr:y>
    </cdr:to>
    <cdr:sp macro="" textlink="">
      <cdr:nvSpPr>
        <cdr:cNvPr id="2" name="Text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0372192" y="10183674"/>
          <a:ext cx="5201790" cy="17738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91435" tIns="45718" rIns="91435" bIns="45718">
          <a:spAutoFit/>
        </a:bodyPr>
        <a:lstStyle xmlns:a="http://schemas.openxmlformats.org/drawingml/2006/main">
          <a:defPPr>
            <a:defRPr lang="zh-CN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1pPr>
          <a:lvl2pPr marL="782599" indent="-325422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2pPr>
          <a:lvl3pPr marL="1566785" indent="-65243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3pPr>
          <a:lvl4pPr marL="2350970" indent="-979439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4pPr>
          <a:lvl5pPr marL="3133568" indent="-130486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5pPr>
          <a:lvl6pPr marL="2285886" algn="l" defTabSz="914354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6pPr>
          <a:lvl7pPr marL="2743063" algn="l" defTabSz="914354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7pPr>
          <a:lvl8pPr marL="3200240" algn="l" defTabSz="914354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8pPr>
          <a:lvl9pPr marL="3657417" algn="l" defTabSz="914354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9pPr>
        </a:lstStyle>
        <a:p xmlns:a="http://schemas.openxmlformats.org/drawingml/2006/main">
          <a:pPr algn="ctr" eaLnBrk="1" hangingPunct="1"/>
          <a:r>
            <a:rPr lang="en-US" sz="2400" b="1" u="sng" dirty="0">
              <a:solidFill>
                <a:srgbClr val="002060"/>
              </a:solidFill>
            </a:rPr>
            <a:t>TOTAL NUMBER OF PERSONNEL</a:t>
          </a:r>
          <a:r>
            <a:rPr lang="en-US" sz="2800" b="1" dirty="0">
              <a:solidFill>
                <a:srgbClr val="002060"/>
              </a:solidFill>
            </a:rPr>
            <a:t>:</a:t>
          </a:r>
        </a:p>
        <a:p xmlns:a="http://schemas.openxmlformats.org/drawingml/2006/main">
          <a:pPr algn="ctr" eaLnBrk="1" hangingPunct="1"/>
          <a:r>
            <a:rPr lang="en-US" sz="8000" b="1" dirty="0">
              <a:solidFill>
                <a:srgbClr val="002060"/>
              </a:solidFill>
            </a:rPr>
            <a:t>22,129</a:t>
          </a:r>
          <a:endParaRPr lang="en-US" sz="2800" b="1" dirty="0">
            <a:solidFill>
              <a:srgbClr val="00206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0" y="2743017"/>
            <a:ext cx="6909049" cy="3588361"/>
          </a:xfrm>
          <a:prstGeom prst="rect">
            <a:avLst/>
          </a:prstGeom>
          <a:blipFill dpi="0" rotWithShape="1">
            <a:blip>
              <a:alphaModFix amt="86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26" tIns="45213" rIns="90426" bIns="45213" anchor="ctr"/>
          <a:lstStyle/>
          <a:p>
            <a:pPr algn="ctr">
              <a:buFont typeface="Arial" charset="0"/>
              <a:buNone/>
              <a:defRPr/>
            </a:pPr>
            <a:endParaRPr lang="en-US" sz="103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189" y="100964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2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6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8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0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2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4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A13E3-625D-4230-A9B6-2D9F553A0BD4}" type="datetime1">
              <a:rPr lang="en-US" smtClean="0"/>
              <a:t>9/11/2017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CB8A-5004-4D04-B979-325E663F6698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21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1961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73"/>
            </a:lvl1pPr>
            <a:lvl2pPr marL="452112" indent="0">
              <a:buNone/>
              <a:defRPr sz="2769"/>
            </a:lvl2pPr>
            <a:lvl3pPr marL="904225" indent="0">
              <a:buNone/>
              <a:defRPr sz="2365"/>
            </a:lvl3pPr>
            <a:lvl4pPr marL="1356338" indent="0">
              <a:buNone/>
              <a:defRPr sz="1961"/>
            </a:lvl4pPr>
            <a:lvl5pPr marL="1808450" indent="0">
              <a:buNone/>
              <a:defRPr sz="1961"/>
            </a:lvl5pPr>
            <a:lvl6pPr marL="2260562" indent="0">
              <a:buNone/>
              <a:defRPr sz="1961"/>
            </a:lvl6pPr>
            <a:lvl7pPr marL="2712675" indent="0">
              <a:buNone/>
              <a:defRPr sz="1961"/>
            </a:lvl7pPr>
            <a:lvl8pPr marL="3164788" indent="0">
              <a:buNone/>
              <a:defRPr sz="1961"/>
            </a:lvl8pPr>
            <a:lvl9pPr marL="3616901" indent="0">
              <a:buNone/>
              <a:defRPr sz="1961"/>
            </a:lvl9pPr>
          </a:lstStyle>
          <a:p>
            <a:pPr lvl="0"/>
            <a:endParaRPr lang="en-P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385"/>
            </a:lvl1pPr>
            <a:lvl2pPr marL="452112" indent="0">
              <a:buNone/>
              <a:defRPr sz="1211"/>
            </a:lvl2pPr>
            <a:lvl3pPr marL="904225" indent="0">
              <a:buNone/>
              <a:defRPr sz="981"/>
            </a:lvl3pPr>
            <a:lvl4pPr marL="1356338" indent="0">
              <a:buNone/>
              <a:defRPr sz="865"/>
            </a:lvl4pPr>
            <a:lvl5pPr marL="1808450" indent="0">
              <a:buNone/>
              <a:defRPr sz="865"/>
            </a:lvl5pPr>
            <a:lvl6pPr marL="2260562" indent="0">
              <a:buNone/>
              <a:defRPr sz="865"/>
            </a:lvl6pPr>
            <a:lvl7pPr marL="2712675" indent="0">
              <a:buNone/>
              <a:defRPr sz="865"/>
            </a:lvl7pPr>
            <a:lvl8pPr marL="3164788" indent="0">
              <a:buNone/>
              <a:defRPr sz="865"/>
            </a:lvl8pPr>
            <a:lvl9pPr marL="3616901" indent="0">
              <a:buNone/>
              <a:defRPr sz="8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AA6FE-13F6-43E4-8B11-4D6A4D08A782}" type="datetime1">
              <a:rPr lang="en-US" smtClean="0"/>
              <a:t>9/11/2017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4535E-0F3C-45C5-8482-10F759B62805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80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A77EB-F01F-4634-B609-48564A522441}" type="datetime1">
              <a:rPr lang="en-US" smtClean="0"/>
              <a:t>9/11/2017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C58E8-D6D7-465A-B793-ECCAAE7C93FE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14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AAA74-8373-4840-BC24-B0B7B06484E1}" type="datetime1">
              <a:rPr lang="en-US" smtClean="0"/>
              <a:t>9/11/2017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B472-7052-4AFC-AD37-9A1767B609FA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604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09751-1099-4328-9ACB-407793445819}" type="datetime1">
              <a:rPr lang="en-US" altLang="en-US" smtClean="0"/>
              <a:t>9/11/2017</a:t>
            </a:fld>
            <a:endParaRPr lang="en-US" sz="1788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B8386-CD24-49EA-97C6-D47F715C73C3}" type="slidenum">
              <a:rPr lang="en-US" altLang="en-US"/>
              <a:pPr>
                <a:defRPr/>
              </a:pPr>
              <a:t>‹#›</a:t>
            </a:fld>
            <a:endParaRPr lang="en-US" sz="17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6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DC525-BFF1-4BE1-BC2F-93C11E05229D}" type="datetime1">
              <a:rPr lang="en-US" smtClean="0"/>
              <a:t>9/11/2017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C3CBA-22E0-4BBA-8081-CE8D5B8DEC38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90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7EAA2-E6BF-4D7E-A5FA-6D78E97E16C6}" type="datetime1">
              <a:rPr lang="en-US" smtClean="0"/>
              <a:t>9/11/2017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2746-30A1-4D06-8999-A48D19C0976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053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E3045-4E0E-4A7D-A4B7-7C9BAEF2C6A4}" type="datetime1">
              <a:rPr lang="en-US" smtClean="0"/>
              <a:t>9/11/2017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6509F-6262-4F9C-92D3-E213E016D26A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19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981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961">
                <a:solidFill>
                  <a:schemeClr val="tx1">
                    <a:tint val="75000"/>
                  </a:schemeClr>
                </a:solidFill>
              </a:defRPr>
            </a:lvl1pPr>
            <a:lvl2pPr marL="452112" indent="0">
              <a:buNone/>
              <a:defRPr sz="1788">
                <a:solidFill>
                  <a:schemeClr val="tx1">
                    <a:tint val="75000"/>
                  </a:schemeClr>
                </a:solidFill>
              </a:defRPr>
            </a:lvl2pPr>
            <a:lvl3pPr marL="904225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3pPr>
            <a:lvl4pPr marL="1356338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4pPr>
            <a:lvl5pPr marL="180845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5pPr>
            <a:lvl6pPr marL="2260562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6pPr>
            <a:lvl7pPr marL="2712675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7pPr>
            <a:lvl8pPr marL="3164788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8pPr>
            <a:lvl9pPr marL="3616901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6FAAC-08CA-4815-B31A-A4A1C83A945C}" type="datetime1">
              <a:rPr lang="en-US" smtClean="0"/>
              <a:t>9/11/2017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B7CE7-7C3B-43F0-95C8-6D9E576DAE16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21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69"/>
            </a:lvl1pPr>
            <a:lvl2pPr>
              <a:defRPr sz="2365"/>
            </a:lvl2pPr>
            <a:lvl3pPr>
              <a:defRPr sz="1961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69"/>
            </a:lvl1pPr>
            <a:lvl2pPr>
              <a:defRPr sz="2365"/>
            </a:lvl2pPr>
            <a:lvl3pPr>
              <a:defRPr sz="1961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5B014-1AEF-4688-A493-5F5DA46CB21E}" type="datetime1">
              <a:rPr lang="en-US" smtClean="0"/>
              <a:t>9/11/2017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FB010-C751-405E-9A81-05636C9C7B9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07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365" b="1"/>
            </a:lvl1pPr>
            <a:lvl2pPr marL="452112" indent="0">
              <a:buNone/>
              <a:defRPr sz="1961" b="1"/>
            </a:lvl2pPr>
            <a:lvl3pPr marL="904225" indent="0">
              <a:buNone/>
              <a:defRPr sz="1788" b="1"/>
            </a:lvl3pPr>
            <a:lvl4pPr marL="1356338" indent="0">
              <a:buNone/>
              <a:defRPr sz="1558" b="1"/>
            </a:lvl4pPr>
            <a:lvl5pPr marL="1808450" indent="0">
              <a:buNone/>
              <a:defRPr sz="1558" b="1"/>
            </a:lvl5pPr>
            <a:lvl6pPr marL="2260562" indent="0">
              <a:buNone/>
              <a:defRPr sz="1558" b="1"/>
            </a:lvl6pPr>
            <a:lvl7pPr marL="2712675" indent="0">
              <a:buNone/>
              <a:defRPr sz="1558" b="1"/>
            </a:lvl7pPr>
            <a:lvl8pPr marL="3164788" indent="0">
              <a:buNone/>
              <a:defRPr sz="1558" b="1"/>
            </a:lvl8pPr>
            <a:lvl9pPr marL="3616901" indent="0">
              <a:buNone/>
              <a:defRPr sz="15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365"/>
            </a:lvl1pPr>
            <a:lvl2pPr>
              <a:defRPr sz="1961"/>
            </a:lvl2pPr>
            <a:lvl3pPr>
              <a:defRPr sz="1788"/>
            </a:lvl3pPr>
            <a:lvl4pPr>
              <a:defRPr sz="1558"/>
            </a:lvl4pPr>
            <a:lvl5pPr>
              <a:defRPr sz="1558"/>
            </a:lvl5pPr>
            <a:lvl6pPr>
              <a:defRPr sz="1558"/>
            </a:lvl6pPr>
            <a:lvl7pPr>
              <a:defRPr sz="1558"/>
            </a:lvl7pPr>
            <a:lvl8pPr>
              <a:defRPr sz="1558"/>
            </a:lvl8pPr>
            <a:lvl9pPr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365" b="1"/>
            </a:lvl1pPr>
            <a:lvl2pPr marL="452112" indent="0">
              <a:buNone/>
              <a:defRPr sz="1961" b="1"/>
            </a:lvl2pPr>
            <a:lvl3pPr marL="904225" indent="0">
              <a:buNone/>
              <a:defRPr sz="1788" b="1"/>
            </a:lvl3pPr>
            <a:lvl4pPr marL="1356338" indent="0">
              <a:buNone/>
              <a:defRPr sz="1558" b="1"/>
            </a:lvl4pPr>
            <a:lvl5pPr marL="1808450" indent="0">
              <a:buNone/>
              <a:defRPr sz="1558" b="1"/>
            </a:lvl5pPr>
            <a:lvl6pPr marL="2260562" indent="0">
              <a:buNone/>
              <a:defRPr sz="1558" b="1"/>
            </a:lvl6pPr>
            <a:lvl7pPr marL="2712675" indent="0">
              <a:buNone/>
              <a:defRPr sz="1558" b="1"/>
            </a:lvl7pPr>
            <a:lvl8pPr marL="3164788" indent="0">
              <a:buNone/>
              <a:defRPr sz="1558" b="1"/>
            </a:lvl8pPr>
            <a:lvl9pPr marL="3616901" indent="0">
              <a:buNone/>
              <a:defRPr sz="15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365"/>
            </a:lvl1pPr>
            <a:lvl2pPr>
              <a:defRPr sz="1961"/>
            </a:lvl2pPr>
            <a:lvl3pPr>
              <a:defRPr sz="1788"/>
            </a:lvl3pPr>
            <a:lvl4pPr>
              <a:defRPr sz="1558"/>
            </a:lvl4pPr>
            <a:lvl5pPr>
              <a:defRPr sz="1558"/>
            </a:lvl5pPr>
            <a:lvl6pPr>
              <a:defRPr sz="1558"/>
            </a:lvl6pPr>
            <a:lvl7pPr>
              <a:defRPr sz="1558"/>
            </a:lvl7pPr>
            <a:lvl8pPr>
              <a:defRPr sz="1558"/>
            </a:lvl8pPr>
            <a:lvl9pPr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5B482-5A42-48BE-9456-D1F6629051CC}" type="datetime1">
              <a:rPr lang="en-US" smtClean="0"/>
              <a:t>9/11/2017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44AD-FBF2-4D17-A298-66329B470725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246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6FC8C-73F7-4B78-9A51-649D84116F26}" type="datetime1">
              <a:rPr lang="en-US" smtClean="0"/>
              <a:t>9/11/2017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5C105-436A-41A3-96BC-3BC376E2E877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308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F2BB9-A887-4CBB-B4D9-60366DDBBD7B}" type="datetime1">
              <a:rPr lang="en-US" smtClean="0"/>
              <a:t>9/11/2017</a:t>
            </a:fld>
            <a:endParaRPr lang="en-P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D7B49-BCDC-408C-9B0C-D1827FEAD90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450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961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0"/>
            <a:ext cx="6815667" cy="5853113"/>
          </a:xfrm>
        </p:spPr>
        <p:txBody>
          <a:bodyPr/>
          <a:lstStyle>
            <a:lvl1pPr>
              <a:defRPr sz="3173"/>
            </a:lvl1pPr>
            <a:lvl2pPr>
              <a:defRPr sz="2769"/>
            </a:lvl2pPr>
            <a:lvl3pPr>
              <a:defRPr sz="2365"/>
            </a:lvl3pPr>
            <a:lvl4pPr>
              <a:defRPr sz="1961"/>
            </a:lvl4pPr>
            <a:lvl5pPr>
              <a:defRPr sz="1961"/>
            </a:lvl5pPr>
            <a:lvl6pPr>
              <a:defRPr sz="1961"/>
            </a:lvl6pPr>
            <a:lvl7pPr>
              <a:defRPr sz="1961"/>
            </a:lvl7pPr>
            <a:lvl8pPr>
              <a:defRPr sz="1961"/>
            </a:lvl8pPr>
            <a:lvl9pPr>
              <a:defRPr sz="1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385"/>
            </a:lvl1pPr>
            <a:lvl2pPr marL="452112" indent="0">
              <a:buNone/>
              <a:defRPr sz="1211"/>
            </a:lvl2pPr>
            <a:lvl3pPr marL="904225" indent="0">
              <a:buNone/>
              <a:defRPr sz="981"/>
            </a:lvl3pPr>
            <a:lvl4pPr marL="1356338" indent="0">
              <a:buNone/>
              <a:defRPr sz="865"/>
            </a:lvl4pPr>
            <a:lvl5pPr marL="1808450" indent="0">
              <a:buNone/>
              <a:defRPr sz="865"/>
            </a:lvl5pPr>
            <a:lvl6pPr marL="2260562" indent="0">
              <a:buNone/>
              <a:defRPr sz="865"/>
            </a:lvl6pPr>
            <a:lvl7pPr marL="2712675" indent="0">
              <a:buNone/>
              <a:defRPr sz="865"/>
            </a:lvl7pPr>
            <a:lvl8pPr marL="3164788" indent="0">
              <a:buNone/>
              <a:defRPr sz="865"/>
            </a:lvl8pPr>
            <a:lvl9pPr marL="3616901" indent="0">
              <a:buNone/>
              <a:defRPr sz="8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CE033-4FA7-4E55-96AC-560A9E5DCCBA}" type="datetime1">
              <a:rPr lang="en-US" smtClean="0"/>
              <a:t>9/11/2017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02061-CAAB-4D55-80C8-27FC2DC441FF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241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0099" y="274760"/>
            <a:ext cx="109718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56738" tIns="78369" rIns="156738" bIns="783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0099" y="1600017"/>
            <a:ext cx="10971804" cy="452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56738" tIns="78369" rIns="156738" bIns="78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098" y="6356106"/>
            <a:ext cx="2843804" cy="365431"/>
          </a:xfrm>
          <a:prstGeom prst="rect">
            <a:avLst/>
          </a:prstGeom>
        </p:spPr>
        <p:txBody>
          <a:bodyPr vert="horz" lIns="156738" tIns="78369" rIns="156738" bIns="78369" rtlCol="0" anchor="ctr"/>
          <a:lstStyle>
            <a:lvl1pPr algn="l" eaLnBrk="1" hangingPunct="1">
              <a:buFont typeface="Arial" charset="0"/>
              <a:buNone/>
              <a:defRPr sz="1211">
                <a:solidFill>
                  <a:prstClr val="black">
                    <a:tint val="75000"/>
                  </a:prst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F655444-0835-4606-8F09-32BF8C7B6C7D}" type="datetime1">
              <a:rPr lang="en-US" smtClean="0"/>
              <a:t>9/11/2017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099" y="6356106"/>
            <a:ext cx="3859804" cy="365431"/>
          </a:xfrm>
          <a:prstGeom prst="rect">
            <a:avLst/>
          </a:prstGeom>
        </p:spPr>
        <p:txBody>
          <a:bodyPr vert="horz" lIns="156738" tIns="78369" rIns="156738" bIns="78369" rtlCol="0" anchor="ctr"/>
          <a:lstStyle>
            <a:lvl1pPr algn="ctr" eaLnBrk="1" hangingPunct="1">
              <a:buFont typeface="Arial" charset="0"/>
              <a:buNone/>
              <a:defRPr sz="1211">
                <a:solidFill>
                  <a:prstClr val="black">
                    <a:tint val="75000"/>
                  </a:prst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8099" y="6356106"/>
            <a:ext cx="2843804" cy="365431"/>
          </a:xfrm>
          <a:prstGeom prst="rect">
            <a:avLst/>
          </a:prstGeom>
        </p:spPr>
        <p:txBody>
          <a:bodyPr vert="horz" wrap="square" lIns="156738" tIns="78369" rIns="156738" bIns="7836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11">
                <a:solidFill>
                  <a:srgbClr val="898989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6A25705-757E-401D-BC1B-FD693FF1334B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014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27" kern="1200">
          <a:solidFill>
            <a:schemeClr val="tx1"/>
          </a:solidFill>
          <a:latin typeface="+mj-lt"/>
          <a:ea typeface="SimSun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5pPr>
      <a:lvl6pPr marL="452112" algn="ctr" rtl="0" fontAlgn="base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6pPr>
      <a:lvl7pPr marL="904225" algn="ctr" rtl="0" fontAlgn="base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7pPr>
      <a:lvl8pPr marL="1356338" algn="ctr" rtl="0" fontAlgn="base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8pPr>
      <a:lvl9pPr marL="1808450" algn="ctr" rtl="0" fontAlgn="base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9pPr>
    </p:titleStyle>
    <p:bodyStyle>
      <a:lvl1pPr marL="338839" indent="-33883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73" kern="12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734458" indent="-28206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69" kern="1200">
          <a:solidFill>
            <a:schemeClr val="tx1"/>
          </a:solidFill>
          <a:latin typeface="+mn-lt"/>
          <a:ea typeface="SimSun" pitchFamily="2" charset="-122"/>
          <a:cs typeface="+mn-cs"/>
        </a:defRPr>
      </a:lvl2pPr>
      <a:lvl3pPr marL="1130076" indent="-22528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65" kern="1200">
          <a:solidFill>
            <a:schemeClr val="tx1"/>
          </a:solidFill>
          <a:latin typeface="+mn-lt"/>
          <a:ea typeface="SimSun" pitchFamily="2" charset="-122"/>
          <a:cs typeface="+mn-cs"/>
        </a:defRPr>
      </a:lvl3pPr>
      <a:lvl4pPr marL="1581558" indent="-22528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961" kern="1200">
          <a:solidFill>
            <a:schemeClr val="tx1"/>
          </a:solidFill>
          <a:latin typeface="+mn-lt"/>
          <a:ea typeface="SimSun" pitchFamily="2" charset="-122"/>
          <a:cs typeface="+mn-cs"/>
        </a:defRPr>
      </a:lvl4pPr>
      <a:lvl5pPr marL="2033954" indent="-22528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61" kern="1200">
          <a:solidFill>
            <a:schemeClr val="tx1"/>
          </a:solidFill>
          <a:latin typeface="+mn-lt"/>
          <a:ea typeface="SimSun" pitchFamily="2" charset="-122"/>
          <a:cs typeface="+mn-cs"/>
        </a:defRPr>
      </a:lvl5pPr>
      <a:lvl6pPr marL="2486618" indent="-226057" algn="l" defTabSz="90422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38731" indent="-226057" algn="l" defTabSz="90422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390844" indent="-226057" algn="l" defTabSz="90422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42956" indent="-226057" algn="l" defTabSz="90422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2112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4225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56338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08450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60562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12675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64788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16901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0320" y="65489"/>
            <a:ext cx="4921075" cy="765973"/>
          </a:xfrm>
          <a:prstGeom prst="rect">
            <a:avLst/>
          </a:prstGeom>
          <a:noFill/>
          <a:ln>
            <a:noFill/>
          </a:ln>
        </p:spPr>
        <p:txBody>
          <a:bodyPr wrap="none" lIns="90416" tIns="45209" rIns="90416" bIns="45209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69" b="1" u="sng" dirty="0">
                <a:ln w="3175">
                  <a:solidFill>
                    <a:srgbClr val="8064A2">
                      <a:lumMod val="75000"/>
                    </a:srgbClr>
                  </a:solidFill>
                </a:ln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ea typeface="SimSun" pitchFamily="2" charset="-122"/>
                <a:cs typeface="FrankRuehl" pitchFamily="34" charset="-79"/>
              </a:rPr>
              <a:t>PERSONNEL STRENGTH</a:t>
            </a:r>
          </a:p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15" b="1" dirty="0">
                <a:ln w="3175">
                  <a:solidFill>
                    <a:prstClr val="black"/>
                  </a:solidFill>
                </a:ln>
                <a:solidFill>
                  <a:prstClr val="black"/>
                </a:solidFill>
                <a:latin typeface="Arial Black" pitchFamily="34" charset="0"/>
                <a:ea typeface="SimSun" pitchFamily="2" charset="-122"/>
                <a:cs typeface="FrankRuehl" pitchFamily="34" charset="-79"/>
              </a:rPr>
              <a:t>(as of MARCH 2017)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8240" y="6492570"/>
            <a:ext cx="2091837" cy="365431"/>
          </a:xfrm>
        </p:spPr>
        <p:txBody>
          <a:bodyPr/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  <a:defRPr/>
            </a:pPr>
            <a:fld id="{0F1B8386-CD24-49EA-97C6-D47F715C73C3}" type="slidenum">
              <a:rPr lang="en-US" altLang="en-US" sz="1846" b="1">
                <a:solidFill>
                  <a:srgbClr val="FF0000"/>
                </a:solidFill>
                <a:ea typeface="SimSun" pitchFamily="2" charset="-122"/>
              </a:rPr>
              <a:pPr defTabSz="527517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2308" b="1" dirty="0">
              <a:solidFill>
                <a:srgbClr val="FF0000"/>
              </a:solidFill>
              <a:ea typeface="SimSun" pitchFamily="2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1699846" y="483577"/>
          <a:ext cx="9097253" cy="6198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515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33341" y="638398"/>
          <a:ext cx="8686510" cy="5851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0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9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4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3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REGION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OFFICER RANKS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NON-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OFFICER RANKS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NON-UNIFORMED PERSONNEL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TOTAL NR OF PERSONNEL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ACTUAL NR OF FIRE TRUCKS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(as of </a:t>
                      </a:r>
                      <a:r>
                        <a:rPr lang="en-US" sz="1200" b="1" u="none" strike="noStrike" dirty="0" err="1">
                          <a:solidFill>
                            <a:srgbClr val="008000"/>
                          </a:solidFill>
                          <a:effectLst/>
                        </a:rPr>
                        <a:t>april</a:t>
                      </a:r>
                      <a:r>
                        <a:rPr lang="en-US" sz="12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)</a:t>
                      </a:r>
                      <a:endParaRPr lang="en-US" sz="1200" b="0" i="1" u="none" strike="noStrike" dirty="0"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IDEAL NR OF PERSONNEL </a:t>
                      </a:r>
                      <a:r>
                        <a:rPr lang="en-US" sz="1200" b="0" i="1" u="none" strike="noStrike" dirty="0">
                          <a:effectLst/>
                        </a:rPr>
                        <a:t>(Based on actual number  of fire trucks)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ADDITIONAL MANPOWER REQUIREMENT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PERSONNEL ASSIGNED IN ADMIN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PERSONNEL ASSIGNED IN OPERATIONS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Region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1,342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Region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Region 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1,737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2,337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1,541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Region 4A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1,977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4,634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2,657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1,691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Region 4B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868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Region 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1,276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Region 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1,161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Region 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1,332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1,076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1,118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Region 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1,354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1,404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Region 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1,053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Region 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909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Region 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Region 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669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ARMM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CARAGA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852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NCR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2885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3,245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NIR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2,598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marL="0" marR="0" indent="0" algn="l" defTabSz="156746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Detached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NHQ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10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PH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PH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20,768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PH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PH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22,129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2,677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37,436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16,610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PH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4,416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PH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18,189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3808" y="6485119"/>
            <a:ext cx="8528538" cy="372714"/>
          </a:xfrm>
          <a:prstGeom prst="rect">
            <a:avLst/>
          </a:prstGeom>
          <a:noFill/>
        </p:spPr>
        <p:txBody>
          <a:bodyPr wrap="square" lIns="52751" tIns="26376" rIns="52751" bIns="26376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1038" b="1" dirty="0">
                <a:solidFill>
                  <a:prstClr val="black"/>
                </a:solidFill>
                <a:latin typeface="Arial" pitchFamily="34" charset="0"/>
                <a:ea typeface="SimSun" pitchFamily="2" charset="-122"/>
              </a:rPr>
              <a:t>*Note: Detached Service (DS) to NFTI/DS-PNPA, IATF and PPSC</a:t>
            </a:r>
            <a:endParaRPr lang="en-US" sz="1038" b="1" dirty="0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endParaRPr lang="en-US" sz="1038" dirty="0">
              <a:solidFill>
                <a:prstClr val="black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8885" y="18511"/>
            <a:ext cx="6885788" cy="456839"/>
          </a:xfrm>
          <a:prstGeom prst="rect">
            <a:avLst/>
          </a:prstGeom>
          <a:noFill/>
        </p:spPr>
        <p:txBody>
          <a:bodyPr lIns="100696" tIns="50347" rIns="100696" bIns="50347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08" b="1" dirty="0">
                <a:ln w="11430"/>
                <a:solidFill>
                  <a:srgbClr val="C00000"/>
                </a:solidFill>
                <a:latin typeface="Arial" pitchFamily="34" charset="0"/>
                <a:ea typeface="SimSun" pitchFamily="2" charset="-122"/>
                <a:cs typeface="Arial" pitchFamily="34" charset="0"/>
                <a:hlinkClick r:id="rId2" action="ppaction://hlinksldjump"/>
              </a:rPr>
              <a:t>PERSONNEL STRENGTH</a:t>
            </a:r>
            <a:endParaRPr lang="en-US" sz="2308" b="1" dirty="0">
              <a:ln w="11430"/>
              <a:solidFill>
                <a:srgbClr val="C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2378" y="373858"/>
            <a:ext cx="1632178" cy="252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38" b="1" dirty="0">
                <a:ln w="3175">
                  <a:solidFill>
                    <a:prstClr val="black"/>
                  </a:solidFill>
                </a:ln>
                <a:solidFill>
                  <a:prstClr val="black"/>
                </a:solidFill>
                <a:latin typeface="Arial Black" pitchFamily="34" charset="0"/>
                <a:ea typeface="SimSun" pitchFamily="2" charset="-122"/>
                <a:cs typeface="FrankRuehl" pitchFamily="34" charset="-79"/>
              </a:rPr>
              <a:t>(as of MARCH 2017)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8240" y="6492570"/>
            <a:ext cx="2091837" cy="365431"/>
          </a:xfrm>
        </p:spPr>
        <p:txBody>
          <a:bodyPr/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  <a:defRPr/>
            </a:pPr>
            <a:fld id="{0F1B8386-CD24-49EA-97C6-D47F715C73C3}" type="slidenum">
              <a:rPr lang="en-US" altLang="en-US" sz="1846" b="1">
                <a:solidFill>
                  <a:srgbClr val="FF0000"/>
                </a:solidFill>
                <a:ea typeface="SimSun" pitchFamily="2" charset="-122"/>
              </a:rPr>
              <a:pPr defTabSz="527517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2308" b="1" dirty="0">
              <a:solidFill>
                <a:srgbClr val="FF000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5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73646" y="923192"/>
          <a:ext cx="8084400" cy="5287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5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RANK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DBM-AUTHORIZED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ACTUAL STRENGTH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VARIANCE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DIRECTOR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CHIEF SUPERINTENDENT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10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marL="582930" marR="0" lvl="1" indent="0" algn="l" defTabSz="11658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SENIOR SUPERINTENDENT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31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marL="582930" marR="0" lvl="1" indent="0" algn="l" defTabSz="11658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SUPERINTENDENT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67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CHIEF INSPECTOR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170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SENIOR INSPECTOR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287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INSPECTOR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419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401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+mn-lt"/>
                        </a:rPr>
                        <a:t>Total Officer Ranks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effectLst/>
                          <a:latin typeface="+mn-lt"/>
                        </a:rPr>
                        <a:t>985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effectLst/>
                          <a:latin typeface="+mn-lt"/>
                        </a:rPr>
                        <a:t>937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SENIOR FIRE OFFICER 4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538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491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SENIOR FIRE OFFICER 3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707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681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SENIOR FIRE OFFICER 2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1,366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1,300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SENIOR FIRE OFFICER 1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2,442</a:t>
                      </a:r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2,314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FIRE OFFICER 3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2,696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2,556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FIRE OFFICER 2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2,775</a:t>
                      </a:r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2,736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FIRE OFFICER 1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10,777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10,690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5495" marR="5495" marT="54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+mn-lt"/>
                        </a:rPr>
                        <a:t>Total Non-Officer Ranks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effectLst/>
                          <a:latin typeface="+mn-lt"/>
                        </a:rPr>
                        <a:t>21,301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effectLst/>
                          <a:latin typeface="+mn-lt"/>
                        </a:rPr>
                        <a:t>20, 768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533</a:t>
                      </a:r>
                    </a:p>
                  </a:txBody>
                  <a:tcPr marL="5495" marR="5495" marT="54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Total Uniformed Personnel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effectLst/>
                          <a:latin typeface="+mn-lt"/>
                        </a:rPr>
                        <a:t>22,286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effectLst/>
                          <a:latin typeface="+mn-lt"/>
                        </a:rPr>
                        <a:t>21,705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581</a:t>
                      </a:r>
                    </a:p>
                  </a:txBody>
                  <a:tcPr marL="5495" marR="5495" marT="54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Non-Uniformed Personnel</a:t>
                      </a:r>
                      <a:endParaRPr 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effectLst/>
                          <a:latin typeface="+mn-lt"/>
                        </a:rPr>
                        <a:t>443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effectLst/>
                          <a:latin typeface="+mn-lt"/>
                        </a:rPr>
                        <a:t>424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5495" marR="5495" marT="54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7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u="none" strike="noStrike" dirty="0">
                          <a:effectLst/>
                        </a:rPr>
                        <a:t> GRAND TOTAL</a:t>
                      </a:r>
                      <a:endParaRPr lang="en-US" sz="2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1" u="none" strike="noStrike" dirty="0">
                          <a:effectLst/>
                        </a:rPr>
                        <a:t>22,729</a:t>
                      </a:r>
                      <a:endParaRPr lang="en-US" sz="21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1" u="none" strike="noStrike" dirty="0">
                          <a:effectLst/>
                        </a:rPr>
                        <a:t>22,129</a:t>
                      </a:r>
                      <a:endParaRPr lang="en-US" sz="21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567386" rtl="0" eaLnBrk="1" fontAlgn="b" latinLnBrk="0" hangingPunct="1"/>
                      <a:r>
                        <a:rPr lang="en-US" sz="21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5495" marR="5495" marT="54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98885" y="243140"/>
            <a:ext cx="6885788" cy="456839"/>
          </a:xfrm>
          <a:prstGeom prst="rect">
            <a:avLst/>
          </a:prstGeom>
          <a:noFill/>
        </p:spPr>
        <p:txBody>
          <a:bodyPr lIns="100696" tIns="50347" rIns="100696" bIns="50347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08" b="1" dirty="0">
                <a:ln w="11430"/>
                <a:solidFill>
                  <a:srgbClr val="C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ACTUAL VS. AUTHORIZED STRENGTH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2380" y="615462"/>
            <a:ext cx="1632178" cy="252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38" b="1" dirty="0">
                <a:ln w="3175">
                  <a:solidFill>
                    <a:prstClr val="black"/>
                  </a:solidFill>
                </a:ln>
                <a:solidFill>
                  <a:prstClr val="black"/>
                </a:solidFill>
                <a:latin typeface="Arial Black" pitchFamily="34" charset="0"/>
                <a:ea typeface="SimSun" pitchFamily="2" charset="-122"/>
                <a:cs typeface="FrankRuehl" pitchFamily="34" charset="-79"/>
              </a:rPr>
              <a:t>(as of MARCH 2017)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8240" y="6492570"/>
            <a:ext cx="2091837" cy="365431"/>
          </a:xfrm>
        </p:spPr>
        <p:txBody>
          <a:bodyPr/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  <a:defRPr/>
            </a:pPr>
            <a:fld id="{0F1B8386-CD24-49EA-97C6-D47F715C73C3}" type="slidenum">
              <a:rPr lang="en-US" altLang="en-US" sz="1846" b="1">
                <a:solidFill>
                  <a:srgbClr val="FF0000"/>
                </a:solidFill>
                <a:ea typeface="SimSun" pitchFamily="2" charset="-122"/>
              </a:rPr>
              <a:pPr defTabSz="527517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2308" b="1" dirty="0">
              <a:solidFill>
                <a:srgbClr val="FF000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13217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323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SimSun</vt:lpstr>
      <vt:lpstr>Arial</vt:lpstr>
      <vt:lpstr>Arial Black</vt:lpstr>
      <vt:lpstr>Calibri</vt:lpstr>
      <vt:lpstr>FrankRuehl</vt:lpstr>
      <vt:lpstr>2_Custom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</dc:creator>
  <cp:lastModifiedBy>marvin</cp:lastModifiedBy>
  <cp:revision>1</cp:revision>
  <dcterms:created xsi:type="dcterms:W3CDTF">2017-09-11T01:44:45Z</dcterms:created>
  <dcterms:modified xsi:type="dcterms:W3CDTF">2017-09-11T01:45:34Z</dcterms:modified>
</cp:coreProperties>
</file>