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7" r:id="rId3"/>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1452"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92123AC-4B8A-4110-BD95-755368BCBAEB}" type="datetimeFigureOut">
              <a:rPr lang="es-CO" smtClean="0"/>
              <a:t>2/09/2022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6FF9B1E-ACAC-49EC-845A-AB550DEB82A9}" type="slidenum">
              <a:rPr lang="es-CO" smtClean="0"/>
              <a:t>‹Nº›</a:t>
            </a:fld>
            <a:endParaRPr lang="es-CO"/>
          </a:p>
        </p:txBody>
      </p:sp>
    </p:spTree>
    <p:extLst>
      <p:ext uri="{BB962C8B-B14F-4D97-AF65-F5344CB8AC3E}">
        <p14:creationId xmlns:p14="http://schemas.microsoft.com/office/powerpoint/2010/main" val="1730766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92123AC-4B8A-4110-BD95-755368BCBAEB}" type="datetimeFigureOut">
              <a:rPr lang="es-CO" smtClean="0"/>
              <a:t>2/09/2022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6FF9B1E-ACAC-49EC-845A-AB550DEB82A9}" type="slidenum">
              <a:rPr lang="es-CO" smtClean="0"/>
              <a:t>‹Nº›</a:t>
            </a:fld>
            <a:endParaRPr lang="es-CO"/>
          </a:p>
        </p:txBody>
      </p:sp>
    </p:spTree>
    <p:extLst>
      <p:ext uri="{BB962C8B-B14F-4D97-AF65-F5344CB8AC3E}">
        <p14:creationId xmlns:p14="http://schemas.microsoft.com/office/powerpoint/2010/main" val="2936891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92123AC-4B8A-4110-BD95-755368BCBAEB}" type="datetimeFigureOut">
              <a:rPr lang="es-CO" smtClean="0"/>
              <a:t>2/09/2022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6FF9B1E-ACAC-49EC-845A-AB550DEB82A9}" type="slidenum">
              <a:rPr lang="es-CO" smtClean="0"/>
              <a:t>‹Nº›</a:t>
            </a:fld>
            <a:endParaRPr lang="es-CO"/>
          </a:p>
        </p:txBody>
      </p:sp>
    </p:spTree>
    <p:extLst>
      <p:ext uri="{BB962C8B-B14F-4D97-AF65-F5344CB8AC3E}">
        <p14:creationId xmlns:p14="http://schemas.microsoft.com/office/powerpoint/2010/main" val="661070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92123AC-4B8A-4110-BD95-755368BCBAEB}" type="datetimeFigureOut">
              <a:rPr lang="es-CO" smtClean="0"/>
              <a:t>2/09/2022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6FF9B1E-ACAC-49EC-845A-AB550DEB82A9}" type="slidenum">
              <a:rPr lang="es-CO" smtClean="0"/>
              <a:t>‹Nº›</a:t>
            </a:fld>
            <a:endParaRPr lang="es-CO"/>
          </a:p>
        </p:txBody>
      </p:sp>
    </p:spTree>
    <p:extLst>
      <p:ext uri="{BB962C8B-B14F-4D97-AF65-F5344CB8AC3E}">
        <p14:creationId xmlns:p14="http://schemas.microsoft.com/office/powerpoint/2010/main" val="2610270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92123AC-4B8A-4110-BD95-755368BCBAEB}" type="datetimeFigureOut">
              <a:rPr lang="es-CO" smtClean="0"/>
              <a:t>2/09/2022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6FF9B1E-ACAC-49EC-845A-AB550DEB82A9}" type="slidenum">
              <a:rPr lang="es-CO" smtClean="0"/>
              <a:t>‹Nº›</a:t>
            </a:fld>
            <a:endParaRPr lang="es-CO"/>
          </a:p>
        </p:txBody>
      </p:sp>
    </p:spTree>
    <p:extLst>
      <p:ext uri="{BB962C8B-B14F-4D97-AF65-F5344CB8AC3E}">
        <p14:creationId xmlns:p14="http://schemas.microsoft.com/office/powerpoint/2010/main" val="3881231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92123AC-4B8A-4110-BD95-755368BCBAEB}" type="datetimeFigureOut">
              <a:rPr lang="es-CO" smtClean="0"/>
              <a:t>2/09/2022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A6FF9B1E-ACAC-49EC-845A-AB550DEB82A9}" type="slidenum">
              <a:rPr lang="es-CO" smtClean="0"/>
              <a:t>‹Nº›</a:t>
            </a:fld>
            <a:endParaRPr lang="es-CO"/>
          </a:p>
        </p:txBody>
      </p:sp>
    </p:spTree>
    <p:extLst>
      <p:ext uri="{BB962C8B-B14F-4D97-AF65-F5344CB8AC3E}">
        <p14:creationId xmlns:p14="http://schemas.microsoft.com/office/powerpoint/2010/main" val="138315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472381" y="4453467"/>
            <a:ext cx="2901255" cy="65503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3471863" y="4453467"/>
            <a:ext cx="2915543" cy="65503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92123AC-4B8A-4110-BD95-755368BCBAEB}" type="datetimeFigureOut">
              <a:rPr lang="es-CO" smtClean="0"/>
              <a:t>2/09/2022</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A6FF9B1E-ACAC-49EC-845A-AB550DEB82A9}" type="slidenum">
              <a:rPr lang="es-CO" smtClean="0"/>
              <a:t>‹Nº›</a:t>
            </a:fld>
            <a:endParaRPr lang="es-CO"/>
          </a:p>
        </p:txBody>
      </p:sp>
    </p:spTree>
    <p:extLst>
      <p:ext uri="{BB962C8B-B14F-4D97-AF65-F5344CB8AC3E}">
        <p14:creationId xmlns:p14="http://schemas.microsoft.com/office/powerpoint/2010/main" val="274239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92123AC-4B8A-4110-BD95-755368BCBAEB}" type="datetimeFigureOut">
              <a:rPr lang="es-CO" smtClean="0"/>
              <a:t>2/09/2022</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A6FF9B1E-ACAC-49EC-845A-AB550DEB82A9}" type="slidenum">
              <a:rPr lang="es-CO" smtClean="0"/>
              <a:t>‹Nº›</a:t>
            </a:fld>
            <a:endParaRPr lang="es-CO"/>
          </a:p>
        </p:txBody>
      </p:sp>
    </p:spTree>
    <p:extLst>
      <p:ext uri="{BB962C8B-B14F-4D97-AF65-F5344CB8AC3E}">
        <p14:creationId xmlns:p14="http://schemas.microsoft.com/office/powerpoint/2010/main" val="1029041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2123AC-4B8A-4110-BD95-755368BCBAEB}" type="datetimeFigureOut">
              <a:rPr lang="es-CO" smtClean="0"/>
              <a:t>2/09/2022</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A6FF9B1E-ACAC-49EC-845A-AB550DEB82A9}" type="slidenum">
              <a:rPr lang="es-CO" smtClean="0"/>
              <a:t>‹Nº›</a:t>
            </a:fld>
            <a:endParaRPr lang="es-CO"/>
          </a:p>
        </p:txBody>
      </p:sp>
    </p:spTree>
    <p:extLst>
      <p:ext uri="{BB962C8B-B14F-4D97-AF65-F5344CB8AC3E}">
        <p14:creationId xmlns:p14="http://schemas.microsoft.com/office/powerpoint/2010/main" val="3299377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92123AC-4B8A-4110-BD95-755368BCBAEB}" type="datetimeFigureOut">
              <a:rPr lang="es-CO" smtClean="0"/>
              <a:t>2/09/2022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A6FF9B1E-ACAC-49EC-845A-AB550DEB82A9}" type="slidenum">
              <a:rPr lang="es-CO" smtClean="0"/>
              <a:t>‹Nº›</a:t>
            </a:fld>
            <a:endParaRPr lang="es-CO"/>
          </a:p>
        </p:txBody>
      </p:sp>
    </p:spTree>
    <p:extLst>
      <p:ext uri="{BB962C8B-B14F-4D97-AF65-F5344CB8AC3E}">
        <p14:creationId xmlns:p14="http://schemas.microsoft.com/office/powerpoint/2010/main" val="1606253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92123AC-4B8A-4110-BD95-755368BCBAEB}" type="datetimeFigureOut">
              <a:rPr lang="es-CO" smtClean="0"/>
              <a:t>2/09/2022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A6FF9B1E-ACAC-49EC-845A-AB550DEB82A9}" type="slidenum">
              <a:rPr lang="es-CO" smtClean="0"/>
              <a:t>‹Nº›</a:t>
            </a:fld>
            <a:endParaRPr lang="es-CO"/>
          </a:p>
        </p:txBody>
      </p:sp>
    </p:spTree>
    <p:extLst>
      <p:ext uri="{BB962C8B-B14F-4D97-AF65-F5344CB8AC3E}">
        <p14:creationId xmlns:p14="http://schemas.microsoft.com/office/powerpoint/2010/main" val="3554504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492123AC-4B8A-4110-BD95-755368BCBAEB}" type="datetimeFigureOut">
              <a:rPr lang="es-CO" smtClean="0"/>
              <a:t>2/09/2022</a:t>
            </a:fld>
            <a:endParaRPr lang="es-CO"/>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A6FF9B1E-ACAC-49EC-845A-AB550DEB82A9}" type="slidenum">
              <a:rPr lang="es-CO" smtClean="0"/>
              <a:t>‹Nº›</a:t>
            </a:fld>
            <a:endParaRPr lang="es-CO"/>
          </a:p>
        </p:txBody>
      </p:sp>
    </p:spTree>
    <p:extLst>
      <p:ext uri="{BB962C8B-B14F-4D97-AF65-F5344CB8AC3E}">
        <p14:creationId xmlns:p14="http://schemas.microsoft.com/office/powerpoint/2010/main" val="4588544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oogle.com/search?client=avast-a-1&amp;sxsrf=ALiCzsYnySUDVABiv7cjyl0sb44k7Dqlcw:1662153765542&amp;q=andes+antioquia+elevaci%C3%B3n&amp;stick=H4sIAAAAAAAAAOPgE-LUz9U3MM8oM6nUks9OttLPyU9OLMnMz4MzrFJzUsvArEWsUol5KanFCol5QG5haWaiAlguOfPw5jwAvLs0OksAAAA&amp;sa=X&amp;ved=2ahUKEwjjh4emhff5AhWGRTABHTesBqcQ6BMoAHoECE0QAg" TargetMode="External"/><Relationship Id="rId7" Type="http://schemas.openxmlformats.org/officeDocument/2006/relationships/hyperlink" Target="https://www.google.com/search?client=avast-a-1&amp;sxsrf=ALiCzsYnySUDVABiv7cjyl0sb44k7Dqlcw:1662153765542&amp;q=andes+antioquia+entidad&amp;sa=X&amp;ved=2ahUKEwjjh4emhff5AhWGRTABHTesBqcQ6BMoAHoECFIQAg" TargetMode="External"/><Relationship Id="rId2"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hyperlink" Target="https://www.google.com/search?client=avast-a-1&amp;sxsrf=ALiCzsYnySUDVABiv7cjyl0sb44k7Dqlcw:1662153765542&amp;q=andes+antioquia+tiempo&amp;stick=H4sIAAAAAAAAAOMQfsRozC3w8sc9YSmtSWtOXmNU4WIPT00syUgtEpLk4vDJT04syczPE-KV4ubi1M_VNzDPKDOp5FnEKpaYl5JarJCYB5QuLM1MVCjJTM0tyAcAl0mtfFEAAAA&amp;sa=X&amp;ved=2ahUKEwjjh4emhff5AhWGRTABHTesBqcQ6BMoAHoECEsQAg" TargetMode="External"/><Relationship Id="rId5" Type="http://schemas.openxmlformats.org/officeDocument/2006/relationships/hyperlink" Target="https://www.google.com/search?client=avast-a-1&amp;sxsrf=ALiCzsYnySUDVABiv7cjyl0sb44k7Dqlcw:1662153765542&amp;q=andes+antioquia+poblaci%C3%B3n&amp;stick=H4sIAAAAAAAAAOPgE-LUz9U3MM8oM6nUMktJttLPSU1PTK6MT04sSrHKyU9OLMnMz4svLgHSxSWZyYk58UWp6SChgvyC0hyw7CJWqcS8lNRihcQ8ILewNDNRoSA_KScxOfPw5jwAQ5xYn2IAAAA&amp;sa=X&amp;ved=2ahUKEwjjh4emhff5AhWGRTABHTesBqcQ6BMoAHoECE8QAg" TargetMode="External"/><Relationship Id="rId4" Type="http://schemas.openxmlformats.org/officeDocument/2006/relationships/hyperlink" Target="https://www.google.com/search?client=avast-a-1&amp;sxsrf=ALiCzsYnySUDVABiv7cjyl0sb44k7Dqlcw:1662153765542&amp;q=andes+antioquia+superficie&amp;stick=H4sIAAAAAAAAAOPgE-LUz9U3MM8oM6nUkspOttLPyU9OLMnMz4MzrBKLUhMXsUol5qWkFisk5gHFCkszExWKSwtSi9IykzNTAeLvVCdGAAAA&amp;sa=X&amp;ved=2ahUKEwjjh4emhff5AhWGRTABHTesBqcQ6BMoAHoECEwQA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Conector recto 6">
            <a:extLst>
              <a:ext uri="{FF2B5EF4-FFF2-40B4-BE49-F238E27FC236}">
                <a16:creationId xmlns:a16="http://schemas.microsoft.com/office/drawing/2014/main" id="{E76506DB-7FD3-FCB2-6F7D-DDA1FF2BEAF2}"/>
              </a:ext>
            </a:extLst>
          </p:cNvPr>
          <p:cNvCxnSpPr>
            <a:cxnSpLocks/>
          </p:cNvCxnSpPr>
          <p:nvPr/>
        </p:nvCxnSpPr>
        <p:spPr>
          <a:xfrm>
            <a:off x="341906" y="1765190"/>
            <a:ext cx="5955527" cy="0"/>
          </a:xfrm>
          <a:prstGeom prst="line">
            <a:avLst/>
          </a:prstGeom>
        </p:spPr>
        <p:style>
          <a:lnRef idx="2">
            <a:schemeClr val="dk1"/>
          </a:lnRef>
          <a:fillRef idx="0">
            <a:schemeClr val="dk1"/>
          </a:fillRef>
          <a:effectRef idx="1">
            <a:schemeClr val="dk1"/>
          </a:effectRef>
          <a:fontRef idx="minor">
            <a:schemeClr val="tx1"/>
          </a:fontRef>
        </p:style>
      </p:cxnSp>
      <p:sp>
        <p:nvSpPr>
          <p:cNvPr id="9" name="CuadroTexto 8">
            <a:extLst>
              <a:ext uri="{FF2B5EF4-FFF2-40B4-BE49-F238E27FC236}">
                <a16:creationId xmlns:a16="http://schemas.microsoft.com/office/drawing/2014/main" id="{B35B1507-43FB-572B-0AD5-2C7FE2AA7A26}"/>
              </a:ext>
            </a:extLst>
          </p:cNvPr>
          <p:cNvSpPr txBox="1"/>
          <p:nvPr/>
        </p:nvSpPr>
        <p:spPr>
          <a:xfrm>
            <a:off x="3522428" y="575761"/>
            <a:ext cx="2775005" cy="1384995"/>
          </a:xfrm>
          <a:prstGeom prst="rect">
            <a:avLst/>
          </a:prstGeom>
          <a:noFill/>
        </p:spPr>
        <p:txBody>
          <a:bodyPr wrap="square" rtlCol="0">
            <a:spAutoFit/>
          </a:bodyPr>
          <a:lstStyle/>
          <a:p>
            <a:pPr algn="r"/>
            <a:r>
              <a:rPr lang="es-CO" sz="1400" b="1" i="1" dirty="0"/>
              <a:t>Juan Esteban Gómez Campuzano</a:t>
            </a:r>
          </a:p>
          <a:p>
            <a:pPr algn="r"/>
            <a:r>
              <a:rPr lang="es-CO" sz="1400" b="1" i="1" dirty="0" err="1"/>
              <a:t>Cc.</a:t>
            </a:r>
            <a:r>
              <a:rPr lang="es-CO" sz="1400" b="1" i="1" dirty="0"/>
              <a:t> 1037648351</a:t>
            </a:r>
          </a:p>
          <a:p>
            <a:pPr algn="r"/>
            <a:r>
              <a:rPr lang="es-CO" sz="1400" b="1" i="1" dirty="0"/>
              <a:t>Cartografía Geotécnica</a:t>
            </a:r>
          </a:p>
          <a:p>
            <a:pPr algn="r"/>
            <a:r>
              <a:rPr lang="es-CO" sz="1400" b="1" i="1" dirty="0"/>
              <a:t>Edier Vicente Aristizábal Giraldo</a:t>
            </a:r>
          </a:p>
          <a:p>
            <a:pPr algn="r"/>
            <a:r>
              <a:rPr lang="es-CO" sz="1400" b="1" i="1" dirty="0"/>
              <a:t>02/09/2022</a:t>
            </a:r>
          </a:p>
          <a:p>
            <a:pPr algn="r"/>
            <a:endParaRPr lang="es-CO" sz="1400" b="1" i="1" dirty="0"/>
          </a:p>
        </p:txBody>
      </p:sp>
      <p:pic>
        <p:nvPicPr>
          <p:cNvPr id="1026" name="Picture 2" descr="Comunicación Decanatura Número 001 - Facultad de Minas">
            <a:extLst>
              <a:ext uri="{FF2B5EF4-FFF2-40B4-BE49-F238E27FC236}">
                <a16:creationId xmlns:a16="http://schemas.microsoft.com/office/drawing/2014/main" id="{382EBEA7-2A31-2549-CAFD-93F424E0ED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143" b="21932"/>
          <a:stretch/>
        </p:blipFill>
        <p:spPr bwMode="auto">
          <a:xfrm>
            <a:off x="341906" y="448516"/>
            <a:ext cx="2775005" cy="1288111"/>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19E3BACB-CEF6-86E7-668B-48D4EDF895C3}"/>
              </a:ext>
            </a:extLst>
          </p:cNvPr>
          <p:cNvSpPr txBox="1"/>
          <p:nvPr/>
        </p:nvSpPr>
        <p:spPr>
          <a:xfrm>
            <a:off x="1401417" y="1960756"/>
            <a:ext cx="4055165" cy="369332"/>
          </a:xfrm>
          <a:prstGeom prst="rect">
            <a:avLst/>
          </a:prstGeom>
          <a:noFill/>
        </p:spPr>
        <p:txBody>
          <a:bodyPr wrap="square" rtlCol="0">
            <a:spAutoFit/>
          </a:bodyPr>
          <a:lstStyle/>
          <a:p>
            <a:pPr algn="ctr"/>
            <a:r>
              <a:rPr lang="es-CO" b="1" dirty="0"/>
              <a:t>Taller 1: Selección de la cuenca</a:t>
            </a:r>
          </a:p>
        </p:txBody>
      </p:sp>
      <p:cxnSp>
        <p:nvCxnSpPr>
          <p:cNvPr id="11" name="Conector recto 10">
            <a:extLst>
              <a:ext uri="{FF2B5EF4-FFF2-40B4-BE49-F238E27FC236}">
                <a16:creationId xmlns:a16="http://schemas.microsoft.com/office/drawing/2014/main" id="{92FB77C9-B9C2-9C03-C1B1-3292996862C6}"/>
              </a:ext>
            </a:extLst>
          </p:cNvPr>
          <p:cNvCxnSpPr>
            <a:cxnSpLocks/>
          </p:cNvCxnSpPr>
          <p:nvPr/>
        </p:nvCxnSpPr>
        <p:spPr>
          <a:xfrm>
            <a:off x="341905" y="2537792"/>
            <a:ext cx="5955527" cy="0"/>
          </a:xfrm>
          <a:prstGeom prst="line">
            <a:avLst/>
          </a:prstGeom>
        </p:spPr>
        <p:style>
          <a:lnRef idx="1">
            <a:schemeClr val="dk1"/>
          </a:lnRef>
          <a:fillRef idx="0">
            <a:schemeClr val="dk1"/>
          </a:fillRef>
          <a:effectRef idx="0">
            <a:schemeClr val="dk1"/>
          </a:effectRef>
          <a:fontRef idx="minor">
            <a:schemeClr val="tx1"/>
          </a:fontRef>
        </p:style>
      </p:cxnSp>
      <p:sp>
        <p:nvSpPr>
          <p:cNvPr id="12" name="CuadroTexto 11">
            <a:extLst>
              <a:ext uri="{FF2B5EF4-FFF2-40B4-BE49-F238E27FC236}">
                <a16:creationId xmlns:a16="http://schemas.microsoft.com/office/drawing/2014/main" id="{E82F63BC-9852-43C9-072B-1A5167C4A6D5}"/>
              </a:ext>
            </a:extLst>
          </p:cNvPr>
          <p:cNvSpPr txBox="1"/>
          <p:nvPr/>
        </p:nvSpPr>
        <p:spPr>
          <a:xfrm>
            <a:off x="341904" y="2566356"/>
            <a:ext cx="5955527" cy="9694962"/>
          </a:xfrm>
          <a:prstGeom prst="rect">
            <a:avLst/>
          </a:prstGeom>
          <a:noFill/>
        </p:spPr>
        <p:txBody>
          <a:bodyPr wrap="square" rtlCol="0">
            <a:spAutoFit/>
          </a:bodyPr>
          <a:lstStyle/>
          <a:p>
            <a:pPr algn="just"/>
            <a:r>
              <a:rPr lang="es-CO" sz="1200" dirty="0"/>
              <a:t>En el siguiente informe se comparte información general acerca de la cuenca elegida que corresponde a la primer actividad entregable, propuesta para el curso de cartografía geotécnica de la carrera de Ingeniería Geológica, de la Universidad Nacional de Colombia, sede Medellín para el semestre 2022-02.</a:t>
            </a:r>
          </a:p>
          <a:p>
            <a:pPr algn="just"/>
            <a:endParaRPr lang="es-CO" sz="1200" dirty="0"/>
          </a:p>
          <a:p>
            <a:pPr algn="just"/>
            <a:r>
              <a:rPr lang="es-CO" sz="1400" b="1" dirty="0"/>
              <a:t>Información general de la cuenca:</a:t>
            </a:r>
          </a:p>
          <a:p>
            <a:pPr algn="just"/>
            <a:endParaRPr lang="es-CO" sz="1200" b="1" dirty="0"/>
          </a:p>
          <a:p>
            <a:pPr marL="171450" indent="-171450" algn="just">
              <a:buFont typeface="Arial" panose="020B0604020202020204" pitchFamily="34" charset="0"/>
              <a:buChar char="•"/>
            </a:pPr>
            <a:r>
              <a:rPr lang="es-CO" sz="1200" u="sng" dirty="0"/>
              <a:t>Nombre:</a:t>
            </a:r>
            <a:r>
              <a:rPr lang="es-CO" sz="1200" dirty="0"/>
              <a:t> Quebrada La </a:t>
            </a:r>
            <a:r>
              <a:rPr lang="es-CO" sz="1200" dirty="0" err="1"/>
              <a:t>Chaparrala</a:t>
            </a:r>
            <a:endParaRPr lang="es-CO" sz="1200" u="sng" dirty="0"/>
          </a:p>
          <a:p>
            <a:pPr marL="171450" indent="-171450" algn="just">
              <a:buFont typeface="Arial" panose="020B0604020202020204" pitchFamily="34" charset="0"/>
              <a:buChar char="•"/>
            </a:pPr>
            <a:r>
              <a:rPr lang="es-CO" sz="1200" u="sng" dirty="0"/>
              <a:t>Ubicación:</a:t>
            </a:r>
            <a:r>
              <a:rPr lang="es-CO" sz="1200" dirty="0"/>
              <a:t> Municipio de Andes; Antioquia; Colombia.</a:t>
            </a:r>
          </a:p>
          <a:p>
            <a:pPr marL="171450" indent="-171450" algn="just">
              <a:buFont typeface="Arial" panose="020B0604020202020204" pitchFamily="34" charset="0"/>
              <a:buChar char="•"/>
            </a:pPr>
            <a:r>
              <a:rPr lang="es-CO" sz="1200" u="sng" dirty="0"/>
              <a:t>Tributaria:</a:t>
            </a:r>
            <a:r>
              <a:rPr lang="es-CO" sz="1200" dirty="0"/>
              <a:t> Rio San Juan</a:t>
            </a:r>
          </a:p>
          <a:p>
            <a:pPr marL="171450" indent="-171450" algn="just">
              <a:buFont typeface="Arial" panose="020B0604020202020204" pitchFamily="34" charset="0"/>
              <a:buChar char="•"/>
            </a:pPr>
            <a:r>
              <a:rPr lang="es-CO" sz="1200" u="sng" dirty="0"/>
              <a:t>Latitud:</a:t>
            </a:r>
            <a:r>
              <a:rPr lang="es-CO" sz="1200" dirty="0"/>
              <a:t> 5.66667</a:t>
            </a:r>
            <a:endParaRPr lang="es-CO" sz="1200" u="sng" dirty="0"/>
          </a:p>
          <a:p>
            <a:pPr marL="171450" indent="-171450" algn="just">
              <a:buFont typeface="Arial" panose="020B0604020202020204" pitchFamily="34" charset="0"/>
              <a:buChar char="•"/>
            </a:pPr>
            <a:r>
              <a:rPr lang="es-CO" sz="1200" u="sng" dirty="0"/>
              <a:t>Longitud:</a:t>
            </a:r>
            <a:r>
              <a:rPr lang="es-CO" sz="1200" dirty="0"/>
              <a:t> -75.8833</a:t>
            </a:r>
            <a:endParaRPr lang="es-CO" sz="1200" u="sng" dirty="0"/>
          </a:p>
          <a:p>
            <a:pPr algn="just"/>
            <a:endParaRPr lang="es-CO" sz="1200" b="1" dirty="0"/>
          </a:p>
          <a:p>
            <a:pPr algn="just"/>
            <a:r>
              <a:rPr lang="es-CO" sz="1400" b="1" dirty="0"/>
              <a:t>Información general del municipio.</a:t>
            </a:r>
          </a:p>
          <a:p>
            <a:pPr algn="just"/>
            <a:endParaRPr lang="es-CO" sz="1200" b="1" dirty="0"/>
          </a:p>
          <a:p>
            <a:pPr algn="just"/>
            <a:r>
              <a:rPr lang="es-419" sz="1200" dirty="0"/>
              <a:t>Andes es un municipio del Suroeste antioqueño, ​ situado en la cordillera Occidental de los Andes Colombianos, en el extremo suroccidental del departamento de Antioquia a 74,49 km de la ciudad de Medellín, que por ruta terrestre se convierten en aproximadamente 118km; a los 5° 39' 29 de latitud norte y 75° 52' 50 de longitud oeste con las siguientes características geográficas: </a:t>
            </a:r>
          </a:p>
          <a:p>
            <a:pPr algn="just"/>
            <a:endParaRPr lang="es-419" sz="1200" dirty="0"/>
          </a:p>
          <a:p>
            <a:pPr marL="171450" indent="-171450" algn="just">
              <a:buFont typeface="Arial" panose="020B0604020202020204" pitchFamily="34" charset="0"/>
              <a:buChar char="•"/>
            </a:pPr>
            <a:r>
              <a:rPr lang="es-419" sz="1200" dirty="0">
                <a:hlinkClick r:id="rId3">
                  <a:extLst>
                    <a:ext uri="{A12FA001-AC4F-418D-AE19-62706E023703}">
                      <ahyp:hlinkClr xmlns:ahyp="http://schemas.microsoft.com/office/drawing/2018/hyperlinkcolor" val="tx"/>
                    </a:ext>
                  </a:extLst>
                </a:hlinkClick>
              </a:rPr>
              <a:t>Elevación</a:t>
            </a:r>
            <a:r>
              <a:rPr lang="es-419" sz="1200" dirty="0"/>
              <a:t>: 1,360 m</a:t>
            </a:r>
          </a:p>
          <a:p>
            <a:pPr marL="171450" indent="-171450" algn="just">
              <a:buFont typeface="Arial" panose="020B0604020202020204" pitchFamily="34" charset="0"/>
              <a:buChar char="•"/>
            </a:pPr>
            <a:r>
              <a:rPr lang="es-419" sz="1200" dirty="0">
                <a:hlinkClick r:id="rId4">
                  <a:extLst>
                    <a:ext uri="{A12FA001-AC4F-418D-AE19-62706E023703}">
                      <ahyp:hlinkClr xmlns:ahyp="http://schemas.microsoft.com/office/drawing/2018/hyperlinkcolor" val="tx"/>
                    </a:ext>
                  </a:extLst>
                </a:hlinkClick>
              </a:rPr>
              <a:t>Superficie</a:t>
            </a:r>
            <a:r>
              <a:rPr lang="es-419" sz="1200" dirty="0"/>
              <a:t>: 403.4 km²</a:t>
            </a:r>
          </a:p>
          <a:p>
            <a:pPr marL="171450" indent="-171450" algn="just">
              <a:buFont typeface="Arial" panose="020B0604020202020204" pitchFamily="34" charset="0"/>
              <a:buChar char="•"/>
            </a:pPr>
            <a:r>
              <a:rPr lang="es-419" sz="1200" dirty="0">
                <a:hlinkClick r:id="rId5">
                  <a:extLst>
                    <a:ext uri="{A12FA001-AC4F-418D-AE19-62706E023703}">
                      <ahyp:hlinkClr xmlns:ahyp="http://schemas.microsoft.com/office/drawing/2018/hyperlinkcolor" val="tx"/>
                    </a:ext>
                  </a:extLst>
                </a:hlinkClick>
              </a:rPr>
              <a:t>Población</a:t>
            </a:r>
            <a:r>
              <a:rPr lang="es-419" sz="1200" dirty="0"/>
              <a:t>: 45,814 (2015)</a:t>
            </a:r>
          </a:p>
          <a:p>
            <a:pPr marL="171450" indent="-171450" algn="just">
              <a:buFont typeface="Arial" panose="020B0604020202020204" pitchFamily="34" charset="0"/>
              <a:buChar char="•"/>
            </a:pPr>
            <a:r>
              <a:rPr lang="es-419" sz="1200" dirty="0">
                <a:hlinkClick r:id="rId6">
                  <a:extLst>
                    <a:ext uri="{A12FA001-AC4F-418D-AE19-62706E023703}">
                      <ahyp:hlinkClr xmlns:ahyp="http://schemas.microsoft.com/office/drawing/2018/hyperlinkcolor" val="tx"/>
                    </a:ext>
                  </a:extLst>
                </a:hlinkClick>
              </a:rPr>
              <a:t>Tiempo</a:t>
            </a:r>
            <a:r>
              <a:rPr lang="es-419" sz="1200" dirty="0"/>
              <a:t>: 28 °C, </a:t>
            </a:r>
          </a:p>
          <a:p>
            <a:pPr marL="171450" indent="-171450" algn="just">
              <a:buFont typeface="Arial" panose="020B0604020202020204" pitchFamily="34" charset="0"/>
              <a:buChar char="•"/>
            </a:pPr>
            <a:r>
              <a:rPr lang="es-419" sz="1200" u="sng" dirty="0"/>
              <a:t>Humedad promedio</a:t>
            </a:r>
            <a:r>
              <a:rPr lang="es-419" sz="1200" dirty="0"/>
              <a:t>: 60 % </a:t>
            </a:r>
          </a:p>
          <a:p>
            <a:pPr marL="171450" indent="-171450" algn="just">
              <a:buFont typeface="Arial" panose="020B0604020202020204" pitchFamily="34" charset="0"/>
              <a:buChar char="•"/>
            </a:pPr>
            <a:r>
              <a:rPr lang="es-419" sz="1200" dirty="0">
                <a:hlinkClick r:id="rId7">
                  <a:extLst>
                    <a:ext uri="{A12FA001-AC4F-418D-AE19-62706E023703}">
                      <ahyp:hlinkClr xmlns:ahyp="http://schemas.microsoft.com/office/drawing/2018/hyperlinkcolor" val="tx"/>
                    </a:ext>
                  </a:extLst>
                </a:hlinkClick>
              </a:rPr>
              <a:t>Entidad</a:t>
            </a:r>
            <a:r>
              <a:rPr lang="es-419" sz="1200" dirty="0"/>
              <a:t>: Municipio</a:t>
            </a:r>
          </a:p>
          <a:p>
            <a:pPr algn="just"/>
            <a:endParaRPr lang="es-419" sz="1200" dirty="0"/>
          </a:p>
          <a:p>
            <a:pPr algn="just"/>
            <a:r>
              <a:rPr lang="es-419" sz="1400" b="1" dirty="0"/>
              <a:t>Generalidades de la cuenca:</a:t>
            </a:r>
          </a:p>
          <a:p>
            <a:pPr algn="just"/>
            <a:endParaRPr lang="es-419" sz="1200" b="1" dirty="0"/>
          </a:p>
          <a:p>
            <a:pPr algn="just"/>
            <a:r>
              <a:rPr lang="es-ES" sz="1200" dirty="0"/>
              <a:t>La quebrada La </a:t>
            </a:r>
            <a:r>
              <a:rPr lang="es-ES" sz="1200" dirty="0" err="1"/>
              <a:t>Chaparrala</a:t>
            </a:r>
            <a:r>
              <a:rPr lang="es-ES" sz="1200" dirty="0"/>
              <a:t> nace en el cerro San Fernando a 3450 msnm y desemboca sobre el Rio San Juan a 1250 msnm aproximadamente. Sus principales afluentes, son las quebradas La Pava, El Líbano, Santa Teresa, La Linda y Las Cañadas de Leopoldo, La Tablaza y San Miguel.  Su área rural está dedicada a cultivos de café y al pastoreo con ganadería tipo extensivo, y en menor proporción, a los bosques naturales, los cuales se restringen a las zonas más altas de la subcuenca. En ambos costados de la quebrada se encuentra asentada la cabecera municipal y a nivel rural, 2700 habitantes y 570 viviendas en 11 veredas, la mayoría altamente densificadas; ellas son: La Comuna, Cascajero, El Chispero, El Cardal, La Piedra, San Perucho, El Líbano, San </a:t>
            </a:r>
            <a:r>
              <a:rPr lang="es-ES" sz="1200" dirty="0" err="1"/>
              <a:t>Peruchito</a:t>
            </a:r>
            <a:r>
              <a:rPr lang="es-ES" sz="1200" dirty="0"/>
              <a:t>, La Pava, La Aguada (perteneciente al área suburbana, de acuerdo con las disposiciones del Plan Básico de Ordenamiento Territorial del año 2000), la </a:t>
            </a:r>
            <a:r>
              <a:rPr lang="es-ES" sz="1200" dirty="0" err="1"/>
              <a:t>Cedrona</a:t>
            </a:r>
            <a:r>
              <a:rPr lang="es-ES" sz="1200" dirty="0"/>
              <a:t> y </a:t>
            </a:r>
            <a:r>
              <a:rPr lang="es-ES" sz="1200" dirty="0" err="1"/>
              <a:t>Guaimaral</a:t>
            </a:r>
            <a:r>
              <a:rPr lang="es-ES" sz="1200" dirty="0"/>
              <a:t> (Sanear, 2001).</a:t>
            </a:r>
          </a:p>
          <a:p>
            <a:pPr algn="just"/>
            <a:endParaRPr lang="es-ES" sz="1200" dirty="0"/>
          </a:p>
          <a:p>
            <a:pPr algn="just"/>
            <a:r>
              <a:rPr lang="es-ES" sz="1200" dirty="0"/>
              <a:t>Subcuenca de gran importancia por ser la fuente del acueducto del municipio Andes y porque su nacimiento se ubica dentro de la denominada “Área de Manejo Especial de la Reserva Natural Farallones del Citará”. Sin embargo, la mayor parte de su área (cuenca alta y cuenca media) corresponde a la zona amortiguadora de la mencionada Reserva Natural, de acuerdo a las disposiciones emanadas de la Autoridad Ambiental encargada del manejo de la región, CORANTIOQUIA y a los usos del suelo propuestos por el Plan Básico de Ordenamiento Territorial del Municipio de Andes (PBOT, 2007). Adicionalmente, está proyectada ser fuente oferente durante treinta (30) años más (Sanear, 2001).</a:t>
            </a:r>
            <a:endParaRPr lang="es-419" sz="1200" dirty="0"/>
          </a:p>
          <a:p>
            <a:pPr algn="just"/>
            <a:endParaRPr lang="es-419" sz="1200" dirty="0"/>
          </a:p>
          <a:p>
            <a:pPr algn="just"/>
            <a:endParaRPr lang="es-CO" sz="1200" b="1" dirty="0"/>
          </a:p>
        </p:txBody>
      </p:sp>
    </p:spTree>
    <p:extLst>
      <p:ext uri="{BB962C8B-B14F-4D97-AF65-F5344CB8AC3E}">
        <p14:creationId xmlns:p14="http://schemas.microsoft.com/office/powerpoint/2010/main" val="3550751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E82F63BC-9852-43C9-072B-1A5167C4A6D5}"/>
              </a:ext>
            </a:extLst>
          </p:cNvPr>
          <p:cNvSpPr txBox="1"/>
          <p:nvPr/>
        </p:nvSpPr>
        <p:spPr>
          <a:xfrm>
            <a:off x="357808" y="349857"/>
            <a:ext cx="5955527" cy="1231106"/>
          </a:xfrm>
          <a:prstGeom prst="rect">
            <a:avLst/>
          </a:prstGeom>
          <a:noFill/>
        </p:spPr>
        <p:txBody>
          <a:bodyPr wrap="square" rtlCol="0">
            <a:spAutoFit/>
          </a:bodyPr>
          <a:lstStyle/>
          <a:p>
            <a:pPr algn="just"/>
            <a:r>
              <a:rPr lang="es-CO" sz="1400" b="1" dirty="0"/>
              <a:t>Imágenes de la cuenca.</a:t>
            </a:r>
          </a:p>
          <a:p>
            <a:pPr algn="just"/>
            <a:endParaRPr lang="es-CO" sz="1200" b="1" dirty="0"/>
          </a:p>
          <a:p>
            <a:pPr algn="just"/>
            <a:r>
              <a:rPr lang="es-CO" sz="1200" dirty="0"/>
              <a:t>A continuación, se muestra una serie de imágenes referentes al total de la cuenca de la Quebrada La </a:t>
            </a:r>
            <a:r>
              <a:rPr lang="es-CO" sz="1200" dirty="0" err="1"/>
              <a:t>Chaparrala</a:t>
            </a:r>
            <a:r>
              <a:rPr lang="es-CO" sz="1200" dirty="0"/>
              <a:t> en el municipio de Andes. Las imágenes son tomadas usando QGIS y Google </a:t>
            </a:r>
            <a:r>
              <a:rPr lang="es-CO" sz="1200" dirty="0" err="1"/>
              <a:t>Earth</a:t>
            </a:r>
            <a:r>
              <a:rPr lang="es-CO" sz="1200" dirty="0"/>
              <a:t> con el objetivo de ilustrar la ubicación y extensión de la cuenca. Sin embargo, el objeto de estudio seria la zona mas baja y cercana a la cabecera urbana del municipio.</a:t>
            </a:r>
          </a:p>
        </p:txBody>
      </p:sp>
      <p:pic>
        <p:nvPicPr>
          <p:cNvPr id="5" name="Imagen 4">
            <a:extLst>
              <a:ext uri="{FF2B5EF4-FFF2-40B4-BE49-F238E27FC236}">
                <a16:creationId xmlns:a16="http://schemas.microsoft.com/office/drawing/2014/main" id="{1F764DF3-ACE4-A4A4-0238-92DEC8F42AEC}"/>
              </a:ext>
            </a:extLst>
          </p:cNvPr>
          <p:cNvPicPr>
            <a:picLocks noChangeAspect="1"/>
          </p:cNvPicPr>
          <p:nvPr/>
        </p:nvPicPr>
        <p:blipFill>
          <a:blip r:embed="rId2"/>
          <a:stretch>
            <a:fillRect/>
          </a:stretch>
        </p:blipFill>
        <p:spPr>
          <a:xfrm>
            <a:off x="606287" y="1630757"/>
            <a:ext cx="5645426" cy="3814249"/>
          </a:xfrm>
          <a:prstGeom prst="rect">
            <a:avLst/>
          </a:prstGeom>
          <a:ln w="12700">
            <a:solidFill>
              <a:schemeClr val="tx1"/>
            </a:solidFill>
          </a:ln>
        </p:spPr>
      </p:pic>
      <p:sp>
        <p:nvSpPr>
          <p:cNvPr id="6" name="CuadroTexto 5">
            <a:extLst>
              <a:ext uri="{FF2B5EF4-FFF2-40B4-BE49-F238E27FC236}">
                <a16:creationId xmlns:a16="http://schemas.microsoft.com/office/drawing/2014/main" id="{B5CD4835-7145-EACA-9FBA-EEFCF9A814CA}"/>
              </a:ext>
            </a:extLst>
          </p:cNvPr>
          <p:cNvSpPr txBox="1"/>
          <p:nvPr/>
        </p:nvSpPr>
        <p:spPr>
          <a:xfrm>
            <a:off x="651013" y="5445006"/>
            <a:ext cx="5555974" cy="246221"/>
          </a:xfrm>
          <a:prstGeom prst="rect">
            <a:avLst/>
          </a:prstGeom>
          <a:noFill/>
        </p:spPr>
        <p:txBody>
          <a:bodyPr wrap="square" rtlCol="0">
            <a:spAutoFit/>
          </a:bodyPr>
          <a:lstStyle/>
          <a:p>
            <a:pPr algn="ctr"/>
            <a:r>
              <a:rPr lang="es-CO" sz="1000" i="1" dirty="0"/>
              <a:t>Imagen 1: </a:t>
            </a:r>
            <a:r>
              <a:rPr lang="es-CO" sz="1000" i="1" dirty="0" err="1"/>
              <a:t>Aproximacion</a:t>
            </a:r>
            <a:r>
              <a:rPr lang="es-CO" sz="1000" i="1" dirty="0"/>
              <a:t> de polígono de la cuenca total usando la herramienta de Google </a:t>
            </a:r>
            <a:r>
              <a:rPr lang="es-CO" sz="1000" i="1" dirty="0" err="1"/>
              <a:t>Earth</a:t>
            </a:r>
            <a:endParaRPr lang="es-CO" sz="1000" i="1" dirty="0"/>
          </a:p>
        </p:txBody>
      </p:sp>
      <p:pic>
        <p:nvPicPr>
          <p:cNvPr id="13" name="Imagen 12">
            <a:extLst>
              <a:ext uri="{FF2B5EF4-FFF2-40B4-BE49-F238E27FC236}">
                <a16:creationId xmlns:a16="http://schemas.microsoft.com/office/drawing/2014/main" id="{B507D40B-F701-8862-80A8-C17D6069879B}"/>
              </a:ext>
            </a:extLst>
          </p:cNvPr>
          <p:cNvPicPr>
            <a:picLocks noChangeAspect="1"/>
          </p:cNvPicPr>
          <p:nvPr/>
        </p:nvPicPr>
        <p:blipFill>
          <a:blip r:embed="rId3"/>
          <a:stretch>
            <a:fillRect/>
          </a:stretch>
        </p:blipFill>
        <p:spPr>
          <a:xfrm>
            <a:off x="606287" y="5844785"/>
            <a:ext cx="5645426" cy="2426715"/>
          </a:xfrm>
          <a:prstGeom prst="rect">
            <a:avLst/>
          </a:prstGeom>
          <a:ln>
            <a:solidFill>
              <a:schemeClr val="tx1"/>
            </a:solidFill>
          </a:ln>
        </p:spPr>
      </p:pic>
      <p:sp>
        <p:nvSpPr>
          <p:cNvPr id="15" name="CuadroTexto 14">
            <a:extLst>
              <a:ext uri="{FF2B5EF4-FFF2-40B4-BE49-F238E27FC236}">
                <a16:creationId xmlns:a16="http://schemas.microsoft.com/office/drawing/2014/main" id="{7BD86B0E-106E-1117-4377-FA43001F4C5C}"/>
              </a:ext>
            </a:extLst>
          </p:cNvPr>
          <p:cNvSpPr txBox="1"/>
          <p:nvPr/>
        </p:nvSpPr>
        <p:spPr>
          <a:xfrm>
            <a:off x="651013" y="8225333"/>
            <a:ext cx="5555974" cy="246221"/>
          </a:xfrm>
          <a:prstGeom prst="rect">
            <a:avLst/>
          </a:prstGeom>
          <a:noFill/>
        </p:spPr>
        <p:txBody>
          <a:bodyPr wrap="square" rtlCol="0">
            <a:spAutoFit/>
          </a:bodyPr>
          <a:lstStyle/>
          <a:p>
            <a:pPr algn="ctr"/>
            <a:r>
              <a:rPr lang="es-CO" sz="1000" i="1" dirty="0"/>
              <a:t>Imagen 2: Polígonos de cuenca total y zona urbana sobre DEM</a:t>
            </a:r>
          </a:p>
        </p:txBody>
      </p:sp>
      <p:pic>
        <p:nvPicPr>
          <p:cNvPr id="17" name="Imagen 16">
            <a:extLst>
              <a:ext uri="{FF2B5EF4-FFF2-40B4-BE49-F238E27FC236}">
                <a16:creationId xmlns:a16="http://schemas.microsoft.com/office/drawing/2014/main" id="{84F789B8-70DE-7C33-D583-0B2FA3EA5BCD}"/>
              </a:ext>
            </a:extLst>
          </p:cNvPr>
          <p:cNvPicPr>
            <a:picLocks noChangeAspect="1"/>
          </p:cNvPicPr>
          <p:nvPr/>
        </p:nvPicPr>
        <p:blipFill>
          <a:blip r:embed="rId4"/>
          <a:stretch>
            <a:fillRect/>
          </a:stretch>
        </p:blipFill>
        <p:spPr>
          <a:xfrm>
            <a:off x="606287" y="8671279"/>
            <a:ext cx="5645426" cy="2951018"/>
          </a:xfrm>
          <a:prstGeom prst="rect">
            <a:avLst/>
          </a:prstGeom>
          <a:ln>
            <a:solidFill>
              <a:schemeClr val="tx1"/>
            </a:solidFill>
          </a:ln>
        </p:spPr>
      </p:pic>
      <p:sp>
        <p:nvSpPr>
          <p:cNvPr id="21" name="CuadroTexto 20">
            <a:extLst>
              <a:ext uri="{FF2B5EF4-FFF2-40B4-BE49-F238E27FC236}">
                <a16:creationId xmlns:a16="http://schemas.microsoft.com/office/drawing/2014/main" id="{3A86F155-579E-2789-33A3-D613A31A3048}"/>
              </a:ext>
            </a:extLst>
          </p:cNvPr>
          <p:cNvSpPr txBox="1"/>
          <p:nvPr/>
        </p:nvSpPr>
        <p:spPr>
          <a:xfrm>
            <a:off x="651013" y="11621966"/>
            <a:ext cx="5555974" cy="400110"/>
          </a:xfrm>
          <a:prstGeom prst="rect">
            <a:avLst/>
          </a:prstGeom>
          <a:noFill/>
        </p:spPr>
        <p:txBody>
          <a:bodyPr wrap="square" rtlCol="0">
            <a:spAutoFit/>
          </a:bodyPr>
          <a:lstStyle/>
          <a:p>
            <a:pPr algn="ctr"/>
            <a:r>
              <a:rPr lang="es-CO" sz="1000" i="1" dirty="0"/>
              <a:t>Imagen 3: Polígonos de cuenca total, zona de interés de la Quebrada  y zona urbana sobre imagen satelital</a:t>
            </a:r>
          </a:p>
        </p:txBody>
      </p:sp>
    </p:spTree>
    <p:extLst>
      <p:ext uri="{BB962C8B-B14F-4D97-AF65-F5344CB8AC3E}">
        <p14:creationId xmlns:p14="http://schemas.microsoft.com/office/powerpoint/2010/main" val="2583332303"/>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272</TotalTime>
  <Words>644</Words>
  <Application>Microsoft Office PowerPoint</Application>
  <PresentationFormat>Panorámica</PresentationFormat>
  <Paragraphs>38</Paragraphs>
  <Slides>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vt:i4>
      </vt:variant>
    </vt:vector>
  </HeadingPairs>
  <TitlesOfParts>
    <vt:vector size="6" baseType="lpstr">
      <vt:lpstr>Arial</vt:lpstr>
      <vt:lpstr>Calibri</vt:lpstr>
      <vt:lpstr>Calibri Light</vt:lpstr>
      <vt:lpstr>Tema de Office</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Esteban</dc:creator>
  <cp:lastModifiedBy>Juan Esteban</cp:lastModifiedBy>
  <cp:revision>41</cp:revision>
  <dcterms:created xsi:type="dcterms:W3CDTF">2022-09-02T21:16:45Z</dcterms:created>
  <dcterms:modified xsi:type="dcterms:W3CDTF">2022-09-03T01:49:29Z</dcterms:modified>
</cp:coreProperties>
</file>