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2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20" y="-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0545B-6DFA-4DD8-A142-3E9A67B08FBB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11EC5-67A8-4E86-A956-5257DCD91F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33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13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8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80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5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0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76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4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1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6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5AA7-E601-4D6A-A80D-C14F9931E358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42E6-1BFF-4903-80D1-CCC0A021B9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0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76506DB-7FD3-FCB2-6F7D-DDA1FF2BEAF2}"/>
              </a:ext>
            </a:extLst>
          </p:cNvPr>
          <p:cNvCxnSpPr>
            <a:cxnSpLocks/>
          </p:cNvCxnSpPr>
          <p:nvPr/>
        </p:nvCxnSpPr>
        <p:spPr>
          <a:xfrm>
            <a:off x="341906" y="1765190"/>
            <a:ext cx="59555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5B1507-43FB-572B-0AD5-2C7FE2AA7A26}"/>
              </a:ext>
            </a:extLst>
          </p:cNvPr>
          <p:cNvSpPr txBox="1"/>
          <p:nvPr/>
        </p:nvSpPr>
        <p:spPr>
          <a:xfrm>
            <a:off x="3522428" y="575761"/>
            <a:ext cx="2775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/>
              <a:t>Juan Esteban Gómez Campuzano</a:t>
            </a:r>
          </a:p>
          <a:p>
            <a:pPr algn="r"/>
            <a:r>
              <a:rPr lang="es-CO" sz="1400" b="1" i="1" dirty="0" err="1"/>
              <a:t>Cc.</a:t>
            </a:r>
            <a:r>
              <a:rPr lang="es-CO" sz="1400" b="1" i="1" dirty="0"/>
              <a:t> 1037648351</a:t>
            </a:r>
          </a:p>
          <a:p>
            <a:pPr algn="r"/>
            <a:r>
              <a:rPr lang="es-CO" sz="1400" b="1" i="1" dirty="0"/>
              <a:t>Cartografía Geotécnica</a:t>
            </a:r>
          </a:p>
          <a:p>
            <a:pPr algn="r"/>
            <a:r>
              <a:rPr lang="es-CO" sz="1400" b="1" i="1" dirty="0"/>
              <a:t>Edier Vicente Aristizábal Giraldo</a:t>
            </a:r>
          </a:p>
          <a:p>
            <a:pPr algn="r"/>
            <a:r>
              <a:rPr lang="es-CO" sz="1400" b="1" i="1" dirty="0"/>
              <a:t>2022-2S</a:t>
            </a:r>
          </a:p>
          <a:p>
            <a:pPr algn="r"/>
            <a:endParaRPr lang="es-CO" sz="1400" b="1" i="1" dirty="0"/>
          </a:p>
        </p:txBody>
      </p:sp>
      <p:pic>
        <p:nvPicPr>
          <p:cNvPr id="1026" name="Picture 2" descr="Comunicación Decanatura Número 001 - Facultad de Minas">
            <a:extLst>
              <a:ext uri="{FF2B5EF4-FFF2-40B4-BE49-F238E27FC236}">
                <a16:creationId xmlns:a16="http://schemas.microsoft.com/office/drawing/2014/main" id="{382EBEA7-2A31-2549-CAFD-93F424E0E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21932"/>
          <a:stretch/>
        </p:blipFill>
        <p:spPr bwMode="auto">
          <a:xfrm>
            <a:off x="341906" y="448516"/>
            <a:ext cx="2775005" cy="1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E3BACB-CEF6-86E7-668B-48D4EDF895C3}"/>
              </a:ext>
            </a:extLst>
          </p:cNvPr>
          <p:cNvSpPr txBox="1"/>
          <p:nvPr/>
        </p:nvSpPr>
        <p:spPr>
          <a:xfrm>
            <a:off x="517602" y="1972895"/>
            <a:ext cx="582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Taller 9: Mapa de Susceptibilidad; Métodos con base física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FB77C9-B9C2-9C03-C1B1-3292996862C6}"/>
              </a:ext>
            </a:extLst>
          </p:cNvPr>
          <p:cNvCxnSpPr>
            <a:cxnSpLocks/>
          </p:cNvCxnSpPr>
          <p:nvPr/>
        </p:nvCxnSpPr>
        <p:spPr>
          <a:xfrm>
            <a:off x="341905" y="2537792"/>
            <a:ext cx="5955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2F63BC-9852-43C9-072B-1A5167C4A6D5}"/>
              </a:ext>
            </a:extLst>
          </p:cNvPr>
          <p:cNvSpPr txBox="1"/>
          <p:nvPr/>
        </p:nvSpPr>
        <p:spPr>
          <a:xfrm>
            <a:off x="341905" y="2617837"/>
            <a:ext cx="5955527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objetivo principal de éste taller, es modelar la susceptibilidad del área de interés con base a diferentes insumos en comparación los métodos anteriores. En éste método se emplean la siguiente información:</a:t>
            </a:r>
          </a:p>
          <a:p>
            <a:pPr algn="just"/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Cohesión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Fricción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Permeabilidad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Peso específico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Espesor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Pendiente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Acumulación de flujo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Se tiene en cuenta que los valores que tomé para las variables, son con base en el </a:t>
            </a:r>
            <a:r>
              <a:rPr lang="es-CO" sz="1400" dirty="0" err="1"/>
              <a:t>shapefile</a:t>
            </a:r>
            <a:r>
              <a:rPr lang="es-CO" sz="1400" dirty="0"/>
              <a:t> </a:t>
            </a:r>
            <a:r>
              <a:rPr lang="es-CO" sz="1400" i="1" dirty="0"/>
              <a:t>“suelos Antioquia” </a:t>
            </a:r>
            <a:r>
              <a:rPr lang="es-CO" sz="1400" dirty="0"/>
              <a:t>en el que se tiene la siguiente distribución de unidades superficiales para la cuenca:</a:t>
            </a:r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Con base a esta información, se consulta entonces, los valores promedio, tomando como referencia resultados de ensayos de laboratorio de diferentes autores y los valores que sugieren en textos o artículos de mecánica de suelos. 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El modelo con base física que se emplea es el SHALSTAB, desarrollado y propuesto en la Universidad de California, en Berkley, por Dietrich y Montgomery. (1994), el cual </a:t>
            </a:r>
            <a:r>
              <a:rPr lang="es-ES" sz="1400" dirty="0"/>
              <a:t>emplea el modelo hidrológico TOPOG (</a:t>
            </a:r>
            <a:r>
              <a:rPr lang="es-ES" sz="1400" dirty="0" err="1"/>
              <a:t>O’Loughlin</a:t>
            </a:r>
            <a:r>
              <a:rPr lang="es-ES" sz="1400" dirty="0"/>
              <a:t>, 1986) en condiciones de lluvia estacionaria para construir un mapa del patrón de la humedad basado en el área aferente a cada punto, la pendiente y la transmisividad del suelo.</a:t>
            </a:r>
            <a:endParaRPr lang="es-CO" sz="1400" dirty="0"/>
          </a:p>
          <a:p>
            <a:pPr algn="just"/>
            <a:endParaRPr lang="es-CO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CDD5EF-07BB-45B4-10C7-EC1E53003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1870543" y="5989294"/>
            <a:ext cx="3116911" cy="3664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10" descr="Flecha Mapa Norte - Gráficos vectoriales gratis en Pixabay">
            <a:extLst>
              <a:ext uri="{FF2B5EF4-FFF2-40B4-BE49-F238E27FC236}">
                <a16:creationId xmlns:a16="http://schemas.microsoft.com/office/drawing/2014/main" id="{8707AEEB-5EA9-C62A-1EAA-F40B39C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35" y="6192028"/>
            <a:ext cx="231590" cy="33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89F562-02DA-4599-4689-7C2D29036C1E}"/>
              </a:ext>
            </a:extLst>
          </p:cNvPr>
          <p:cNvSpPr txBox="1"/>
          <p:nvPr/>
        </p:nvSpPr>
        <p:spPr>
          <a:xfrm>
            <a:off x="317220" y="415573"/>
            <a:ext cx="6223561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 obtienen entonces 2 mapas que representan las condiciones del territorio según el modelo y las variables. En el primer mapa, tenemos la disposición de celdas, con valores de 1 a 4 tal que:</a:t>
            </a:r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Vemos que la mayoría de las laderas de la cuenca, las zonas con mayor pendiente y compuesta principalmente de ceniza volcánica dispuesta como capa superficial de aproximadamente 1.5m de espesor sobre la unidad de rocas metamórficas, son las que tienen mayor susceptibilidad a los movimientos en masa, siendo clasificadas como celdas inestables. La zona de paso del afluente principal, compuesta por depósitos aluviales y </a:t>
            </a:r>
            <a:r>
              <a:rPr lang="es-CO" sz="1400" dirty="0" err="1"/>
              <a:t>aluvio</a:t>
            </a:r>
            <a:r>
              <a:rPr lang="es-CO" sz="1400" dirty="0"/>
              <a:t>-torrenciales no presenta riesgo alguno, posiblemente por su pendiente (correspondiente a llanuras de inundación; planas) y las zonas que se encuentran en la cabecera municipal, se registran como incondicionalmente estables, esto posiblemente, debido a que la permeabilidad se considera casi nula y porque sus pendientes son suavizadas en gran mayoría, por lo que posiblemente el modelo lo interprete como como una zona segura.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El segundo mapa, </a:t>
            </a:r>
            <a:r>
              <a:rPr lang="es-ES" sz="1400" dirty="0"/>
              <a:t>representa el valor de lluvia (medidos en mm/día) necesario para que fallen las celdas. Este valor no aplica para celdas incondicionalmente inestables o incondicionalmente estables, solo para las celdas potencialmente inestables, es decir que arrojaron valores de 4 y 3 tal que:</a:t>
            </a:r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932FBC-C6DF-FC42-9BDB-04A37DB9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7" y="1230992"/>
            <a:ext cx="5345586" cy="4026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10" descr="Flecha Mapa Norte - Gráficos vectoriales gratis en Pixabay">
            <a:extLst>
              <a:ext uri="{FF2B5EF4-FFF2-40B4-BE49-F238E27FC236}">
                <a16:creationId xmlns:a16="http://schemas.microsoft.com/office/drawing/2014/main" id="{1FCD4133-9FF6-659A-62AF-DBBC0E1C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79" y="1779812"/>
            <a:ext cx="231590" cy="33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D2B50B-0229-08EB-133E-0B43005D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15" y="8902497"/>
            <a:ext cx="4388369" cy="3019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D1B3A49-1BDE-A5A3-574E-8596C4846128}"/>
              </a:ext>
            </a:extLst>
          </p:cNvPr>
          <p:cNvSpPr/>
          <p:nvPr/>
        </p:nvSpPr>
        <p:spPr>
          <a:xfrm rot="5400000">
            <a:off x="4720058" y="10181097"/>
            <a:ext cx="1116530" cy="346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mm/día</a:t>
            </a:r>
            <a:endParaRPr lang="es-CO" sz="1200" dirty="0">
              <a:solidFill>
                <a:schemeClr val="tx1"/>
              </a:solidFill>
            </a:endParaRPr>
          </a:p>
        </p:txBody>
      </p:sp>
      <p:pic>
        <p:nvPicPr>
          <p:cNvPr id="11" name="Picture 10" descr="Flecha Mapa Norte - Gráficos vectoriales gratis en Pixabay">
            <a:extLst>
              <a:ext uri="{FF2B5EF4-FFF2-40B4-BE49-F238E27FC236}">
                <a16:creationId xmlns:a16="http://schemas.microsoft.com/office/drawing/2014/main" id="{8BFA8EDA-C1BF-85BB-8B76-432F3EFB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14" y="9277433"/>
            <a:ext cx="175012" cy="2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89F562-02DA-4599-4689-7C2D29036C1E}"/>
              </a:ext>
            </a:extLst>
          </p:cNvPr>
          <p:cNvSpPr txBox="1"/>
          <p:nvPr/>
        </p:nvSpPr>
        <p:spPr>
          <a:xfrm>
            <a:off x="317220" y="415573"/>
            <a:ext cx="6223561" cy="1064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Se plasma un tercer mapa, que nos permite conocer el volumen (Ton) aproximado del material desplazado en cada celda.</a:t>
            </a:r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Se debe tener en cuenta que no todo el volumen que se sugiere en el mapa anterior corresponde a celdas inestables, por lo que es necesario hacer ese filtro. Sin embargo, vemos que la gran mayoría de las celdas inestables, representan un volumen entre 1000 a 1750 Ton de material desplazado, lo que es significativamente alto. Además, el desplazamiento se refiere solamente a movimientos en masa que se presenten sobre las laderas, pero se deben mejorar los modelos, debido a que dicho material es muy posible que caiga o aporte al afluente principal (en este caso la Quebrada La </a:t>
            </a:r>
            <a:r>
              <a:rPr lang="es-CO" sz="1400" dirty="0" err="1"/>
              <a:t>Chaparrala</a:t>
            </a:r>
            <a:r>
              <a:rPr lang="es-CO" sz="1400" dirty="0"/>
              <a:t>) y ya represente otro tipo de susceptibilidad sobre las poblaciones. Estos mapas no dejan de ser, solamente la evaluación de la susceptibilidad del terreno, sin incluir otros factores importantes como </a:t>
            </a:r>
            <a:r>
              <a:rPr lang="es-CO" sz="1400"/>
              <a:t>el antrópico.</a:t>
            </a:r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4C9B8D-8FFB-CF0F-388C-75EC4D61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96" y="1057210"/>
            <a:ext cx="4548308" cy="3178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10" descr="Flecha Mapa Norte - Gráficos vectoriales gratis en Pixabay">
            <a:extLst>
              <a:ext uri="{FF2B5EF4-FFF2-40B4-BE49-F238E27FC236}">
                <a16:creationId xmlns:a16="http://schemas.microsoft.com/office/drawing/2014/main" id="{1FCD4133-9FF6-659A-62AF-DBBC0E1C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60" y="1478001"/>
            <a:ext cx="183600" cy="265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E834891-B65E-B944-8E75-4E7AC23974A5}"/>
              </a:ext>
            </a:extLst>
          </p:cNvPr>
          <p:cNvSpPr/>
          <p:nvPr/>
        </p:nvSpPr>
        <p:spPr>
          <a:xfrm rot="5400000">
            <a:off x="4927184" y="2473076"/>
            <a:ext cx="1116530" cy="346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Ton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91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630</Words>
  <Application>Microsoft Office PowerPoint</Application>
  <PresentationFormat>Panorámica</PresentationFormat>
  <Paragraphs>102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</dc:creator>
  <cp:lastModifiedBy>Juan Esteban</cp:lastModifiedBy>
  <cp:revision>194</cp:revision>
  <dcterms:created xsi:type="dcterms:W3CDTF">2022-08-31T22:40:51Z</dcterms:created>
  <dcterms:modified xsi:type="dcterms:W3CDTF">2022-12-10T15:39:50Z</dcterms:modified>
</cp:coreProperties>
</file>