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6" r:id="rId2"/>
    <p:sldId id="260" r:id="rId3"/>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1452" y="-36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F0545B-6DFA-4DD8-A142-3E9A67B08FBB}" type="datetimeFigureOut">
              <a:rPr lang="es-CO" smtClean="0"/>
              <a:t>9/12/2022</a:t>
            </a:fld>
            <a:endParaRPr lang="es-CO"/>
          </a:p>
        </p:txBody>
      </p:sp>
      <p:sp>
        <p:nvSpPr>
          <p:cNvPr id="4" name="Marcador de imagen de diapositiva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211EC5-67A8-4E86-A956-5257DCD91F1E}" type="slidenum">
              <a:rPr lang="es-CO" smtClean="0"/>
              <a:t>‹Nº›</a:t>
            </a:fld>
            <a:endParaRPr lang="es-CO"/>
          </a:p>
        </p:txBody>
      </p:sp>
    </p:spTree>
    <p:extLst>
      <p:ext uri="{BB962C8B-B14F-4D97-AF65-F5344CB8AC3E}">
        <p14:creationId xmlns:p14="http://schemas.microsoft.com/office/powerpoint/2010/main" val="3825336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D6F5AA7-E601-4D6A-A80D-C14F9931E358}" type="datetimeFigureOut">
              <a:rPr lang="es-CO" smtClean="0"/>
              <a:t>9/12/2022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70A42E6-1BFF-4903-80D1-CCC0A021B9AB}" type="slidenum">
              <a:rPr lang="es-CO" smtClean="0"/>
              <a:t>‹Nº›</a:t>
            </a:fld>
            <a:endParaRPr lang="es-CO"/>
          </a:p>
        </p:txBody>
      </p:sp>
    </p:spTree>
    <p:extLst>
      <p:ext uri="{BB962C8B-B14F-4D97-AF65-F5344CB8AC3E}">
        <p14:creationId xmlns:p14="http://schemas.microsoft.com/office/powerpoint/2010/main" val="2515136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D6F5AA7-E601-4D6A-A80D-C14F9931E358}" type="datetimeFigureOut">
              <a:rPr lang="es-CO" smtClean="0"/>
              <a:t>9/12/2022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70A42E6-1BFF-4903-80D1-CCC0A021B9AB}" type="slidenum">
              <a:rPr lang="es-CO" smtClean="0"/>
              <a:t>‹Nº›</a:t>
            </a:fld>
            <a:endParaRPr lang="es-CO"/>
          </a:p>
        </p:txBody>
      </p:sp>
    </p:spTree>
    <p:extLst>
      <p:ext uri="{BB962C8B-B14F-4D97-AF65-F5344CB8AC3E}">
        <p14:creationId xmlns:p14="http://schemas.microsoft.com/office/powerpoint/2010/main" val="606802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D6F5AA7-E601-4D6A-A80D-C14F9931E358}" type="datetimeFigureOut">
              <a:rPr lang="es-CO" smtClean="0"/>
              <a:t>9/12/2022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70A42E6-1BFF-4903-80D1-CCC0A021B9AB}" type="slidenum">
              <a:rPr lang="es-CO" smtClean="0"/>
              <a:t>‹Nº›</a:t>
            </a:fld>
            <a:endParaRPr lang="es-CO"/>
          </a:p>
        </p:txBody>
      </p:sp>
    </p:spTree>
    <p:extLst>
      <p:ext uri="{BB962C8B-B14F-4D97-AF65-F5344CB8AC3E}">
        <p14:creationId xmlns:p14="http://schemas.microsoft.com/office/powerpoint/2010/main" val="1663800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D6F5AA7-E601-4D6A-A80D-C14F9931E358}" type="datetimeFigureOut">
              <a:rPr lang="es-CO" smtClean="0"/>
              <a:t>9/12/2022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70A42E6-1BFF-4903-80D1-CCC0A021B9AB}" type="slidenum">
              <a:rPr lang="es-CO" smtClean="0"/>
              <a:t>‹Nº›</a:t>
            </a:fld>
            <a:endParaRPr lang="es-CO"/>
          </a:p>
        </p:txBody>
      </p:sp>
    </p:spTree>
    <p:extLst>
      <p:ext uri="{BB962C8B-B14F-4D97-AF65-F5344CB8AC3E}">
        <p14:creationId xmlns:p14="http://schemas.microsoft.com/office/powerpoint/2010/main" val="381853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D6F5AA7-E601-4D6A-A80D-C14F9931E358}" type="datetimeFigureOut">
              <a:rPr lang="es-CO" smtClean="0"/>
              <a:t>9/12/2022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70A42E6-1BFF-4903-80D1-CCC0A021B9AB}" type="slidenum">
              <a:rPr lang="es-CO" smtClean="0"/>
              <a:t>‹Nº›</a:t>
            </a:fld>
            <a:endParaRPr lang="es-CO"/>
          </a:p>
        </p:txBody>
      </p:sp>
    </p:spTree>
    <p:extLst>
      <p:ext uri="{BB962C8B-B14F-4D97-AF65-F5344CB8AC3E}">
        <p14:creationId xmlns:p14="http://schemas.microsoft.com/office/powerpoint/2010/main" val="2246065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D6F5AA7-E601-4D6A-A80D-C14F9931E358}" type="datetimeFigureOut">
              <a:rPr lang="es-CO" smtClean="0"/>
              <a:t>9/12/2022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70A42E6-1BFF-4903-80D1-CCC0A021B9AB}" type="slidenum">
              <a:rPr lang="es-CO" smtClean="0"/>
              <a:t>‹Nº›</a:t>
            </a:fld>
            <a:endParaRPr lang="es-CO"/>
          </a:p>
        </p:txBody>
      </p:sp>
    </p:spTree>
    <p:extLst>
      <p:ext uri="{BB962C8B-B14F-4D97-AF65-F5344CB8AC3E}">
        <p14:creationId xmlns:p14="http://schemas.microsoft.com/office/powerpoint/2010/main" val="30917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472381" y="4453467"/>
            <a:ext cx="2901255" cy="65503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3471863" y="4453467"/>
            <a:ext cx="2915543" cy="65503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D6F5AA7-E601-4D6A-A80D-C14F9931E358}" type="datetimeFigureOut">
              <a:rPr lang="es-CO" smtClean="0"/>
              <a:t>9/12/2022</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270A42E6-1BFF-4903-80D1-CCC0A021B9AB}" type="slidenum">
              <a:rPr lang="es-CO" smtClean="0"/>
              <a:t>‹Nº›</a:t>
            </a:fld>
            <a:endParaRPr lang="es-CO"/>
          </a:p>
        </p:txBody>
      </p:sp>
    </p:spTree>
    <p:extLst>
      <p:ext uri="{BB962C8B-B14F-4D97-AF65-F5344CB8AC3E}">
        <p14:creationId xmlns:p14="http://schemas.microsoft.com/office/powerpoint/2010/main" val="100761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D6F5AA7-E601-4D6A-A80D-C14F9931E358}" type="datetimeFigureOut">
              <a:rPr lang="es-CO" smtClean="0"/>
              <a:t>9/12/2022</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270A42E6-1BFF-4903-80D1-CCC0A021B9AB}" type="slidenum">
              <a:rPr lang="es-CO" smtClean="0"/>
              <a:t>‹Nº›</a:t>
            </a:fld>
            <a:endParaRPr lang="es-CO"/>
          </a:p>
        </p:txBody>
      </p:sp>
    </p:spTree>
    <p:extLst>
      <p:ext uri="{BB962C8B-B14F-4D97-AF65-F5344CB8AC3E}">
        <p14:creationId xmlns:p14="http://schemas.microsoft.com/office/powerpoint/2010/main" val="145846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6F5AA7-E601-4D6A-A80D-C14F9931E358}" type="datetimeFigureOut">
              <a:rPr lang="es-CO" smtClean="0"/>
              <a:t>9/12/2022</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270A42E6-1BFF-4903-80D1-CCC0A021B9AB}" type="slidenum">
              <a:rPr lang="es-CO" smtClean="0"/>
              <a:t>‹Nº›</a:t>
            </a:fld>
            <a:endParaRPr lang="es-CO"/>
          </a:p>
        </p:txBody>
      </p:sp>
    </p:spTree>
    <p:extLst>
      <p:ext uri="{BB962C8B-B14F-4D97-AF65-F5344CB8AC3E}">
        <p14:creationId xmlns:p14="http://schemas.microsoft.com/office/powerpoint/2010/main" val="312116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D6F5AA7-E601-4D6A-A80D-C14F9931E358}" type="datetimeFigureOut">
              <a:rPr lang="es-CO" smtClean="0"/>
              <a:t>9/12/2022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70A42E6-1BFF-4903-80D1-CCC0A021B9AB}" type="slidenum">
              <a:rPr lang="es-CO" smtClean="0"/>
              <a:t>‹Nº›</a:t>
            </a:fld>
            <a:endParaRPr lang="es-CO"/>
          </a:p>
        </p:txBody>
      </p:sp>
    </p:spTree>
    <p:extLst>
      <p:ext uri="{BB962C8B-B14F-4D97-AF65-F5344CB8AC3E}">
        <p14:creationId xmlns:p14="http://schemas.microsoft.com/office/powerpoint/2010/main" val="3596132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D6F5AA7-E601-4D6A-A80D-C14F9931E358}" type="datetimeFigureOut">
              <a:rPr lang="es-CO" smtClean="0"/>
              <a:t>9/12/2022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70A42E6-1BFF-4903-80D1-CCC0A021B9AB}" type="slidenum">
              <a:rPr lang="es-CO" smtClean="0"/>
              <a:t>‹Nº›</a:t>
            </a:fld>
            <a:endParaRPr lang="es-CO"/>
          </a:p>
        </p:txBody>
      </p:sp>
    </p:spTree>
    <p:extLst>
      <p:ext uri="{BB962C8B-B14F-4D97-AF65-F5344CB8AC3E}">
        <p14:creationId xmlns:p14="http://schemas.microsoft.com/office/powerpoint/2010/main" val="3120649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AD6F5AA7-E601-4D6A-A80D-C14F9931E358}" type="datetimeFigureOut">
              <a:rPr lang="es-CO" smtClean="0"/>
              <a:t>9/12/2022</a:t>
            </a:fld>
            <a:endParaRPr lang="es-CO"/>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270A42E6-1BFF-4903-80D1-CCC0A021B9AB}" type="slidenum">
              <a:rPr lang="es-CO" smtClean="0"/>
              <a:t>‹Nº›</a:t>
            </a:fld>
            <a:endParaRPr lang="es-CO"/>
          </a:p>
        </p:txBody>
      </p:sp>
    </p:spTree>
    <p:extLst>
      <p:ext uri="{BB962C8B-B14F-4D97-AF65-F5344CB8AC3E}">
        <p14:creationId xmlns:p14="http://schemas.microsoft.com/office/powerpoint/2010/main" val="42230116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Conector recto 6">
            <a:extLst>
              <a:ext uri="{FF2B5EF4-FFF2-40B4-BE49-F238E27FC236}">
                <a16:creationId xmlns:a16="http://schemas.microsoft.com/office/drawing/2014/main" id="{E76506DB-7FD3-FCB2-6F7D-DDA1FF2BEAF2}"/>
              </a:ext>
            </a:extLst>
          </p:cNvPr>
          <p:cNvCxnSpPr>
            <a:cxnSpLocks/>
          </p:cNvCxnSpPr>
          <p:nvPr/>
        </p:nvCxnSpPr>
        <p:spPr>
          <a:xfrm>
            <a:off x="341906" y="1765190"/>
            <a:ext cx="5955527" cy="0"/>
          </a:xfrm>
          <a:prstGeom prst="line">
            <a:avLst/>
          </a:prstGeom>
        </p:spPr>
        <p:style>
          <a:lnRef idx="2">
            <a:schemeClr val="dk1"/>
          </a:lnRef>
          <a:fillRef idx="0">
            <a:schemeClr val="dk1"/>
          </a:fillRef>
          <a:effectRef idx="1">
            <a:schemeClr val="dk1"/>
          </a:effectRef>
          <a:fontRef idx="minor">
            <a:schemeClr val="tx1"/>
          </a:fontRef>
        </p:style>
      </p:cxnSp>
      <p:sp>
        <p:nvSpPr>
          <p:cNvPr id="9" name="CuadroTexto 8">
            <a:extLst>
              <a:ext uri="{FF2B5EF4-FFF2-40B4-BE49-F238E27FC236}">
                <a16:creationId xmlns:a16="http://schemas.microsoft.com/office/drawing/2014/main" id="{B35B1507-43FB-572B-0AD5-2C7FE2AA7A26}"/>
              </a:ext>
            </a:extLst>
          </p:cNvPr>
          <p:cNvSpPr txBox="1"/>
          <p:nvPr/>
        </p:nvSpPr>
        <p:spPr>
          <a:xfrm>
            <a:off x="3522428" y="575761"/>
            <a:ext cx="2775005" cy="1384995"/>
          </a:xfrm>
          <a:prstGeom prst="rect">
            <a:avLst/>
          </a:prstGeom>
          <a:noFill/>
        </p:spPr>
        <p:txBody>
          <a:bodyPr wrap="square" rtlCol="0">
            <a:spAutoFit/>
          </a:bodyPr>
          <a:lstStyle/>
          <a:p>
            <a:pPr algn="r"/>
            <a:r>
              <a:rPr lang="es-CO" sz="1400" b="1" i="1" dirty="0"/>
              <a:t>Juan Esteban Gómez Campuzano</a:t>
            </a:r>
          </a:p>
          <a:p>
            <a:pPr algn="r"/>
            <a:r>
              <a:rPr lang="es-CO" sz="1400" b="1" i="1" dirty="0" err="1"/>
              <a:t>Cc.</a:t>
            </a:r>
            <a:r>
              <a:rPr lang="es-CO" sz="1400" b="1" i="1" dirty="0"/>
              <a:t> 1037648351</a:t>
            </a:r>
          </a:p>
          <a:p>
            <a:pPr algn="r"/>
            <a:r>
              <a:rPr lang="es-CO" sz="1400" b="1" i="1" dirty="0"/>
              <a:t>Cartografía Geotécnica</a:t>
            </a:r>
          </a:p>
          <a:p>
            <a:pPr algn="r"/>
            <a:r>
              <a:rPr lang="es-CO" sz="1400" b="1" i="1" dirty="0"/>
              <a:t>Edier Vicente Aristizábal Giraldo</a:t>
            </a:r>
          </a:p>
          <a:p>
            <a:pPr algn="r"/>
            <a:r>
              <a:rPr lang="es-CO" sz="1400" b="1" i="1" dirty="0"/>
              <a:t>2022-2S</a:t>
            </a:r>
          </a:p>
          <a:p>
            <a:pPr algn="r"/>
            <a:endParaRPr lang="es-CO" sz="1400" b="1" i="1" dirty="0"/>
          </a:p>
        </p:txBody>
      </p:sp>
      <p:pic>
        <p:nvPicPr>
          <p:cNvPr id="1026" name="Picture 2" descr="Comunicación Decanatura Número 001 - Facultad de Minas">
            <a:extLst>
              <a:ext uri="{FF2B5EF4-FFF2-40B4-BE49-F238E27FC236}">
                <a16:creationId xmlns:a16="http://schemas.microsoft.com/office/drawing/2014/main" id="{382EBEA7-2A31-2549-CAFD-93F424E0ED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143" b="21932"/>
          <a:stretch/>
        </p:blipFill>
        <p:spPr bwMode="auto">
          <a:xfrm>
            <a:off x="341906" y="448516"/>
            <a:ext cx="2775005" cy="1288111"/>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19E3BACB-CEF6-86E7-668B-48D4EDF895C3}"/>
              </a:ext>
            </a:extLst>
          </p:cNvPr>
          <p:cNvSpPr txBox="1"/>
          <p:nvPr/>
        </p:nvSpPr>
        <p:spPr>
          <a:xfrm>
            <a:off x="826107" y="1965121"/>
            <a:ext cx="5205786" cy="369332"/>
          </a:xfrm>
          <a:prstGeom prst="rect">
            <a:avLst/>
          </a:prstGeom>
          <a:noFill/>
        </p:spPr>
        <p:txBody>
          <a:bodyPr wrap="square" rtlCol="0">
            <a:spAutoFit/>
          </a:bodyPr>
          <a:lstStyle/>
          <a:p>
            <a:r>
              <a:rPr lang="es-CO" b="1" dirty="0"/>
              <a:t>Taller 6: Mapa de Susceptibilidad; Método Heurístico</a:t>
            </a:r>
          </a:p>
        </p:txBody>
      </p:sp>
      <p:cxnSp>
        <p:nvCxnSpPr>
          <p:cNvPr id="11" name="Conector recto 10">
            <a:extLst>
              <a:ext uri="{FF2B5EF4-FFF2-40B4-BE49-F238E27FC236}">
                <a16:creationId xmlns:a16="http://schemas.microsoft.com/office/drawing/2014/main" id="{92FB77C9-B9C2-9C03-C1B1-3292996862C6}"/>
              </a:ext>
            </a:extLst>
          </p:cNvPr>
          <p:cNvCxnSpPr>
            <a:cxnSpLocks/>
          </p:cNvCxnSpPr>
          <p:nvPr/>
        </p:nvCxnSpPr>
        <p:spPr>
          <a:xfrm>
            <a:off x="341905" y="2537792"/>
            <a:ext cx="5955527" cy="0"/>
          </a:xfrm>
          <a:prstGeom prst="line">
            <a:avLst/>
          </a:prstGeom>
        </p:spPr>
        <p:style>
          <a:lnRef idx="1">
            <a:schemeClr val="dk1"/>
          </a:lnRef>
          <a:fillRef idx="0">
            <a:schemeClr val="dk1"/>
          </a:fillRef>
          <a:effectRef idx="0">
            <a:schemeClr val="dk1"/>
          </a:effectRef>
          <a:fontRef idx="minor">
            <a:schemeClr val="tx1"/>
          </a:fontRef>
        </p:style>
      </p:cxnSp>
      <p:sp>
        <p:nvSpPr>
          <p:cNvPr id="12" name="CuadroTexto 11">
            <a:extLst>
              <a:ext uri="{FF2B5EF4-FFF2-40B4-BE49-F238E27FC236}">
                <a16:creationId xmlns:a16="http://schemas.microsoft.com/office/drawing/2014/main" id="{E82F63BC-9852-43C9-072B-1A5167C4A6D5}"/>
              </a:ext>
            </a:extLst>
          </p:cNvPr>
          <p:cNvSpPr txBox="1"/>
          <p:nvPr/>
        </p:nvSpPr>
        <p:spPr>
          <a:xfrm>
            <a:off x="341905" y="2617837"/>
            <a:ext cx="5955527" cy="6124754"/>
          </a:xfrm>
          <a:prstGeom prst="rect">
            <a:avLst/>
          </a:prstGeom>
          <a:noFill/>
        </p:spPr>
        <p:txBody>
          <a:bodyPr wrap="square" rtlCol="0">
            <a:spAutoFit/>
          </a:bodyPr>
          <a:lstStyle/>
          <a:p>
            <a:pPr algn="just"/>
            <a:r>
              <a:rPr lang="es-CO" sz="1400" dirty="0"/>
              <a:t>El objetivo principal de éste taller es emplear las variables seleccionadas en alguno de los métodos heurísticos que permitan obtener como resultado un mapa de susceptibilidad ante movimientos en masa de la zona de estudio. Como se dijo anteriormente, se va a trabajar dicho método con las siguientes variables:</a:t>
            </a:r>
          </a:p>
          <a:p>
            <a:pPr algn="just"/>
            <a:endParaRPr lang="es-CO" sz="1400" dirty="0"/>
          </a:p>
          <a:p>
            <a:pPr marL="285750" indent="-285750" algn="just">
              <a:buFont typeface="Arial" panose="020B0604020202020204" pitchFamily="34" charset="0"/>
              <a:buChar char="•"/>
            </a:pPr>
            <a:r>
              <a:rPr lang="es-CO" sz="1400" dirty="0"/>
              <a:t>Pendiente</a:t>
            </a:r>
          </a:p>
          <a:p>
            <a:pPr marL="285750" indent="-285750" algn="just">
              <a:buFont typeface="Arial" panose="020B0604020202020204" pitchFamily="34" charset="0"/>
              <a:buChar char="•"/>
            </a:pPr>
            <a:r>
              <a:rPr lang="es-CO" sz="1400" dirty="0"/>
              <a:t>Aspecto</a:t>
            </a:r>
          </a:p>
          <a:p>
            <a:pPr marL="285750" indent="-285750" algn="just">
              <a:buFont typeface="Arial" panose="020B0604020202020204" pitchFamily="34" charset="0"/>
              <a:buChar char="•"/>
            </a:pPr>
            <a:r>
              <a:rPr lang="es-CO" sz="1400" dirty="0"/>
              <a:t>Flujo acumulado</a:t>
            </a:r>
          </a:p>
          <a:p>
            <a:pPr marL="285750" indent="-285750" algn="just">
              <a:buFont typeface="Arial" panose="020B0604020202020204" pitchFamily="34" charset="0"/>
              <a:buChar char="•"/>
            </a:pPr>
            <a:r>
              <a:rPr lang="es-CO" sz="1400" dirty="0"/>
              <a:t>Geología</a:t>
            </a:r>
          </a:p>
          <a:p>
            <a:pPr marL="285750" indent="-285750" algn="just">
              <a:buFont typeface="Arial" panose="020B0604020202020204" pitchFamily="34" charset="0"/>
              <a:buChar char="•"/>
            </a:pPr>
            <a:endParaRPr lang="es-CO" sz="1400" dirty="0"/>
          </a:p>
          <a:p>
            <a:pPr algn="just"/>
            <a:r>
              <a:rPr lang="es-CO" sz="1400" dirty="0"/>
              <a:t>Principalmente, se debe tener en cuenta que un método o modelo heurístico, puede dividirse </a:t>
            </a:r>
            <a:r>
              <a:rPr lang="es-ES" sz="1400" dirty="0"/>
              <a:t>en procesos, reglas y estrategias y que sus principios, constituyen sugerencias para encontrar la idea de la solución. Por ejemplo, en informática la heurística consiste en encontrar o construir algoritmos con buena velocidad para ser ejecutados como los juegos informáticos o los programas que detectan si un correo electrónico es un spam o no.</a:t>
            </a:r>
          </a:p>
          <a:p>
            <a:pPr algn="just"/>
            <a:endParaRPr lang="es-ES" sz="1400" dirty="0"/>
          </a:p>
          <a:p>
            <a:pPr algn="just"/>
            <a:r>
              <a:rPr lang="es-ES" sz="1400" dirty="0"/>
              <a:t>En éste caso, como hablamos de métodos heurísticos para cartografía geotécnica, se va a trabajar con el método de mapeo indirecto, en el que se asignan valores a las clases y/o variables y posteriormente se procede a calcular la susceptibilidad. Para realizar ese mapeo indirecto y darle valor de peso a las clases, se emplea el método de AHP, </a:t>
            </a:r>
            <a:r>
              <a:rPr lang="es-ES" sz="1400" dirty="0" err="1"/>
              <a:t>Analytic</a:t>
            </a:r>
            <a:r>
              <a:rPr lang="es-ES" sz="1400" dirty="0"/>
              <a:t> </a:t>
            </a:r>
            <a:r>
              <a:rPr lang="es-ES" sz="1400" dirty="0" err="1"/>
              <a:t>Hierarchy</a:t>
            </a:r>
            <a:r>
              <a:rPr lang="es-ES" sz="1400" dirty="0"/>
              <a:t> </a:t>
            </a:r>
            <a:r>
              <a:rPr lang="es-ES" sz="1400" dirty="0" err="1"/>
              <a:t>Process</a:t>
            </a:r>
            <a:r>
              <a:rPr lang="es-ES" sz="1400" dirty="0"/>
              <a:t>, propuesto por Thomas </a:t>
            </a:r>
            <a:r>
              <a:rPr lang="es-ES" sz="1400" dirty="0" err="1"/>
              <a:t>Saaty</a:t>
            </a:r>
            <a:r>
              <a:rPr lang="es-ES" sz="1400" dirty="0"/>
              <a:t> en 1980, el cual, es un método cuantitativo para la toma de decisiones multicriterio que permite generar escalas de prioridades basándose en juicios expertos manifestados a través de comparaciones por pares mediante una escala de preferencia tal que se le asignan valores a las variables según la siguiente fórmula:</a:t>
            </a:r>
            <a:endParaRPr lang="es-CO" sz="1400" dirty="0"/>
          </a:p>
        </p:txBody>
      </p:sp>
      <p:pic>
        <p:nvPicPr>
          <p:cNvPr id="3" name="Imagen 2">
            <a:extLst>
              <a:ext uri="{FF2B5EF4-FFF2-40B4-BE49-F238E27FC236}">
                <a16:creationId xmlns:a16="http://schemas.microsoft.com/office/drawing/2014/main" id="{A4491A88-6F10-A098-AD47-E06A2FF33C79}"/>
              </a:ext>
            </a:extLst>
          </p:cNvPr>
          <p:cNvPicPr>
            <a:picLocks noChangeAspect="1"/>
          </p:cNvPicPr>
          <p:nvPr/>
        </p:nvPicPr>
        <p:blipFill>
          <a:blip r:embed="rId3"/>
          <a:stretch>
            <a:fillRect/>
          </a:stretch>
        </p:blipFill>
        <p:spPr>
          <a:xfrm>
            <a:off x="2462450" y="8742591"/>
            <a:ext cx="1933100" cy="3139148"/>
          </a:xfrm>
          <a:prstGeom prst="rect">
            <a:avLst/>
          </a:prstGeom>
          <a:ln>
            <a:solidFill>
              <a:schemeClr val="tx1"/>
            </a:solidFill>
          </a:ln>
        </p:spPr>
      </p:pic>
    </p:spTree>
    <p:extLst>
      <p:ext uri="{BB962C8B-B14F-4D97-AF65-F5344CB8AC3E}">
        <p14:creationId xmlns:p14="http://schemas.microsoft.com/office/powerpoint/2010/main" val="737689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AB89F562-02DA-4599-4689-7C2D29036C1E}"/>
              </a:ext>
            </a:extLst>
          </p:cNvPr>
          <p:cNvSpPr txBox="1"/>
          <p:nvPr/>
        </p:nvSpPr>
        <p:spPr>
          <a:xfrm>
            <a:off x="317220" y="415573"/>
            <a:ext cx="6223561" cy="9140964"/>
          </a:xfrm>
          <a:prstGeom prst="rect">
            <a:avLst/>
          </a:prstGeom>
          <a:noFill/>
        </p:spPr>
        <p:txBody>
          <a:bodyPr wrap="square" rtlCol="0">
            <a:spAutoFit/>
          </a:bodyPr>
          <a:lstStyle/>
          <a:p>
            <a:pPr algn="just"/>
            <a:r>
              <a:rPr lang="es-CO" sz="1400" dirty="0"/>
              <a:t>Según la tabla de </a:t>
            </a:r>
            <a:r>
              <a:rPr lang="es-CO" sz="1400" dirty="0" err="1"/>
              <a:t>Saaty</a:t>
            </a:r>
            <a:r>
              <a:rPr lang="es-CO" sz="1400" dirty="0"/>
              <a:t> y la información del método AHP, realicé una evaluación para los valores o pesos de mis variables tal que así:</a:t>
            </a:r>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r>
              <a:rPr lang="es-CO" sz="1400" dirty="0"/>
              <a:t>De la tabla se obtienen los siguientes resultados para pesos de cada variable:</a:t>
            </a:r>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r>
              <a:rPr lang="es-CO" sz="1400" dirty="0"/>
              <a:t>Posteriormente, se procede a realizar un reajuste de los rangos de los valores de cada variable, dándoles también a cada rango valores entre 0.0 y 1.0 de peso. En este caso se emplean valores más a criterio propio (apoyados en los valores especificados por el SGC), con el objetivo de obtener intervalos muy parecidos en saltos de los diagramas en el análisis exploratorio de datos, de tal manera que el intervalo que presenta la concentración de los movimientos en masa, se le asigne un valor de peso correcto, como por ejemplo con la variable de pendiente, en la cual se reclasifica siguiendo indicaciones del SGC tal que las pendientes queden de la siguiente manera: 0-5°, 5-15°, 15-25°, 25-35°, 35-45° y &gt;45°. Sin embargo, se reajusta el intervalo de 15-25° tal que quede de 15-30° que son las celdas de pendientes que incorporar a las celdas de movimientos en masa. De la misma forma se realiza el proceso para las demás variables y se obtiene el siguiente mapa de susceptibilidad:</a:t>
            </a:r>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p:txBody>
      </p:sp>
      <p:graphicFrame>
        <p:nvGraphicFramePr>
          <p:cNvPr id="2" name="Tabla 2">
            <a:extLst>
              <a:ext uri="{FF2B5EF4-FFF2-40B4-BE49-F238E27FC236}">
                <a16:creationId xmlns:a16="http://schemas.microsoft.com/office/drawing/2014/main" id="{23606CAC-EAB3-AA3A-3277-AB3E56BFC976}"/>
              </a:ext>
            </a:extLst>
          </p:cNvPr>
          <p:cNvGraphicFramePr>
            <a:graphicFrameLocks noGrp="1"/>
          </p:cNvGraphicFramePr>
          <p:nvPr>
            <p:extLst>
              <p:ext uri="{D42A27DB-BD31-4B8C-83A1-F6EECF244321}">
                <p14:modId xmlns:p14="http://schemas.microsoft.com/office/powerpoint/2010/main" val="1025939086"/>
              </p:ext>
            </p:extLst>
          </p:nvPr>
        </p:nvGraphicFramePr>
        <p:xfrm>
          <a:off x="317221" y="1001865"/>
          <a:ext cx="6223560" cy="1854200"/>
        </p:xfrm>
        <a:graphic>
          <a:graphicData uri="http://schemas.openxmlformats.org/drawingml/2006/table">
            <a:tbl>
              <a:tblPr firstRow="1" bandRow="1">
                <a:tableStyleId>{5C22544A-7EE6-4342-B048-85BDC9FD1C3A}</a:tableStyleId>
              </a:tblPr>
              <a:tblGrid>
                <a:gridCol w="1244712">
                  <a:extLst>
                    <a:ext uri="{9D8B030D-6E8A-4147-A177-3AD203B41FA5}">
                      <a16:colId xmlns:a16="http://schemas.microsoft.com/office/drawing/2014/main" val="2715738169"/>
                    </a:ext>
                  </a:extLst>
                </a:gridCol>
                <a:gridCol w="1244712">
                  <a:extLst>
                    <a:ext uri="{9D8B030D-6E8A-4147-A177-3AD203B41FA5}">
                      <a16:colId xmlns:a16="http://schemas.microsoft.com/office/drawing/2014/main" val="936722093"/>
                    </a:ext>
                  </a:extLst>
                </a:gridCol>
                <a:gridCol w="1244712">
                  <a:extLst>
                    <a:ext uri="{9D8B030D-6E8A-4147-A177-3AD203B41FA5}">
                      <a16:colId xmlns:a16="http://schemas.microsoft.com/office/drawing/2014/main" val="1174019328"/>
                    </a:ext>
                  </a:extLst>
                </a:gridCol>
                <a:gridCol w="1244712">
                  <a:extLst>
                    <a:ext uri="{9D8B030D-6E8A-4147-A177-3AD203B41FA5}">
                      <a16:colId xmlns:a16="http://schemas.microsoft.com/office/drawing/2014/main" val="1786992190"/>
                    </a:ext>
                  </a:extLst>
                </a:gridCol>
                <a:gridCol w="1244712">
                  <a:extLst>
                    <a:ext uri="{9D8B030D-6E8A-4147-A177-3AD203B41FA5}">
                      <a16:colId xmlns:a16="http://schemas.microsoft.com/office/drawing/2014/main" val="1732726890"/>
                    </a:ext>
                  </a:extLst>
                </a:gridCol>
              </a:tblGrid>
              <a:tr h="370840">
                <a:tc>
                  <a:txBody>
                    <a:bodyPr/>
                    <a:lstStyle/>
                    <a:p>
                      <a:endParaRPr lang="es-CO" dirty="0"/>
                    </a:p>
                  </a:txBody>
                  <a:tcPr/>
                </a:tc>
                <a:tc>
                  <a:txBody>
                    <a:bodyPr/>
                    <a:lstStyle/>
                    <a:p>
                      <a:pPr algn="ctr"/>
                      <a:r>
                        <a:rPr lang="es-CO" dirty="0"/>
                        <a:t>PENDIENTE</a:t>
                      </a:r>
                    </a:p>
                  </a:txBody>
                  <a:tcPr/>
                </a:tc>
                <a:tc>
                  <a:txBody>
                    <a:bodyPr/>
                    <a:lstStyle/>
                    <a:p>
                      <a:pPr algn="ctr"/>
                      <a:r>
                        <a:rPr lang="es-CO" dirty="0"/>
                        <a:t>ASPECTO</a:t>
                      </a:r>
                    </a:p>
                  </a:txBody>
                  <a:tcPr/>
                </a:tc>
                <a:tc>
                  <a:txBody>
                    <a:bodyPr/>
                    <a:lstStyle/>
                    <a:p>
                      <a:pPr algn="ctr"/>
                      <a:r>
                        <a:rPr lang="es-CO" dirty="0"/>
                        <a:t>FLUJO ACUMU</a:t>
                      </a:r>
                    </a:p>
                  </a:txBody>
                  <a:tcPr/>
                </a:tc>
                <a:tc>
                  <a:txBody>
                    <a:bodyPr/>
                    <a:lstStyle/>
                    <a:p>
                      <a:pPr algn="ctr"/>
                      <a:r>
                        <a:rPr lang="es-CO" dirty="0"/>
                        <a:t>GEOLOGIA</a:t>
                      </a:r>
                    </a:p>
                  </a:txBody>
                  <a:tcPr/>
                </a:tc>
                <a:extLst>
                  <a:ext uri="{0D108BD9-81ED-4DB2-BD59-A6C34878D82A}">
                    <a16:rowId xmlns:a16="http://schemas.microsoft.com/office/drawing/2014/main" val="3292060080"/>
                  </a:ext>
                </a:extLst>
              </a:tr>
              <a:tr h="370840">
                <a:tc>
                  <a:txBody>
                    <a:bodyPr/>
                    <a:lstStyle/>
                    <a:p>
                      <a:pPr algn="l"/>
                      <a:r>
                        <a:rPr lang="es-CO" b="1" dirty="0"/>
                        <a:t>PENDIENTE</a:t>
                      </a:r>
                    </a:p>
                  </a:txBody>
                  <a:tcPr/>
                </a:tc>
                <a:tc>
                  <a:txBody>
                    <a:bodyPr/>
                    <a:lstStyle/>
                    <a:p>
                      <a:pPr algn="ctr"/>
                      <a:r>
                        <a:rPr lang="es-CO" dirty="0"/>
                        <a:t>1.0</a:t>
                      </a:r>
                    </a:p>
                  </a:txBody>
                  <a:tcPr/>
                </a:tc>
                <a:tc>
                  <a:txBody>
                    <a:bodyPr/>
                    <a:lstStyle/>
                    <a:p>
                      <a:pPr algn="ctr"/>
                      <a:r>
                        <a:rPr lang="es-CO" dirty="0"/>
                        <a:t>7</a:t>
                      </a:r>
                    </a:p>
                  </a:txBody>
                  <a:tcPr/>
                </a:tc>
                <a:tc>
                  <a:txBody>
                    <a:bodyPr/>
                    <a:lstStyle/>
                    <a:p>
                      <a:pPr algn="ctr"/>
                      <a:r>
                        <a:rPr lang="es-CO" dirty="0"/>
                        <a:t>7</a:t>
                      </a:r>
                    </a:p>
                  </a:txBody>
                  <a:tcPr/>
                </a:tc>
                <a:tc>
                  <a:txBody>
                    <a:bodyPr/>
                    <a:lstStyle/>
                    <a:p>
                      <a:pPr algn="ctr"/>
                      <a:r>
                        <a:rPr lang="es-CO" dirty="0"/>
                        <a:t>3</a:t>
                      </a:r>
                    </a:p>
                  </a:txBody>
                  <a:tcPr/>
                </a:tc>
                <a:extLst>
                  <a:ext uri="{0D108BD9-81ED-4DB2-BD59-A6C34878D82A}">
                    <a16:rowId xmlns:a16="http://schemas.microsoft.com/office/drawing/2014/main" val="3645541296"/>
                  </a:ext>
                </a:extLst>
              </a:tr>
              <a:tr h="370840">
                <a:tc>
                  <a:txBody>
                    <a:bodyPr/>
                    <a:lstStyle/>
                    <a:p>
                      <a:pPr algn="l"/>
                      <a:r>
                        <a:rPr lang="es-CO" b="1" dirty="0"/>
                        <a:t>ASPECTO</a:t>
                      </a:r>
                    </a:p>
                  </a:txBody>
                  <a:tcPr/>
                </a:tc>
                <a:tc>
                  <a:txBody>
                    <a:bodyPr/>
                    <a:lstStyle/>
                    <a:p>
                      <a:pPr algn="ctr"/>
                      <a:r>
                        <a:rPr lang="es-CO" dirty="0"/>
                        <a:t>0.14</a:t>
                      </a:r>
                    </a:p>
                  </a:txBody>
                  <a:tcPr/>
                </a:tc>
                <a:tc>
                  <a:txBody>
                    <a:bodyPr/>
                    <a:lstStyle/>
                    <a:p>
                      <a:pPr algn="ctr"/>
                      <a:r>
                        <a:rPr lang="es-CO" dirty="0"/>
                        <a:t>1.0</a:t>
                      </a:r>
                    </a:p>
                  </a:txBody>
                  <a:tcPr/>
                </a:tc>
                <a:tc>
                  <a:txBody>
                    <a:bodyPr/>
                    <a:lstStyle/>
                    <a:p>
                      <a:pPr algn="ctr"/>
                      <a:r>
                        <a:rPr lang="es-CO" dirty="0"/>
                        <a:t>5</a:t>
                      </a:r>
                    </a:p>
                  </a:txBody>
                  <a:tcPr/>
                </a:tc>
                <a:tc>
                  <a:txBody>
                    <a:bodyPr/>
                    <a:lstStyle/>
                    <a:p>
                      <a:pPr algn="ctr"/>
                      <a:r>
                        <a:rPr lang="es-CO" dirty="0"/>
                        <a:t>7</a:t>
                      </a:r>
                    </a:p>
                  </a:txBody>
                  <a:tcPr/>
                </a:tc>
                <a:extLst>
                  <a:ext uri="{0D108BD9-81ED-4DB2-BD59-A6C34878D82A}">
                    <a16:rowId xmlns:a16="http://schemas.microsoft.com/office/drawing/2014/main" val="1413693567"/>
                  </a:ext>
                </a:extLst>
              </a:tr>
              <a:tr h="370840">
                <a:tc>
                  <a:txBody>
                    <a:bodyPr/>
                    <a:lstStyle/>
                    <a:p>
                      <a:pPr algn="l"/>
                      <a:r>
                        <a:rPr lang="es-CO" b="1" dirty="0"/>
                        <a:t>FLUJO ACUMU</a:t>
                      </a:r>
                    </a:p>
                  </a:txBody>
                  <a:tcPr/>
                </a:tc>
                <a:tc>
                  <a:txBody>
                    <a:bodyPr/>
                    <a:lstStyle/>
                    <a:p>
                      <a:pPr algn="ctr"/>
                      <a:r>
                        <a:rPr lang="es-CO" dirty="0"/>
                        <a:t>0.14</a:t>
                      </a:r>
                    </a:p>
                  </a:txBody>
                  <a:tcPr/>
                </a:tc>
                <a:tc>
                  <a:txBody>
                    <a:bodyPr/>
                    <a:lstStyle/>
                    <a:p>
                      <a:pPr algn="ctr"/>
                      <a:r>
                        <a:rPr lang="es-CO" dirty="0"/>
                        <a:t>0.20</a:t>
                      </a:r>
                    </a:p>
                  </a:txBody>
                  <a:tcPr/>
                </a:tc>
                <a:tc>
                  <a:txBody>
                    <a:bodyPr/>
                    <a:lstStyle/>
                    <a:p>
                      <a:pPr algn="ctr"/>
                      <a:r>
                        <a:rPr lang="es-CO" dirty="0"/>
                        <a:t>1.0</a:t>
                      </a:r>
                    </a:p>
                  </a:txBody>
                  <a:tcPr/>
                </a:tc>
                <a:tc>
                  <a:txBody>
                    <a:bodyPr/>
                    <a:lstStyle/>
                    <a:p>
                      <a:pPr algn="ctr"/>
                      <a:r>
                        <a:rPr lang="es-CO" dirty="0"/>
                        <a:t>7</a:t>
                      </a:r>
                    </a:p>
                  </a:txBody>
                  <a:tcPr/>
                </a:tc>
                <a:extLst>
                  <a:ext uri="{0D108BD9-81ED-4DB2-BD59-A6C34878D82A}">
                    <a16:rowId xmlns:a16="http://schemas.microsoft.com/office/drawing/2014/main" val="997095801"/>
                  </a:ext>
                </a:extLst>
              </a:tr>
              <a:tr h="370840">
                <a:tc>
                  <a:txBody>
                    <a:bodyPr/>
                    <a:lstStyle/>
                    <a:p>
                      <a:pPr algn="l"/>
                      <a:r>
                        <a:rPr lang="es-CO" b="1" dirty="0"/>
                        <a:t>GEOLOGIA</a:t>
                      </a:r>
                    </a:p>
                  </a:txBody>
                  <a:tcPr/>
                </a:tc>
                <a:tc>
                  <a:txBody>
                    <a:bodyPr/>
                    <a:lstStyle/>
                    <a:p>
                      <a:pPr algn="ctr"/>
                      <a:r>
                        <a:rPr lang="es-CO" dirty="0"/>
                        <a:t>0.33</a:t>
                      </a:r>
                    </a:p>
                  </a:txBody>
                  <a:tcPr/>
                </a:tc>
                <a:tc>
                  <a:txBody>
                    <a:bodyPr/>
                    <a:lstStyle/>
                    <a:p>
                      <a:pPr algn="ctr"/>
                      <a:r>
                        <a:rPr lang="es-CO" dirty="0"/>
                        <a:t>0.14</a:t>
                      </a:r>
                    </a:p>
                  </a:txBody>
                  <a:tcPr/>
                </a:tc>
                <a:tc>
                  <a:txBody>
                    <a:bodyPr/>
                    <a:lstStyle/>
                    <a:p>
                      <a:pPr algn="ctr"/>
                      <a:r>
                        <a:rPr lang="es-CO" dirty="0"/>
                        <a:t>0.14</a:t>
                      </a:r>
                    </a:p>
                  </a:txBody>
                  <a:tcPr/>
                </a:tc>
                <a:tc>
                  <a:txBody>
                    <a:bodyPr/>
                    <a:lstStyle/>
                    <a:p>
                      <a:pPr algn="ctr"/>
                      <a:r>
                        <a:rPr lang="es-CO" dirty="0"/>
                        <a:t>1.0</a:t>
                      </a:r>
                    </a:p>
                  </a:txBody>
                  <a:tcPr/>
                </a:tc>
                <a:extLst>
                  <a:ext uri="{0D108BD9-81ED-4DB2-BD59-A6C34878D82A}">
                    <a16:rowId xmlns:a16="http://schemas.microsoft.com/office/drawing/2014/main" val="2225049173"/>
                  </a:ext>
                </a:extLst>
              </a:tr>
            </a:tbl>
          </a:graphicData>
        </a:graphic>
      </p:graphicFrame>
      <p:pic>
        <p:nvPicPr>
          <p:cNvPr id="4" name="Imagen 3">
            <a:extLst>
              <a:ext uri="{FF2B5EF4-FFF2-40B4-BE49-F238E27FC236}">
                <a16:creationId xmlns:a16="http://schemas.microsoft.com/office/drawing/2014/main" id="{A7689B7F-86F7-59A6-D096-0EC514A58761}"/>
              </a:ext>
            </a:extLst>
          </p:cNvPr>
          <p:cNvPicPr>
            <a:picLocks noChangeAspect="1"/>
          </p:cNvPicPr>
          <p:nvPr/>
        </p:nvPicPr>
        <p:blipFill>
          <a:blip r:embed="rId2"/>
          <a:stretch>
            <a:fillRect/>
          </a:stretch>
        </p:blipFill>
        <p:spPr>
          <a:xfrm>
            <a:off x="1333514" y="3355436"/>
            <a:ext cx="5207268" cy="901746"/>
          </a:xfrm>
          <a:prstGeom prst="rect">
            <a:avLst/>
          </a:prstGeom>
          <a:ln>
            <a:noFill/>
          </a:ln>
        </p:spPr>
      </p:pic>
      <p:sp>
        <p:nvSpPr>
          <p:cNvPr id="5" name="CuadroTexto 4">
            <a:extLst>
              <a:ext uri="{FF2B5EF4-FFF2-40B4-BE49-F238E27FC236}">
                <a16:creationId xmlns:a16="http://schemas.microsoft.com/office/drawing/2014/main" id="{5AF08D94-4106-6976-8F1A-BF2490453977}"/>
              </a:ext>
            </a:extLst>
          </p:cNvPr>
          <p:cNvSpPr txBox="1"/>
          <p:nvPr/>
        </p:nvSpPr>
        <p:spPr>
          <a:xfrm>
            <a:off x="1881763" y="4347221"/>
            <a:ext cx="1232452" cy="261610"/>
          </a:xfrm>
          <a:prstGeom prst="rect">
            <a:avLst/>
          </a:prstGeom>
          <a:noFill/>
        </p:spPr>
        <p:txBody>
          <a:bodyPr wrap="square" rtlCol="0">
            <a:spAutoFit/>
          </a:bodyPr>
          <a:lstStyle/>
          <a:p>
            <a:pPr algn="ctr"/>
            <a:r>
              <a:rPr lang="es-CO" sz="1100" b="1" u="sng" dirty="0">
                <a:highlight>
                  <a:srgbClr val="FFFF00"/>
                </a:highlight>
              </a:rPr>
              <a:t>Pendiente</a:t>
            </a:r>
          </a:p>
        </p:txBody>
      </p:sp>
      <p:sp>
        <p:nvSpPr>
          <p:cNvPr id="6" name="CuadroTexto 5">
            <a:extLst>
              <a:ext uri="{FF2B5EF4-FFF2-40B4-BE49-F238E27FC236}">
                <a16:creationId xmlns:a16="http://schemas.microsoft.com/office/drawing/2014/main" id="{CD30BE44-B9CE-17B3-AA3F-D5A067F23F5D}"/>
              </a:ext>
            </a:extLst>
          </p:cNvPr>
          <p:cNvSpPr txBox="1"/>
          <p:nvPr/>
        </p:nvSpPr>
        <p:spPr>
          <a:xfrm>
            <a:off x="2944505" y="4344875"/>
            <a:ext cx="1232452" cy="261610"/>
          </a:xfrm>
          <a:prstGeom prst="rect">
            <a:avLst/>
          </a:prstGeom>
          <a:noFill/>
        </p:spPr>
        <p:txBody>
          <a:bodyPr wrap="square" rtlCol="0">
            <a:spAutoFit/>
          </a:bodyPr>
          <a:lstStyle/>
          <a:p>
            <a:pPr algn="ctr"/>
            <a:r>
              <a:rPr lang="es-CO" sz="1100" b="1" u="sng" dirty="0">
                <a:highlight>
                  <a:srgbClr val="FFFF00"/>
                </a:highlight>
              </a:rPr>
              <a:t>Aspecto</a:t>
            </a:r>
          </a:p>
        </p:txBody>
      </p:sp>
      <p:sp>
        <p:nvSpPr>
          <p:cNvPr id="7" name="CuadroTexto 6">
            <a:extLst>
              <a:ext uri="{FF2B5EF4-FFF2-40B4-BE49-F238E27FC236}">
                <a16:creationId xmlns:a16="http://schemas.microsoft.com/office/drawing/2014/main" id="{314D1781-3747-FABC-D68E-5A2FB6C6E55F}"/>
              </a:ext>
            </a:extLst>
          </p:cNvPr>
          <p:cNvSpPr txBox="1"/>
          <p:nvPr/>
        </p:nvSpPr>
        <p:spPr>
          <a:xfrm>
            <a:off x="4153188" y="4348068"/>
            <a:ext cx="1232452" cy="261610"/>
          </a:xfrm>
          <a:prstGeom prst="rect">
            <a:avLst/>
          </a:prstGeom>
          <a:noFill/>
        </p:spPr>
        <p:txBody>
          <a:bodyPr wrap="square" rtlCol="0">
            <a:spAutoFit/>
          </a:bodyPr>
          <a:lstStyle/>
          <a:p>
            <a:pPr algn="ctr"/>
            <a:r>
              <a:rPr lang="es-CO" sz="1100" b="1" u="sng" dirty="0">
                <a:highlight>
                  <a:srgbClr val="FFFF00"/>
                </a:highlight>
              </a:rPr>
              <a:t>Flujo acumulado</a:t>
            </a:r>
          </a:p>
        </p:txBody>
      </p:sp>
      <p:sp>
        <p:nvSpPr>
          <p:cNvPr id="8" name="CuadroTexto 7">
            <a:extLst>
              <a:ext uri="{FF2B5EF4-FFF2-40B4-BE49-F238E27FC236}">
                <a16:creationId xmlns:a16="http://schemas.microsoft.com/office/drawing/2014/main" id="{FFAFFB04-792C-77C5-3D6B-DC59EC639810}"/>
              </a:ext>
            </a:extLst>
          </p:cNvPr>
          <p:cNvSpPr txBox="1"/>
          <p:nvPr/>
        </p:nvSpPr>
        <p:spPr>
          <a:xfrm>
            <a:off x="5266130" y="4344875"/>
            <a:ext cx="1232452" cy="261610"/>
          </a:xfrm>
          <a:prstGeom prst="rect">
            <a:avLst/>
          </a:prstGeom>
          <a:noFill/>
        </p:spPr>
        <p:txBody>
          <a:bodyPr wrap="square" rtlCol="0">
            <a:spAutoFit/>
          </a:bodyPr>
          <a:lstStyle/>
          <a:p>
            <a:pPr algn="ctr"/>
            <a:r>
              <a:rPr lang="es-CO" sz="1100" b="1" u="sng" dirty="0">
                <a:highlight>
                  <a:srgbClr val="FFFF00"/>
                </a:highlight>
              </a:rPr>
              <a:t>Geología</a:t>
            </a:r>
          </a:p>
        </p:txBody>
      </p:sp>
      <p:pic>
        <p:nvPicPr>
          <p:cNvPr id="11" name="Imagen 10">
            <a:extLst>
              <a:ext uri="{FF2B5EF4-FFF2-40B4-BE49-F238E27FC236}">
                <a16:creationId xmlns:a16="http://schemas.microsoft.com/office/drawing/2014/main" id="{C2707054-0C3C-5546-E2C8-EC2D10642346}"/>
              </a:ext>
            </a:extLst>
          </p:cNvPr>
          <p:cNvPicPr>
            <a:picLocks noChangeAspect="1"/>
          </p:cNvPicPr>
          <p:nvPr/>
        </p:nvPicPr>
        <p:blipFill>
          <a:blip r:embed="rId3"/>
          <a:stretch>
            <a:fillRect/>
          </a:stretch>
        </p:blipFill>
        <p:spPr>
          <a:xfrm>
            <a:off x="439452" y="3364976"/>
            <a:ext cx="1098678" cy="1298051"/>
          </a:xfrm>
          <a:prstGeom prst="rect">
            <a:avLst/>
          </a:prstGeom>
          <a:ln>
            <a:solidFill>
              <a:schemeClr val="tx1"/>
            </a:solidFill>
          </a:ln>
        </p:spPr>
      </p:pic>
      <p:pic>
        <p:nvPicPr>
          <p:cNvPr id="15" name="Imagen 14">
            <a:extLst>
              <a:ext uri="{FF2B5EF4-FFF2-40B4-BE49-F238E27FC236}">
                <a16:creationId xmlns:a16="http://schemas.microsoft.com/office/drawing/2014/main" id="{24F5756C-722B-C1AE-4CF2-045CA43232ED}"/>
              </a:ext>
            </a:extLst>
          </p:cNvPr>
          <p:cNvPicPr>
            <a:picLocks noChangeAspect="1"/>
          </p:cNvPicPr>
          <p:nvPr/>
        </p:nvPicPr>
        <p:blipFill>
          <a:blip r:embed="rId4"/>
          <a:stretch>
            <a:fillRect/>
          </a:stretch>
        </p:blipFill>
        <p:spPr>
          <a:xfrm>
            <a:off x="747605" y="7934819"/>
            <a:ext cx="5362790" cy="4009836"/>
          </a:xfrm>
          <a:prstGeom prst="rect">
            <a:avLst/>
          </a:prstGeom>
          <a:ln>
            <a:solidFill>
              <a:schemeClr val="tx1"/>
            </a:solidFill>
          </a:ln>
        </p:spPr>
      </p:pic>
      <p:pic>
        <p:nvPicPr>
          <p:cNvPr id="16" name="Picture 10" descr="Flecha Mapa Norte - Gráficos vectoriales gratis en Pixabay">
            <a:extLst>
              <a:ext uri="{FF2B5EF4-FFF2-40B4-BE49-F238E27FC236}">
                <a16:creationId xmlns:a16="http://schemas.microsoft.com/office/drawing/2014/main" id="{3F320A16-9680-3FB2-CD17-4BF45C0276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2486" y="11060414"/>
            <a:ext cx="231590" cy="334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57101"/>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595</TotalTime>
  <Words>545</Words>
  <Application>Microsoft Office PowerPoint</Application>
  <PresentationFormat>Panorámica</PresentationFormat>
  <Paragraphs>71</Paragraphs>
  <Slides>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vt:i4>
      </vt:variant>
    </vt:vector>
  </HeadingPairs>
  <TitlesOfParts>
    <vt:vector size="6" baseType="lpstr">
      <vt:lpstr>Arial</vt:lpstr>
      <vt:lpstr>Calibri</vt:lpstr>
      <vt:lpstr>Calibri Light</vt:lpstr>
      <vt:lpstr>Tema de Office</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Esteban</dc:creator>
  <cp:lastModifiedBy>Juan Esteban</cp:lastModifiedBy>
  <cp:revision>152</cp:revision>
  <dcterms:created xsi:type="dcterms:W3CDTF">2022-08-31T22:40:51Z</dcterms:created>
  <dcterms:modified xsi:type="dcterms:W3CDTF">2022-12-10T02:17:04Z</dcterms:modified>
</cp:coreProperties>
</file>