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62" r:id="rId3"/>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560" y="-2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0545B-6DFA-4DD8-A142-3E9A67B08FBB}" type="datetimeFigureOut">
              <a:rPr lang="es-CO" smtClean="0"/>
              <a:t>10/12/2022</a:t>
            </a:fld>
            <a:endParaRPr lang="es-CO"/>
          </a:p>
        </p:txBody>
      </p:sp>
      <p:sp>
        <p:nvSpPr>
          <p:cNvPr id="4" name="Marcador de imagen de diapositiva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11EC5-67A8-4E86-A956-5257DCD91F1E}" type="slidenum">
              <a:rPr lang="es-CO" smtClean="0"/>
              <a:t>‹Nº›</a:t>
            </a:fld>
            <a:endParaRPr lang="es-CO"/>
          </a:p>
        </p:txBody>
      </p:sp>
    </p:spTree>
    <p:extLst>
      <p:ext uri="{BB962C8B-B14F-4D97-AF65-F5344CB8AC3E}">
        <p14:creationId xmlns:p14="http://schemas.microsoft.com/office/powerpoint/2010/main" val="3825336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D6F5AA7-E601-4D6A-A80D-C14F9931E358}" type="datetimeFigureOut">
              <a:rPr lang="es-CO" smtClean="0"/>
              <a:t>10/12/2022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2515136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D6F5AA7-E601-4D6A-A80D-C14F9931E358}" type="datetimeFigureOut">
              <a:rPr lang="es-CO" smtClean="0"/>
              <a:t>10/12/2022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606802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D6F5AA7-E601-4D6A-A80D-C14F9931E358}" type="datetimeFigureOut">
              <a:rPr lang="es-CO" smtClean="0"/>
              <a:t>10/12/2022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1663800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D6F5AA7-E601-4D6A-A80D-C14F9931E358}" type="datetimeFigureOut">
              <a:rPr lang="es-CO" smtClean="0"/>
              <a:t>10/12/2022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381853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D6F5AA7-E601-4D6A-A80D-C14F9931E358}" type="datetimeFigureOut">
              <a:rPr lang="es-CO" smtClean="0"/>
              <a:t>10/12/2022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224606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D6F5AA7-E601-4D6A-A80D-C14F9931E358}" type="datetimeFigureOut">
              <a:rPr lang="es-CO" smtClean="0"/>
              <a:t>10/12/2022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30917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72381" y="4453467"/>
            <a:ext cx="2901255" cy="65503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471863" y="4453467"/>
            <a:ext cx="2915543" cy="65503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D6F5AA7-E601-4D6A-A80D-C14F9931E358}" type="datetimeFigureOut">
              <a:rPr lang="es-CO" smtClean="0"/>
              <a:t>10/12/2022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100761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D6F5AA7-E601-4D6A-A80D-C14F9931E358}" type="datetimeFigureOut">
              <a:rPr lang="es-CO" smtClean="0"/>
              <a:t>10/12/2022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14584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6F5AA7-E601-4D6A-A80D-C14F9931E358}" type="datetimeFigureOut">
              <a:rPr lang="es-CO" smtClean="0"/>
              <a:t>10/12/2022</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312116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D6F5AA7-E601-4D6A-A80D-C14F9931E358}" type="datetimeFigureOut">
              <a:rPr lang="es-CO" smtClean="0"/>
              <a:t>10/12/2022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3596132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D6F5AA7-E601-4D6A-A80D-C14F9931E358}" type="datetimeFigureOut">
              <a:rPr lang="es-CO" smtClean="0"/>
              <a:t>10/12/2022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0A42E6-1BFF-4903-80D1-CCC0A021B9AB}" type="slidenum">
              <a:rPr lang="es-CO" smtClean="0"/>
              <a:t>‹Nº›</a:t>
            </a:fld>
            <a:endParaRPr lang="es-CO"/>
          </a:p>
        </p:txBody>
      </p:sp>
    </p:spTree>
    <p:extLst>
      <p:ext uri="{BB962C8B-B14F-4D97-AF65-F5344CB8AC3E}">
        <p14:creationId xmlns:p14="http://schemas.microsoft.com/office/powerpoint/2010/main" val="312064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AD6F5AA7-E601-4D6A-A80D-C14F9931E358}" type="datetimeFigureOut">
              <a:rPr lang="es-CO" smtClean="0"/>
              <a:t>10/12/2022</a:t>
            </a:fld>
            <a:endParaRPr lang="es-CO"/>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270A42E6-1BFF-4903-80D1-CCC0A021B9AB}" type="slidenum">
              <a:rPr lang="es-CO" smtClean="0"/>
              <a:t>‹Nº›</a:t>
            </a:fld>
            <a:endParaRPr lang="es-CO"/>
          </a:p>
        </p:txBody>
      </p:sp>
    </p:spTree>
    <p:extLst>
      <p:ext uri="{BB962C8B-B14F-4D97-AF65-F5344CB8AC3E}">
        <p14:creationId xmlns:p14="http://schemas.microsoft.com/office/powerpoint/2010/main" val="4223011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E76506DB-7FD3-FCB2-6F7D-DDA1FF2BEAF2}"/>
              </a:ext>
            </a:extLst>
          </p:cNvPr>
          <p:cNvCxnSpPr>
            <a:cxnSpLocks/>
          </p:cNvCxnSpPr>
          <p:nvPr/>
        </p:nvCxnSpPr>
        <p:spPr>
          <a:xfrm>
            <a:off x="341906" y="1765190"/>
            <a:ext cx="5955527" cy="0"/>
          </a:xfrm>
          <a:prstGeom prst="line">
            <a:avLst/>
          </a:prstGeom>
        </p:spPr>
        <p:style>
          <a:lnRef idx="2">
            <a:schemeClr val="dk1"/>
          </a:lnRef>
          <a:fillRef idx="0">
            <a:schemeClr val="dk1"/>
          </a:fillRef>
          <a:effectRef idx="1">
            <a:schemeClr val="dk1"/>
          </a:effectRef>
          <a:fontRef idx="minor">
            <a:schemeClr val="tx1"/>
          </a:fontRef>
        </p:style>
      </p:cxnSp>
      <p:sp>
        <p:nvSpPr>
          <p:cNvPr id="9" name="CuadroTexto 8">
            <a:extLst>
              <a:ext uri="{FF2B5EF4-FFF2-40B4-BE49-F238E27FC236}">
                <a16:creationId xmlns:a16="http://schemas.microsoft.com/office/drawing/2014/main" id="{B35B1507-43FB-572B-0AD5-2C7FE2AA7A26}"/>
              </a:ext>
            </a:extLst>
          </p:cNvPr>
          <p:cNvSpPr txBox="1"/>
          <p:nvPr/>
        </p:nvSpPr>
        <p:spPr>
          <a:xfrm>
            <a:off x="3522428" y="575761"/>
            <a:ext cx="2775005" cy="1384995"/>
          </a:xfrm>
          <a:prstGeom prst="rect">
            <a:avLst/>
          </a:prstGeom>
          <a:noFill/>
        </p:spPr>
        <p:txBody>
          <a:bodyPr wrap="square" rtlCol="0">
            <a:spAutoFit/>
          </a:bodyPr>
          <a:lstStyle/>
          <a:p>
            <a:pPr algn="r"/>
            <a:r>
              <a:rPr lang="es-CO" sz="1400" b="1" i="1" dirty="0"/>
              <a:t>Juan Esteban Gómez Campuzano</a:t>
            </a:r>
          </a:p>
          <a:p>
            <a:pPr algn="r"/>
            <a:r>
              <a:rPr lang="es-CO" sz="1400" b="1" i="1" dirty="0" err="1"/>
              <a:t>Cc.</a:t>
            </a:r>
            <a:r>
              <a:rPr lang="es-CO" sz="1400" b="1" i="1" dirty="0"/>
              <a:t> 1037648351</a:t>
            </a:r>
          </a:p>
          <a:p>
            <a:pPr algn="r"/>
            <a:r>
              <a:rPr lang="es-CO" sz="1400" b="1" i="1" dirty="0"/>
              <a:t>Cartografía Geotécnica</a:t>
            </a:r>
          </a:p>
          <a:p>
            <a:pPr algn="r"/>
            <a:r>
              <a:rPr lang="es-CO" sz="1400" b="1" i="1" dirty="0"/>
              <a:t>Edier Vicente Aristizábal Giraldo</a:t>
            </a:r>
          </a:p>
          <a:p>
            <a:pPr algn="r"/>
            <a:r>
              <a:rPr lang="es-CO" sz="1400" b="1" i="1" dirty="0"/>
              <a:t>2022-2S</a:t>
            </a:r>
          </a:p>
          <a:p>
            <a:pPr algn="r"/>
            <a:endParaRPr lang="es-CO" sz="1400" b="1" i="1" dirty="0"/>
          </a:p>
        </p:txBody>
      </p:sp>
      <p:pic>
        <p:nvPicPr>
          <p:cNvPr id="1026" name="Picture 2" descr="Comunicación Decanatura Número 001 - Facultad de Minas">
            <a:extLst>
              <a:ext uri="{FF2B5EF4-FFF2-40B4-BE49-F238E27FC236}">
                <a16:creationId xmlns:a16="http://schemas.microsoft.com/office/drawing/2014/main" id="{382EBEA7-2A31-2549-CAFD-93F424E0ED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143" b="21932"/>
          <a:stretch/>
        </p:blipFill>
        <p:spPr bwMode="auto">
          <a:xfrm>
            <a:off x="341906" y="448516"/>
            <a:ext cx="2775005" cy="1288111"/>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19E3BACB-CEF6-86E7-668B-48D4EDF895C3}"/>
              </a:ext>
            </a:extLst>
          </p:cNvPr>
          <p:cNvSpPr txBox="1"/>
          <p:nvPr/>
        </p:nvSpPr>
        <p:spPr>
          <a:xfrm>
            <a:off x="762156" y="1961927"/>
            <a:ext cx="5333688" cy="369332"/>
          </a:xfrm>
          <a:prstGeom prst="rect">
            <a:avLst/>
          </a:prstGeom>
          <a:noFill/>
        </p:spPr>
        <p:txBody>
          <a:bodyPr wrap="square" rtlCol="0">
            <a:spAutoFit/>
          </a:bodyPr>
          <a:lstStyle/>
          <a:p>
            <a:r>
              <a:rPr lang="es-CO" b="1" dirty="0"/>
              <a:t>Taller 7: Mapa de Susceptibilidad; Métodos Bivariados</a:t>
            </a:r>
          </a:p>
        </p:txBody>
      </p:sp>
      <p:cxnSp>
        <p:nvCxnSpPr>
          <p:cNvPr id="11" name="Conector recto 10">
            <a:extLst>
              <a:ext uri="{FF2B5EF4-FFF2-40B4-BE49-F238E27FC236}">
                <a16:creationId xmlns:a16="http://schemas.microsoft.com/office/drawing/2014/main" id="{92FB77C9-B9C2-9C03-C1B1-3292996862C6}"/>
              </a:ext>
            </a:extLst>
          </p:cNvPr>
          <p:cNvCxnSpPr>
            <a:cxnSpLocks/>
          </p:cNvCxnSpPr>
          <p:nvPr/>
        </p:nvCxnSpPr>
        <p:spPr>
          <a:xfrm>
            <a:off x="341905" y="2537792"/>
            <a:ext cx="5955527" cy="0"/>
          </a:xfrm>
          <a:prstGeom prst="line">
            <a:avLst/>
          </a:prstGeom>
        </p:spPr>
        <p:style>
          <a:lnRef idx="1">
            <a:schemeClr val="dk1"/>
          </a:lnRef>
          <a:fillRef idx="0">
            <a:schemeClr val="dk1"/>
          </a:fillRef>
          <a:effectRef idx="0">
            <a:schemeClr val="dk1"/>
          </a:effectRef>
          <a:fontRef idx="minor">
            <a:schemeClr val="tx1"/>
          </a:fontRef>
        </p:style>
      </p:cxnSp>
      <p:sp>
        <p:nvSpPr>
          <p:cNvPr id="12" name="CuadroTexto 11">
            <a:extLst>
              <a:ext uri="{FF2B5EF4-FFF2-40B4-BE49-F238E27FC236}">
                <a16:creationId xmlns:a16="http://schemas.microsoft.com/office/drawing/2014/main" id="{E82F63BC-9852-43C9-072B-1A5167C4A6D5}"/>
              </a:ext>
            </a:extLst>
          </p:cNvPr>
          <p:cNvSpPr txBox="1"/>
          <p:nvPr/>
        </p:nvSpPr>
        <p:spPr>
          <a:xfrm>
            <a:off x="341905" y="2617837"/>
            <a:ext cx="5955527" cy="5478423"/>
          </a:xfrm>
          <a:prstGeom prst="rect">
            <a:avLst/>
          </a:prstGeom>
          <a:noFill/>
        </p:spPr>
        <p:txBody>
          <a:bodyPr wrap="square" rtlCol="0">
            <a:spAutoFit/>
          </a:bodyPr>
          <a:lstStyle/>
          <a:p>
            <a:pPr algn="just"/>
            <a:r>
              <a:rPr lang="es-CO" sz="1400" dirty="0"/>
              <a:t>El objetivo principal de éste taller al igual que con el método heurístico, es realizar un mapa de susceptibilidad, pero empleando métodos bivariados. Para realizar este método se emplean los siguientes insumos:</a:t>
            </a:r>
          </a:p>
          <a:p>
            <a:pPr algn="just"/>
            <a:endParaRPr lang="es-CO" sz="1400" dirty="0"/>
          </a:p>
          <a:p>
            <a:pPr marL="285750" indent="-285750" algn="just">
              <a:buFont typeface="Arial" panose="020B0604020202020204" pitchFamily="34" charset="0"/>
              <a:buChar char="•"/>
            </a:pPr>
            <a:r>
              <a:rPr lang="es-CO" sz="1400" dirty="0"/>
              <a:t>Pendiente</a:t>
            </a:r>
          </a:p>
          <a:p>
            <a:pPr marL="285750" indent="-285750" algn="just">
              <a:buFont typeface="Arial" panose="020B0604020202020204" pitchFamily="34" charset="0"/>
              <a:buChar char="•"/>
            </a:pPr>
            <a:r>
              <a:rPr lang="es-CO" sz="1400" dirty="0"/>
              <a:t>Aspecto</a:t>
            </a:r>
          </a:p>
          <a:p>
            <a:pPr marL="285750" indent="-285750" algn="just">
              <a:buFont typeface="Arial" panose="020B0604020202020204" pitchFamily="34" charset="0"/>
              <a:buChar char="•"/>
            </a:pPr>
            <a:r>
              <a:rPr lang="es-CO" sz="1400" dirty="0"/>
              <a:t>Flujo acumulado</a:t>
            </a:r>
          </a:p>
          <a:p>
            <a:pPr marL="285750" indent="-285750" algn="just">
              <a:buFont typeface="Arial" panose="020B0604020202020204" pitchFamily="34" charset="0"/>
              <a:buChar char="•"/>
            </a:pPr>
            <a:r>
              <a:rPr lang="es-CO" sz="1400" dirty="0"/>
              <a:t>Geología</a:t>
            </a:r>
          </a:p>
          <a:p>
            <a:pPr marL="285750" indent="-285750" algn="just">
              <a:buFont typeface="Arial" panose="020B0604020202020204" pitchFamily="34" charset="0"/>
              <a:buChar char="•"/>
            </a:pPr>
            <a:endParaRPr lang="es-CO" sz="1400" dirty="0"/>
          </a:p>
          <a:p>
            <a:pPr algn="just"/>
            <a:r>
              <a:rPr lang="es-CO" sz="1400" dirty="0"/>
              <a:t>Se debe tener en cuenta, que se evaluó el método de </a:t>
            </a:r>
            <a:r>
              <a:rPr lang="es-CO" sz="1400" i="1" dirty="0" err="1"/>
              <a:t>Frecuency</a:t>
            </a:r>
            <a:r>
              <a:rPr lang="es-CO" sz="1400" i="1" dirty="0"/>
              <a:t> Ratio </a:t>
            </a:r>
            <a:r>
              <a:rPr lang="es-CO" sz="1400" i="1" dirty="0" err="1"/>
              <a:t>Model</a:t>
            </a:r>
            <a:r>
              <a:rPr lang="es-CO" sz="1400" i="1" dirty="0"/>
              <a:t> (</a:t>
            </a:r>
            <a:r>
              <a:rPr lang="es-CO" sz="1400" i="1" dirty="0" err="1"/>
              <a:t>Likelihood</a:t>
            </a:r>
            <a:r>
              <a:rPr lang="es-CO" sz="1400" i="1" dirty="0"/>
              <a:t>)</a:t>
            </a:r>
            <a:r>
              <a:rPr lang="es-ES" sz="1400" i="1" dirty="0"/>
              <a:t>,</a:t>
            </a:r>
            <a:r>
              <a:rPr lang="es-ES" sz="1400" dirty="0"/>
              <a:t> o también conocido como el método de máxima verosimilitud (MV) o máxima probabilidad, que busca estimar los parámetros que maximicen la probabilidad de observar las </a:t>
            </a:r>
            <a:r>
              <a:rPr lang="es-ES" sz="1400" b="1" dirty="0"/>
              <a:t>Y</a:t>
            </a:r>
            <a:r>
              <a:rPr lang="es-ES" sz="1400" dirty="0"/>
              <a:t> dadas., es decir, nos dice que escogerá como valor estimado del parámetro que tiene mayor probabilidad de ocurrir según lo observado, siempre suponiendo que es correcto el modelo matemático postulado. Este método, al igual que todos los métodos bivariados, calcula un peso para cada clase en la cual es dividida cada variable. Finalmente, la susceptibilidad de una celda es igual a la sumatoria del peso de cada clase (w) a la que pertenece en cada variable. En comparación con el método heurístico, éste método calcula el peso para cada variable por sí mismo y no está sujeto a criterio de expertos. </a:t>
            </a:r>
          </a:p>
          <a:p>
            <a:pPr algn="just"/>
            <a:endParaRPr lang="es-ES" sz="1400" dirty="0"/>
          </a:p>
          <a:p>
            <a:pPr algn="just"/>
            <a:r>
              <a:rPr lang="es-ES" sz="1400" dirty="0"/>
              <a:t>Se realizan los mismos rangos propuestos en el método heurístico para cada variable y se obtiene el siguiente mapa de susceptibilidad:</a:t>
            </a:r>
            <a:endParaRPr lang="es-CO" sz="1400" dirty="0"/>
          </a:p>
          <a:p>
            <a:pPr algn="just"/>
            <a:endParaRPr lang="es-CO" sz="1400" dirty="0"/>
          </a:p>
        </p:txBody>
      </p:sp>
      <p:pic>
        <p:nvPicPr>
          <p:cNvPr id="4" name="Imagen 3">
            <a:extLst>
              <a:ext uri="{FF2B5EF4-FFF2-40B4-BE49-F238E27FC236}">
                <a16:creationId xmlns:a16="http://schemas.microsoft.com/office/drawing/2014/main" id="{6EF290C5-6D81-F289-1B0E-15C36FC18B3D}"/>
              </a:ext>
            </a:extLst>
          </p:cNvPr>
          <p:cNvPicPr>
            <a:picLocks noChangeAspect="1"/>
          </p:cNvPicPr>
          <p:nvPr/>
        </p:nvPicPr>
        <p:blipFill>
          <a:blip r:embed="rId3"/>
          <a:stretch>
            <a:fillRect/>
          </a:stretch>
        </p:blipFill>
        <p:spPr>
          <a:xfrm>
            <a:off x="1004311" y="8096260"/>
            <a:ext cx="4849377" cy="3519979"/>
          </a:xfrm>
          <a:prstGeom prst="rect">
            <a:avLst/>
          </a:prstGeom>
          <a:ln>
            <a:solidFill>
              <a:schemeClr val="tx1"/>
            </a:solidFill>
          </a:ln>
        </p:spPr>
      </p:pic>
      <p:pic>
        <p:nvPicPr>
          <p:cNvPr id="5" name="Picture 10" descr="Flecha Mapa Norte - Gráficos vectoriales gratis en Pixabay">
            <a:extLst>
              <a:ext uri="{FF2B5EF4-FFF2-40B4-BE49-F238E27FC236}">
                <a16:creationId xmlns:a16="http://schemas.microsoft.com/office/drawing/2014/main" id="{8707AEEB-5EA9-C62A-1EAA-F40B39CBA2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0100" y="10640686"/>
            <a:ext cx="231590" cy="334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68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AB89F562-02DA-4599-4689-7C2D29036C1E}"/>
              </a:ext>
            </a:extLst>
          </p:cNvPr>
          <p:cNvSpPr txBox="1"/>
          <p:nvPr/>
        </p:nvSpPr>
        <p:spPr>
          <a:xfrm>
            <a:off x="317220" y="415573"/>
            <a:ext cx="6223561" cy="9571851"/>
          </a:xfrm>
          <a:prstGeom prst="rect">
            <a:avLst/>
          </a:prstGeom>
          <a:noFill/>
        </p:spPr>
        <p:txBody>
          <a:bodyPr wrap="square" rtlCol="0">
            <a:spAutoFit/>
          </a:bodyPr>
          <a:lstStyle/>
          <a:p>
            <a:pPr algn="just"/>
            <a:r>
              <a:rPr lang="es-CO" sz="1400" dirty="0"/>
              <a:t>En el mapa, se observa entonces, que las zonas con mayor susceptibilidad a los movimientos en masa, se restringen a las zonas con pendientes problemáticas. Sin embargo, se debería reevaluar el modelo, ya que el mapa posiblemente tenga una incertidumbre alta por la escasez de los datos y por dicha razón, el algoritmo esté asignando valores de peso desfasados a clases de cada variable que no corresponden a los movimientos en masa (principalmente con la variable y sus clases de pendiente).</a:t>
            </a:r>
          </a:p>
          <a:p>
            <a:pPr algn="just"/>
            <a:endParaRPr lang="es-CO" sz="1400" dirty="0"/>
          </a:p>
          <a:p>
            <a:pPr algn="just"/>
            <a:r>
              <a:rPr lang="es-CO" sz="1400" dirty="0"/>
              <a:t>Por último, comparamos éste resultado con el heurístico ya que ambos manejan un procedimiento similar y tenemos que el mapa heurístico en éste caso, se comporta de manera más significativa que el</a:t>
            </a:r>
            <a:r>
              <a:rPr lang="es-CO" sz="1400" i="1" dirty="0"/>
              <a:t> </a:t>
            </a:r>
            <a:r>
              <a:rPr lang="es-CO" sz="1400" i="1" dirty="0" err="1"/>
              <a:t>Frecuency</a:t>
            </a:r>
            <a:r>
              <a:rPr lang="es-CO" sz="1400" i="1" dirty="0"/>
              <a:t> Ratio </a:t>
            </a:r>
            <a:r>
              <a:rPr lang="es-CO" sz="1400" i="1" dirty="0" err="1"/>
              <a:t>Model</a:t>
            </a:r>
            <a:r>
              <a:rPr lang="es-CO" sz="1400" i="1" dirty="0"/>
              <a:t>.</a:t>
            </a:r>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a:p>
            <a:pPr algn="just"/>
            <a:endParaRPr lang="es-CO" sz="1400" dirty="0"/>
          </a:p>
        </p:txBody>
      </p:sp>
      <p:pic>
        <p:nvPicPr>
          <p:cNvPr id="6" name="Imagen 5">
            <a:extLst>
              <a:ext uri="{FF2B5EF4-FFF2-40B4-BE49-F238E27FC236}">
                <a16:creationId xmlns:a16="http://schemas.microsoft.com/office/drawing/2014/main" id="{74D27209-3915-3030-D5BD-DA7DDAE22EA2}"/>
              </a:ext>
            </a:extLst>
          </p:cNvPr>
          <p:cNvPicPr>
            <a:picLocks noChangeAspect="1"/>
          </p:cNvPicPr>
          <p:nvPr/>
        </p:nvPicPr>
        <p:blipFill>
          <a:blip r:embed="rId2"/>
          <a:stretch>
            <a:fillRect/>
          </a:stretch>
        </p:blipFill>
        <p:spPr>
          <a:xfrm>
            <a:off x="1225436" y="2962210"/>
            <a:ext cx="4407125" cy="3229222"/>
          </a:xfrm>
          <a:prstGeom prst="rect">
            <a:avLst/>
          </a:prstGeom>
          <a:ln>
            <a:solidFill>
              <a:schemeClr val="tx1"/>
            </a:solidFill>
          </a:ln>
        </p:spPr>
      </p:pic>
      <p:pic>
        <p:nvPicPr>
          <p:cNvPr id="8" name="Imagen 7">
            <a:extLst>
              <a:ext uri="{FF2B5EF4-FFF2-40B4-BE49-F238E27FC236}">
                <a16:creationId xmlns:a16="http://schemas.microsoft.com/office/drawing/2014/main" id="{DF288B19-9EE3-4078-6522-5DCDAC97ACCC}"/>
              </a:ext>
            </a:extLst>
          </p:cNvPr>
          <p:cNvPicPr>
            <a:picLocks noChangeAspect="1"/>
          </p:cNvPicPr>
          <p:nvPr/>
        </p:nvPicPr>
        <p:blipFill>
          <a:blip r:embed="rId3"/>
          <a:stretch>
            <a:fillRect/>
          </a:stretch>
        </p:blipFill>
        <p:spPr>
          <a:xfrm>
            <a:off x="1225435" y="6264176"/>
            <a:ext cx="4407126" cy="3255383"/>
          </a:xfrm>
          <a:prstGeom prst="rect">
            <a:avLst/>
          </a:prstGeom>
          <a:ln>
            <a:solidFill>
              <a:schemeClr val="tx1"/>
            </a:solidFill>
          </a:ln>
        </p:spPr>
      </p:pic>
    </p:spTree>
    <p:extLst>
      <p:ext uri="{BB962C8B-B14F-4D97-AF65-F5344CB8AC3E}">
        <p14:creationId xmlns:p14="http://schemas.microsoft.com/office/powerpoint/2010/main" val="227579106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1325</TotalTime>
  <Words>376</Words>
  <Application>Microsoft Office PowerPoint</Application>
  <PresentationFormat>Panorámica</PresentationFormat>
  <Paragraphs>50</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Esteban</dc:creator>
  <cp:lastModifiedBy>Juan Esteban</cp:lastModifiedBy>
  <cp:revision>170</cp:revision>
  <dcterms:created xsi:type="dcterms:W3CDTF">2022-08-31T22:40:51Z</dcterms:created>
  <dcterms:modified xsi:type="dcterms:W3CDTF">2022-12-10T15:48:13Z</dcterms:modified>
</cp:coreProperties>
</file>