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62" r:id="rId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9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0545B-6DFA-4DD8-A142-3E9A67B08FBB}" type="datetimeFigureOut">
              <a:rPr lang="es-CO" smtClean="0"/>
              <a:t>10/12/2022</a:t>
            </a:fld>
            <a:endParaRPr lang="es-CO"/>
          </a:p>
        </p:txBody>
      </p:sp>
      <p:sp>
        <p:nvSpPr>
          <p:cNvPr id="4" name="Marcador de imagen de diapositiva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11EC5-67A8-4E86-A956-5257DCD91F1E}" type="slidenum">
              <a:rPr lang="es-CO" smtClean="0"/>
              <a:t>‹Nº›</a:t>
            </a:fld>
            <a:endParaRPr lang="es-CO"/>
          </a:p>
        </p:txBody>
      </p:sp>
    </p:spTree>
    <p:extLst>
      <p:ext uri="{BB962C8B-B14F-4D97-AF65-F5344CB8AC3E}">
        <p14:creationId xmlns:p14="http://schemas.microsoft.com/office/powerpoint/2010/main" val="3825336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251513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6068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66380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81853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224606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D6F5AA7-E601-4D6A-A80D-C14F9931E358}" type="datetimeFigureOut">
              <a:rPr lang="es-CO" smtClean="0"/>
              <a:t>10/12/2022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0917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4453467"/>
            <a:ext cx="2901255"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4453467"/>
            <a:ext cx="2915543"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D6F5AA7-E601-4D6A-A80D-C14F9931E358}" type="datetimeFigureOut">
              <a:rPr lang="es-CO" smtClean="0"/>
              <a:t>10/12/2022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00761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D6F5AA7-E601-4D6A-A80D-C14F9931E358}" type="datetimeFigureOut">
              <a:rPr lang="es-CO" smtClean="0"/>
              <a:t>10/12/2022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4584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F5AA7-E601-4D6A-A80D-C14F9931E358}" type="datetimeFigureOut">
              <a:rPr lang="es-CO" smtClean="0"/>
              <a:t>10/12/2022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1211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6F5AA7-E601-4D6A-A80D-C14F9931E358}" type="datetimeFigureOut">
              <a:rPr lang="es-CO" smtClean="0"/>
              <a:t>10/12/2022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59613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6F5AA7-E601-4D6A-A80D-C14F9931E358}" type="datetimeFigureOut">
              <a:rPr lang="es-CO" smtClean="0"/>
              <a:t>10/12/2022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12064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D6F5AA7-E601-4D6A-A80D-C14F9931E358}" type="datetimeFigureOut">
              <a:rPr lang="es-CO" smtClean="0"/>
              <a:t>10/12/2022</a:t>
            </a:fld>
            <a:endParaRPr lang="es-CO"/>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70A42E6-1BFF-4903-80D1-CCC0A021B9AB}" type="slidenum">
              <a:rPr lang="es-CO" smtClean="0"/>
              <a:t>‹Nº›</a:t>
            </a:fld>
            <a:endParaRPr lang="es-CO"/>
          </a:p>
        </p:txBody>
      </p:sp>
    </p:spTree>
    <p:extLst>
      <p:ext uri="{BB962C8B-B14F-4D97-AF65-F5344CB8AC3E}">
        <p14:creationId xmlns:p14="http://schemas.microsoft.com/office/powerpoint/2010/main" val="4223011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76506DB-7FD3-FCB2-6F7D-DDA1FF2BEAF2}"/>
              </a:ext>
            </a:extLst>
          </p:cNvPr>
          <p:cNvCxnSpPr>
            <a:cxnSpLocks/>
          </p:cNvCxnSpPr>
          <p:nvPr/>
        </p:nvCxnSpPr>
        <p:spPr>
          <a:xfrm>
            <a:off x="341906" y="1765190"/>
            <a:ext cx="5955527" cy="0"/>
          </a:xfrm>
          <a:prstGeom prst="line">
            <a:avLst/>
          </a:prstGeom>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id="{B35B1507-43FB-572B-0AD5-2C7FE2AA7A26}"/>
              </a:ext>
            </a:extLst>
          </p:cNvPr>
          <p:cNvSpPr txBox="1"/>
          <p:nvPr/>
        </p:nvSpPr>
        <p:spPr>
          <a:xfrm>
            <a:off x="3522428" y="575761"/>
            <a:ext cx="2775005" cy="1384995"/>
          </a:xfrm>
          <a:prstGeom prst="rect">
            <a:avLst/>
          </a:prstGeom>
          <a:noFill/>
        </p:spPr>
        <p:txBody>
          <a:bodyPr wrap="square" rtlCol="0">
            <a:spAutoFit/>
          </a:bodyPr>
          <a:lstStyle/>
          <a:p>
            <a:pPr algn="r"/>
            <a:r>
              <a:rPr lang="es-CO" sz="1400" b="1" i="1" dirty="0"/>
              <a:t>Juan Esteban Gómez Campuzano</a:t>
            </a:r>
          </a:p>
          <a:p>
            <a:pPr algn="r"/>
            <a:r>
              <a:rPr lang="es-CO" sz="1400" b="1" i="1" dirty="0" err="1"/>
              <a:t>Cc.</a:t>
            </a:r>
            <a:r>
              <a:rPr lang="es-CO" sz="1400" b="1" i="1" dirty="0"/>
              <a:t> 1037648351</a:t>
            </a:r>
          </a:p>
          <a:p>
            <a:pPr algn="r"/>
            <a:r>
              <a:rPr lang="es-CO" sz="1400" b="1" i="1" dirty="0"/>
              <a:t>Cartografía Geotécnica</a:t>
            </a:r>
          </a:p>
          <a:p>
            <a:pPr algn="r"/>
            <a:r>
              <a:rPr lang="es-CO" sz="1400" b="1" i="1" dirty="0"/>
              <a:t>Edier Vicente Aristizábal Giraldo</a:t>
            </a:r>
          </a:p>
          <a:p>
            <a:pPr algn="r"/>
            <a:r>
              <a:rPr lang="es-CO" sz="1400" b="1" i="1" dirty="0"/>
              <a:t>2022-2S</a:t>
            </a:r>
          </a:p>
          <a:p>
            <a:pPr algn="r"/>
            <a:endParaRPr lang="es-CO" sz="1400" b="1" i="1" dirty="0"/>
          </a:p>
        </p:txBody>
      </p:sp>
      <p:pic>
        <p:nvPicPr>
          <p:cNvPr id="1026" name="Picture 2" descr="Comunicación Decanatura Número 001 - Facultad de Minas">
            <a:extLst>
              <a:ext uri="{FF2B5EF4-FFF2-40B4-BE49-F238E27FC236}">
                <a16:creationId xmlns:a16="http://schemas.microsoft.com/office/drawing/2014/main" id="{382EBEA7-2A31-2549-CAFD-93F424E0E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43" b="21932"/>
          <a:stretch/>
        </p:blipFill>
        <p:spPr bwMode="auto">
          <a:xfrm>
            <a:off x="341906" y="448516"/>
            <a:ext cx="2775005" cy="128811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19E3BACB-CEF6-86E7-668B-48D4EDF895C3}"/>
              </a:ext>
            </a:extLst>
          </p:cNvPr>
          <p:cNvSpPr txBox="1"/>
          <p:nvPr/>
        </p:nvSpPr>
        <p:spPr>
          <a:xfrm>
            <a:off x="517603" y="1945271"/>
            <a:ext cx="5822794" cy="369332"/>
          </a:xfrm>
          <a:prstGeom prst="rect">
            <a:avLst/>
          </a:prstGeom>
          <a:noFill/>
        </p:spPr>
        <p:txBody>
          <a:bodyPr wrap="square" rtlCol="0">
            <a:spAutoFit/>
          </a:bodyPr>
          <a:lstStyle/>
          <a:p>
            <a:pPr algn="ctr"/>
            <a:r>
              <a:rPr lang="es-CO" b="1" dirty="0"/>
              <a:t>Taller 10: Evaluación del modelo</a:t>
            </a:r>
          </a:p>
        </p:txBody>
      </p:sp>
      <p:cxnSp>
        <p:nvCxnSpPr>
          <p:cNvPr id="11" name="Conector recto 10">
            <a:extLst>
              <a:ext uri="{FF2B5EF4-FFF2-40B4-BE49-F238E27FC236}">
                <a16:creationId xmlns:a16="http://schemas.microsoft.com/office/drawing/2014/main" id="{92FB77C9-B9C2-9C03-C1B1-3292996862C6}"/>
              </a:ext>
            </a:extLst>
          </p:cNvPr>
          <p:cNvCxnSpPr>
            <a:cxnSpLocks/>
          </p:cNvCxnSpPr>
          <p:nvPr/>
        </p:nvCxnSpPr>
        <p:spPr>
          <a:xfrm>
            <a:off x="341905" y="2537792"/>
            <a:ext cx="5955527" cy="0"/>
          </a:xfrm>
          <a:prstGeom prst="line">
            <a:avLst/>
          </a:prstGeom>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E82F63BC-9852-43C9-072B-1A5167C4A6D5}"/>
              </a:ext>
            </a:extLst>
          </p:cNvPr>
          <p:cNvSpPr txBox="1"/>
          <p:nvPr/>
        </p:nvSpPr>
        <p:spPr>
          <a:xfrm>
            <a:off x="341905" y="2617837"/>
            <a:ext cx="5955527" cy="8925520"/>
          </a:xfrm>
          <a:prstGeom prst="rect">
            <a:avLst/>
          </a:prstGeom>
          <a:noFill/>
        </p:spPr>
        <p:txBody>
          <a:bodyPr wrap="square" rtlCol="0">
            <a:spAutoFit/>
          </a:bodyPr>
          <a:lstStyle/>
          <a:p>
            <a:pPr algn="just"/>
            <a:r>
              <a:rPr lang="es-CO" sz="1400" dirty="0"/>
              <a:t>El objetivo principal de éste taller, es evaluar el modelo que tan acertado es para predecir movimientos en masas. </a:t>
            </a:r>
            <a:r>
              <a:rPr lang="es-ES" sz="1400" dirty="0"/>
              <a:t>Los modelos usados anteriormente, no dejan de ser simplificaciones que buscan acercarse a la realidad y por lo tanto, se consideran como aproximaciones. Por lo tanto, sabemos que las aproximaciones pueden contener altos valores de incertidumbre y es necesario evaluar la exactitud, el error, la precisión y la misma incertidumbre de dichos modelos. Para éste modelo en particular sabemos que los datos que se emplearon para el proceso, no son una cantidad considerable (es decir, hacen falta mas datos e </a:t>
            </a:r>
            <a:r>
              <a:rPr lang="es-ES" sz="1400" dirty="0" err="1"/>
              <a:t>informacion</a:t>
            </a:r>
            <a:r>
              <a:rPr lang="es-ES" sz="1400" dirty="0"/>
              <a:t>), por lo que es de esperarse que el modelo tenga alto grado de incertidumbre y poco de precisión, en las predicciones que hace de </a:t>
            </a:r>
            <a:r>
              <a:rPr lang="es-ES" sz="1400" dirty="0" err="1"/>
              <a:t>suceptibilidad</a:t>
            </a:r>
            <a:r>
              <a:rPr lang="es-ES" sz="1400" dirty="0"/>
              <a:t>. Sin embargo, se evaluó según los criterios de “validación cruzada” y “capacidad de </a:t>
            </a:r>
            <a:r>
              <a:rPr lang="es-ES" sz="1400" dirty="0" err="1"/>
              <a:t>prediccion</a:t>
            </a:r>
            <a:r>
              <a:rPr lang="es-ES" sz="1400" dirty="0"/>
              <a:t>” y se obtuvo un desempeño del modelo tal que: </a:t>
            </a:r>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r>
              <a:rPr lang="es-ES" sz="1400" dirty="0"/>
              <a:t>El modelo presenta un error en los datos, debido a que contiene valores de 0 hasta 2 y debería contener solamente valores de 0 y 1. Sin embargo la curva </a:t>
            </a:r>
            <a:r>
              <a:rPr lang="es-ES" sz="1400" dirty="0" err="1"/>
              <a:t>roc</a:t>
            </a:r>
            <a:r>
              <a:rPr lang="es-ES" sz="1400" dirty="0"/>
              <a:t> para los valores que están entre 0 y 1 esta dada por:</a:t>
            </a:r>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CO" sz="1400" dirty="0"/>
          </a:p>
          <a:p>
            <a:pPr algn="just"/>
            <a:endParaRPr lang="es-CO" sz="1400" dirty="0"/>
          </a:p>
        </p:txBody>
      </p:sp>
      <p:pic>
        <p:nvPicPr>
          <p:cNvPr id="5" name="Picture 10" descr="Flecha Mapa Norte - Gráficos vectoriales gratis en Pixabay">
            <a:extLst>
              <a:ext uri="{FF2B5EF4-FFF2-40B4-BE49-F238E27FC236}">
                <a16:creationId xmlns:a16="http://schemas.microsoft.com/office/drawing/2014/main" id="{8707AEEB-5EA9-C62A-1EAA-F40B39CBA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631" y="3619917"/>
            <a:ext cx="231590" cy="33494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9789A233-DC66-F86E-8C27-9FDA1F5E8C56}"/>
              </a:ext>
            </a:extLst>
          </p:cNvPr>
          <p:cNvPicPr>
            <a:picLocks noChangeAspect="1"/>
          </p:cNvPicPr>
          <p:nvPr/>
        </p:nvPicPr>
        <p:blipFill>
          <a:blip r:embed="rId4"/>
          <a:stretch>
            <a:fillRect/>
          </a:stretch>
        </p:blipFill>
        <p:spPr>
          <a:xfrm>
            <a:off x="930042" y="5630780"/>
            <a:ext cx="4997916" cy="1776869"/>
          </a:xfrm>
          <a:prstGeom prst="rect">
            <a:avLst/>
          </a:prstGeom>
          <a:ln>
            <a:solidFill>
              <a:schemeClr val="tx1"/>
            </a:solidFill>
          </a:ln>
        </p:spPr>
      </p:pic>
      <p:pic>
        <p:nvPicPr>
          <p:cNvPr id="6" name="Imagen 5">
            <a:extLst>
              <a:ext uri="{FF2B5EF4-FFF2-40B4-BE49-F238E27FC236}">
                <a16:creationId xmlns:a16="http://schemas.microsoft.com/office/drawing/2014/main" id="{D82A61E6-C439-71B1-65F6-B358D814D2A5}"/>
              </a:ext>
            </a:extLst>
          </p:cNvPr>
          <p:cNvPicPr>
            <a:picLocks noChangeAspect="1"/>
          </p:cNvPicPr>
          <p:nvPr/>
        </p:nvPicPr>
        <p:blipFill>
          <a:blip r:embed="rId5"/>
          <a:stretch>
            <a:fillRect/>
          </a:stretch>
        </p:blipFill>
        <p:spPr>
          <a:xfrm>
            <a:off x="3616439" y="7487693"/>
            <a:ext cx="2311519" cy="266714"/>
          </a:xfrm>
          <a:prstGeom prst="rect">
            <a:avLst/>
          </a:prstGeom>
          <a:ln>
            <a:solidFill>
              <a:schemeClr val="tx1"/>
            </a:solidFill>
          </a:ln>
        </p:spPr>
      </p:pic>
      <p:pic>
        <p:nvPicPr>
          <p:cNvPr id="13" name="Imagen 12">
            <a:extLst>
              <a:ext uri="{FF2B5EF4-FFF2-40B4-BE49-F238E27FC236}">
                <a16:creationId xmlns:a16="http://schemas.microsoft.com/office/drawing/2014/main" id="{D70C2C45-B40D-44DF-1887-CB864F131BBE}"/>
              </a:ext>
            </a:extLst>
          </p:cNvPr>
          <p:cNvPicPr>
            <a:picLocks noChangeAspect="1"/>
          </p:cNvPicPr>
          <p:nvPr/>
        </p:nvPicPr>
        <p:blipFill>
          <a:blip r:embed="rId6"/>
          <a:stretch>
            <a:fillRect/>
          </a:stretch>
        </p:blipFill>
        <p:spPr>
          <a:xfrm>
            <a:off x="1487166" y="8839610"/>
            <a:ext cx="3883667" cy="2903874"/>
          </a:xfrm>
          <a:prstGeom prst="rect">
            <a:avLst/>
          </a:prstGeom>
          <a:ln>
            <a:solidFill>
              <a:schemeClr val="tx1"/>
            </a:solidFill>
          </a:ln>
        </p:spPr>
      </p:pic>
    </p:spTree>
    <p:extLst>
      <p:ext uri="{BB962C8B-B14F-4D97-AF65-F5344CB8AC3E}">
        <p14:creationId xmlns:p14="http://schemas.microsoft.com/office/powerpoint/2010/main" val="73768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AB89F562-02DA-4599-4689-7C2D29036C1E}"/>
              </a:ext>
            </a:extLst>
          </p:cNvPr>
          <p:cNvSpPr txBox="1"/>
          <p:nvPr/>
        </p:nvSpPr>
        <p:spPr>
          <a:xfrm>
            <a:off x="317220" y="415573"/>
            <a:ext cx="6223561" cy="8063746"/>
          </a:xfrm>
          <a:prstGeom prst="rect">
            <a:avLst/>
          </a:prstGeom>
          <a:noFill/>
        </p:spPr>
        <p:txBody>
          <a:bodyPr wrap="square" rtlCol="0">
            <a:spAutoFit/>
          </a:bodyPr>
          <a:lstStyle/>
          <a:p>
            <a:pPr algn="just"/>
            <a:r>
              <a:rPr lang="es-CO" sz="1400" dirty="0"/>
              <a:t>Finalmente se plotea el mapa de la cuenca en el que se muestran las celdas que contienen principalmente los movimientos en masa y lo comparo con el .</a:t>
            </a:r>
            <a:r>
              <a:rPr lang="es-CO" sz="1400" dirty="0" err="1"/>
              <a:t>tiff</a:t>
            </a:r>
            <a:r>
              <a:rPr lang="es-CO" sz="1400" dirty="0"/>
              <a:t> de los movimientos en masa subido inicialmente (en el cual se puede ver en la barra, que </a:t>
            </a:r>
            <a:r>
              <a:rPr lang="es-CO" sz="1400" dirty="0" err="1"/>
              <a:t>hau</a:t>
            </a:r>
            <a:r>
              <a:rPr lang="es-CO" sz="1400" dirty="0"/>
              <a:t> valores desde 0 hasta 2 por lo que puede estar el inconveniente en dicha información) tal que:</a:t>
            </a:r>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p:txBody>
      </p:sp>
      <p:pic>
        <p:nvPicPr>
          <p:cNvPr id="2" name="Picture 6">
            <a:extLst>
              <a:ext uri="{FF2B5EF4-FFF2-40B4-BE49-F238E27FC236}">
                <a16:creationId xmlns:a16="http://schemas.microsoft.com/office/drawing/2014/main" id="{133C99BD-671B-4AEF-C6E6-40725F995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950" y="1758214"/>
            <a:ext cx="4172100" cy="31843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10" descr="Flecha Mapa Norte - Gráficos vectoriales gratis en Pixabay">
            <a:extLst>
              <a:ext uri="{FF2B5EF4-FFF2-40B4-BE49-F238E27FC236}">
                <a16:creationId xmlns:a16="http://schemas.microsoft.com/office/drawing/2014/main" id="{1FCD4133-9FF6-659A-62AF-DBBC0E1C6777}"/>
              </a:ext>
            </a:extLst>
          </p:cNvPr>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616730" y="2233651"/>
            <a:ext cx="183600" cy="265535"/>
          </a:xfrm>
          <a:prstGeom prst="rect">
            <a:avLst/>
          </a:prstGeom>
          <a:noFill/>
          <a:ln>
            <a:noFill/>
          </a:ln>
        </p:spPr>
      </p:pic>
      <p:pic>
        <p:nvPicPr>
          <p:cNvPr id="1028" name="Picture 4">
            <a:extLst>
              <a:ext uri="{FF2B5EF4-FFF2-40B4-BE49-F238E27FC236}">
                <a16:creationId xmlns:a16="http://schemas.microsoft.com/office/drawing/2014/main" id="{5C97FC19-533D-F3C3-7EE2-B5C0C59D44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950" y="5145451"/>
            <a:ext cx="4172100" cy="31310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10" descr="Flecha Mapa Norte - Gráficos vectoriales gratis en Pixabay">
            <a:extLst>
              <a:ext uri="{FF2B5EF4-FFF2-40B4-BE49-F238E27FC236}">
                <a16:creationId xmlns:a16="http://schemas.microsoft.com/office/drawing/2014/main" id="{D6333118-2266-CCA2-541F-FE0E96752E6F}"/>
              </a:ext>
            </a:extLst>
          </p:cNvPr>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578360" y="5599151"/>
            <a:ext cx="183600" cy="265535"/>
          </a:xfrm>
          <a:prstGeom prst="rect">
            <a:avLst/>
          </a:prstGeom>
          <a:noFill/>
          <a:ln>
            <a:noFill/>
          </a:ln>
        </p:spPr>
      </p:pic>
    </p:spTree>
    <p:extLst>
      <p:ext uri="{BB962C8B-B14F-4D97-AF65-F5344CB8AC3E}">
        <p14:creationId xmlns:p14="http://schemas.microsoft.com/office/powerpoint/2010/main" val="227579106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1425</TotalTime>
  <Words>303</Words>
  <Application>Microsoft Office PowerPoint</Application>
  <PresentationFormat>Panorámica</PresentationFormat>
  <Paragraphs>62</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Esteban</dc:creator>
  <cp:lastModifiedBy>Juan Esteban</cp:lastModifiedBy>
  <cp:revision>202</cp:revision>
  <dcterms:created xsi:type="dcterms:W3CDTF">2022-08-31T22:40:51Z</dcterms:created>
  <dcterms:modified xsi:type="dcterms:W3CDTF">2022-12-10T16:33:27Z</dcterms:modified>
</cp:coreProperties>
</file>