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256" r:id="rId2"/>
    <p:sldId id="30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5"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89" r:id="rId37"/>
    <p:sldId id="291" r:id="rId38"/>
    <p:sldId id="292" r:id="rId39"/>
    <p:sldId id="293" r:id="rId40"/>
    <p:sldId id="294" r:id="rId41"/>
    <p:sldId id="295" r:id="rId42"/>
    <p:sldId id="296" r:id="rId43"/>
    <p:sldId id="297" r:id="rId44"/>
    <p:sldId id="298" r:id="rId45"/>
    <p:sldId id="29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03" autoAdjust="0"/>
  </p:normalViewPr>
  <p:slideViewPr>
    <p:cSldViewPr>
      <p:cViewPr>
        <p:scale>
          <a:sx n="75" d="100"/>
          <a:sy n="75" d="100"/>
        </p:scale>
        <p:origin x="-774" y="-78"/>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630" y="-8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AEEC-E59F-4304-9B6D-2BB6DD9C1964}" type="datetimeFigureOut">
              <a:rPr lang="en-US" smtClean="0"/>
              <a:pPr/>
              <a:t>5/7/2015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2D097D-2AED-486C-94D4-8F24716A04F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E06C7D-CA78-4190-A21D-706D62EE2292}" type="datetimeFigureOut">
              <a:rPr lang="en-US" smtClean="0"/>
              <a:pPr/>
              <a:t>5/7/2015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8F3754-019C-4E72-9C49-1D2260B0FC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 tools</a:t>
            </a:r>
          </a:p>
          <a:p>
            <a:endParaRPr lang="en-US" dirty="0" smtClean="0"/>
          </a:p>
          <a:p>
            <a:r>
              <a:rPr lang="en-US" dirty="0" smtClean="0"/>
              <a:t>Tableau</a:t>
            </a:r>
          </a:p>
          <a:p>
            <a:r>
              <a:rPr lang="en-US" dirty="0" smtClean="0"/>
              <a:t>Many Eyes</a:t>
            </a:r>
          </a:p>
          <a:p>
            <a:r>
              <a:rPr lang="en-US" dirty="0" smtClean="0"/>
              <a:t>SPSS</a:t>
            </a:r>
          </a:p>
          <a:p>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43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International Data </a:t>
            </a:r>
            <a:r>
              <a:rPr lang="en-US" dirty="0" err="1" smtClean="0"/>
              <a:t>Coorporation</a:t>
            </a:r>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NiSource </a:t>
            </a:r>
            <a:r>
              <a:rPr lang="en-US" baseline="0" dirty="0" err="1" smtClean="0"/>
              <a:t>Anicdote</a:t>
            </a:r>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mn-lt"/>
                <a:ea typeface="+mn-ea"/>
                <a:cs typeface="+mn-cs"/>
              </a:rPr>
              <a:t>1. Imagine being able to give your doctor a list of your symptoms, and</a:t>
            </a:r>
          </a:p>
          <a:p>
            <a:r>
              <a:rPr lang="en-US" sz="1200" kern="1200" dirty="0" smtClean="0">
                <a:solidFill>
                  <a:schemeClr val="tx1"/>
                </a:solidFill>
                <a:latin typeface="+mn-lt"/>
                <a:ea typeface="+mn-ea"/>
                <a:cs typeface="+mn-cs"/>
              </a:rPr>
              <a:t>he has access to every single medical journal produced in the last</a:t>
            </a:r>
          </a:p>
          <a:p>
            <a:r>
              <a:rPr lang="en-US" sz="1200" kern="1200" dirty="0" smtClean="0">
                <a:solidFill>
                  <a:schemeClr val="tx1"/>
                </a:solidFill>
                <a:latin typeface="+mn-lt"/>
                <a:ea typeface="+mn-ea"/>
                <a:cs typeface="+mn-cs"/>
              </a:rPr>
              <a:t>several </a:t>
            </a:r>
            <a:r>
              <a:rPr lang="en-US" sz="1200" kern="1200" dirty="0" smtClean="0">
                <a:solidFill>
                  <a:schemeClr val="tx1"/>
                </a:solidFill>
                <a:latin typeface="+mn-lt"/>
                <a:ea typeface="+mn-ea"/>
                <a:cs typeface="+mn-cs"/>
              </a:rPr>
              <a:t>decades (PDR).  </a:t>
            </a:r>
            <a:r>
              <a:rPr lang="en-US" sz="1200" kern="1200" dirty="0" smtClean="0">
                <a:solidFill>
                  <a:schemeClr val="tx1"/>
                </a:solidFill>
                <a:latin typeface="+mn-lt"/>
                <a:ea typeface="+mn-ea"/>
                <a:cs typeface="+mn-cs"/>
              </a:rPr>
              <a:t>Not only that, but a system that prevents them from</a:t>
            </a:r>
          </a:p>
          <a:p>
            <a:r>
              <a:rPr lang="en-US" sz="1200" kern="1200" dirty="0" smtClean="0">
                <a:solidFill>
                  <a:schemeClr val="tx1"/>
                </a:solidFill>
                <a:latin typeface="+mn-lt"/>
                <a:ea typeface="+mn-ea"/>
                <a:cs typeface="+mn-cs"/>
              </a:rPr>
              <a:t>determine you have Ebola, when in reality you have a cold.  The system</a:t>
            </a:r>
          </a:p>
          <a:p>
            <a:r>
              <a:rPr lang="en-US" sz="1200" kern="1200" dirty="0" smtClean="0">
                <a:solidFill>
                  <a:schemeClr val="tx1"/>
                </a:solidFill>
                <a:latin typeface="+mn-lt"/>
                <a:ea typeface="+mn-ea"/>
                <a:cs typeface="+mn-cs"/>
              </a:rPr>
              <a:t>works based on probability, and confidence.  It is reliant on doctors to</a:t>
            </a:r>
          </a:p>
          <a:p>
            <a:r>
              <a:rPr lang="en-US" sz="1200" kern="1200" dirty="0" smtClean="0">
                <a:solidFill>
                  <a:schemeClr val="tx1"/>
                </a:solidFill>
                <a:latin typeface="+mn-lt"/>
                <a:ea typeface="+mn-ea"/>
                <a:cs typeface="+mn-cs"/>
              </a:rPr>
              <a:t>provide feedback so that it can learn and improve its diagnostic</a:t>
            </a:r>
          </a:p>
          <a:p>
            <a:r>
              <a:rPr lang="en-US" sz="1200" kern="1200" dirty="0" smtClean="0">
                <a:solidFill>
                  <a:schemeClr val="tx1"/>
                </a:solidFill>
                <a:latin typeface="+mn-lt"/>
                <a:ea typeface="+mn-ea"/>
                <a:cs typeface="+mn-cs"/>
              </a:rPr>
              <a:t>process beyond its original programming.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Now imagine, you go to the fridge, you have an odd assortment of</a:t>
            </a:r>
          </a:p>
          <a:p>
            <a:r>
              <a:rPr lang="en-US" sz="1200" kern="1200" dirty="0" smtClean="0">
                <a:solidFill>
                  <a:schemeClr val="tx1"/>
                </a:solidFill>
                <a:latin typeface="+mn-lt"/>
                <a:ea typeface="+mn-ea"/>
                <a:cs typeface="+mn-cs"/>
              </a:rPr>
              <a:t>ingredients, and no clue what to do with them.  As a proof of concept </a:t>
            </a:r>
          </a:p>
          <a:p>
            <a:r>
              <a:rPr lang="en-US" sz="1200" kern="1200" dirty="0" smtClean="0">
                <a:solidFill>
                  <a:schemeClr val="tx1"/>
                </a:solidFill>
                <a:latin typeface="+mn-lt"/>
                <a:ea typeface="+mn-ea"/>
                <a:cs typeface="+mn-cs"/>
              </a:rPr>
              <a:t>(Post Jeopardy) a Watson system was loaded full of nearly 100 years </a:t>
            </a:r>
          </a:p>
          <a:p>
            <a:r>
              <a:rPr lang="en-US" sz="1200" kern="1200" dirty="0" smtClean="0">
                <a:solidFill>
                  <a:schemeClr val="tx1"/>
                </a:solidFill>
                <a:latin typeface="+mn-lt"/>
                <a:ea typeface="+mn-ea"/>
                <a:cs typeface="+mn-cs"/>
              </a:rPr>
              <a:t>of recipe data, and can accept new recopies from users at any time. </a:t>
            </a:r>
          </a:p>
          <a:p>
            <a:r>
              <a:rPr lang="en-US" sz="1200" kern="1200" dirty="0" smtClean="0">
                <a:solidFill>
                  <a:schemeClr val="tx1"/>
                </a:solidFill>
                <a:latin typeface="+mn-lt"/>
                <a:ea typeface="+mn-ea"/>
                <a:cs typeface="+mn-cs"/>
              </a:rPr>
              <a:t>It also has in its DB listings of ingredients that are similar to each</a:t>
            </a:r>
          </a:p>
          <a:p>
            <a:r>
              <a:rPr lang="en-US" sz="1200" kern="1200" dirty="0" smtClean="0">
                <a:solidFill>
                  <a:schemeClr val="tx1"/>
                </a:solidFill>
                <a:latin typeface="+mn-lt"/>
                <a:ea typeface="+mn-ea"/>
                <a:cs typeface="+mn-cs"/>
              </a:rPr>
              <a:t>other so that recopies can be modified to account for what you are</a:t>
            </a:r>
          </a:p>
          <a:p>
            <a:r>
              <a:rPr lang="en-US" sz="1200" kern="1200" dirty="0" smtClean="0">
                <a:solidFill>
                  <a:schemeClr val="tx1"/>
                </a:solidFill>
                <a:latin typeface="+mn-lt"/>
                <a:ea typeface="+mn-ea"/>
                <a:cs typeface="+mn-cs"/>
              </a:rPr>
              <a:t>missing, or extra ingredients that you have in your supplies.  </a:t>
            </a:r>
          </a:p>
          <a:p>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Client</a:t>
            </a:r>
            <a:r>
              <a:rPr lang="en-US" baseline="0" dirty="0" smtClean="0"/>
              <a:t> story</a:t>
            </a:r>
          </a:p>
          <a:p>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33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Goes back to knowing</a:t>
            </a:r>
            <a:r>
              <a:rPr lang="en-US" baseline="0" dirty="0" smtClean="0"/>
              <a:t> your </a:t>
            </a:r>
            <a:r>
              <a:rPr lang="en-US" baseline="0" dirty="0" err="1" smtClean="0"/>
              <a:t>audiance</a:t>
            </a:r>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BBC5C3-FE11-4486-BBFB-24AAD5A14C24}" type="datetime1">
              <a:rPr lang="en-US" smtClean="0"/>
              <a:pPr/>
              <a:t>5/7/2015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
        <p:nvSpPr>
          <p:cNvPr id="7" name="Oval 6"/>
          <p:cNvSpPr/>
          <p:nvPr userDrawn="1"/>
        </p:nvSpPr>
        <p:spPr>
          <a:xfrm>
            <a:off x="7620000" y="228600"/>
            <a:ext cx="1219200" cy="1219200"/>
          </a:xfrm>
          <a:prstGeom prst="ellipse">
            <a:avLst/>
          </a:prstGeom>
          <a:effectLst>
            <a:outerShdw blurRad="40000" dist="23000" dir="5400000" rotWithShape="0">
              <a:srgbClr val="000000">
                <a:alpha val="35000"/>
              </a:srgbClr>
            </a:outerShdw>
            <a:reflection blurRad="6350" stA="50000" endA="300" endPos="55000" dir="5400000" sy="-100000" algn="bl" rotWithShape="0"/>
          </a:effectLst>
        </p:spPr>
        <p:style>
          <a:lnRef idx="1">
            <a:schemeClr val="accent1"/>
          </a:lnRef>
          <a:fillRef idx="1003">
            <a:schemeClr val="dk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50697-D67B-4260-A310-370AB6503D0F}" type="datetime1">
              <a:rPr lang="en-US" smtClean="0"/>
              <a:pPr/>
              <a:t>5/7/2015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B54E5-E8CC-4190-AA59-97C7174D90A1}" type="datetime1">
              <a:rPr lang="en-US" smtClean="0"/>
              <a:pPr/>
              <a:t>5/7/2015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7CC26E-E861-4AAA-BE9D-F6A9F75E5A14}" type="datetime1">
              <a:rPr lang="en-US" smtClean="0"/>
              <a:pPr/>
              <a:t>5/7/2015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CCF05-80E0-476C-8471-1CBF2A4D11B5}" type="datetime1">
              <a:rPr lang="en-US" smtClean="0"/>
              <a:pPr/>
              <a:t>5/7/2015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A92D26-5654-4068-8396-622287F66E32}" type="datetime1">
              <a:rPr lang="en-US" smtClean="0"/>
              <a:pPr/>
              <a:t>5/7/2015</a:t>
            </a:fld>
            <a:endParaRPr lang="en-US"/>
          </a:p>
        </p:txBody>
      </p:sp>
      <p:sp>
        <p:nvSpPr>
          <p:cNvPr id="8" name="Footer Placeholder 7"/>
          <p:cNvSpPr>
            <a:spLocks noGrp="1"/>
          </p:cNvSpPr>
          <p:nvPr>
            <p:ph type="ftr" sz="quarter" idx="11"/>
          </p:nvPr>
        </p:nvSpPr>
        <p:spPr/>
        <p:txBody>
          <a:bodyPr/>
          <a:lstStyle/>
          <a:p>
            <a:r>
              <a:rPr lang="en-US" smtClean="0"/>
              <a:t>Free template from www.brainybetty.com (copyright 2007)</a:t>
            </a:r>
            <a:endParaRPr lang="en-US"/>
          </a:p>
        </p:txBody>
      </p:sp>
      <p:sp>
        <p:nvSpPr>
          <p:cNvPr id="9" name="Slide Number Placeholder 8"/>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EEDD30-A248-42DF-A339-6791F6BEFA78}" type="datetime1">
              <a:rPr lang="en-US" smtClean="0"/>
              <a:pPr/>
              <a:t>5/7/2015</a:t>
            </a:fld>
            <a:endParaRPr lang="en-US"/>
          </a:p>
        </p:txBody>
      </p:sp>
      <p:sp>
        <p:nvSpPr>
          <p:cNvPr id="4" name="Footer Placeholder 3"/>
          <p:cNvSpPr>
            <a:spLocks noGrp="1"/>
          </p:cNvSpPr>
          <p:nvPr>
            <p:ph type="ftr" sz="quarter" idx="11"/>
          </p:nvPr>
        </p:nvSpPr>
        <p:spPr/>
        <p:txBody>
          <a:bodyPr/>
          <a:lstStyle/>
          <a:p>
            <a:r>
              <a:rPr lang="en-US" smtClean="0"/>
              <a:t>Free template from www.brainybetty.com (copyright 2007)</a:t>
            </a:r>
            <a:endParaRPr lang="en-US"/>
          </a:p>
        </p:txBody>
      </p:sp>
      <p:sp>
        <p:nvSpPr>
          <p:cNvPr id="5" name="Slide Number Placeholder 4"/>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F93A4-1696-41E5-AE4E-B34DEB0BECB7}" type="datetime1">
              <a:rPr lang="en-US" smtClean="0"/>
              <a:pPr/>
              <a:t>5/7/2015</a:t>
            </a:fld>
            <a:endParaRPr lang="en-US"/>
          </a:p>
        </p:txBody>
      </p:sp>
      <p:sp>
        <p:nvSpPr>
          <p:cNvPr id="3" name="Footer Placeholder 2"/>
          <p:cNvSpPr>
            <a:spLocks noGrp="1"/>
          </p:cNvSpPr>
          <p:nvPr>
            <p:ph type="ftr" sz="quarter" idx="11"/>
          </p:nvPr>
        </p:nvSpPr>
        <p:spPr/>
        <p:txBody>
          <a:bodyPr/>
          <a:lstStyle/>
          <a:p>
            <a:r>
              <a:rPr lang="en-US" smtClean="0"/>
              <a:t>Free template from www.brainybetty.com (copyright 2007)</a:t>
            </a:r>
            <a:endParaRPr lang="en-US"/>
          </a:p>
        </p:txBody>
      </p:sp>
      <p:sp>
        <p:nvSpPr>
          <p:cNvPr id="4" name="Slide Number Placeholder 3"/>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59465-16B9-4BE3-8419-2583A866D4DB}" type="datetime1">
              <a:rPr lang="en-US" smtClean="0"/>
              <a:pPr/>
              <a:t>5/7/2015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3F790-494B-4974-90E7-A8F9415048AF}" type="datetime1">
              <a:rPr lang="en-US" smtClean="0"/>
              <a:pPr/>
              <a:t>5/7/2015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FB01C892-DECB-4303-A8C5-73905A408ACA}" type="datetime1">
              <a:rPr lang="en-US" smtClean="0"/>
              <a:pPr/>
              <a:t>5/7/2015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Free template from www.brainybetty.com (copyright 2007)</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8DF98684-25BB-4FA8-A095-E08FD55AEC18}" type="slidenum">
              <a:rPr lang="en-US" smtClean="0"/>
              <a:pPr/>
              <a:t>‹#›</a:t>
            </a:fld>
            <a:endParaRPr lang="en-US" dirty="0"/>
          </a:p>
        </p:txBody>
      </p:sp>
      <p:sp>
        <p:nvSpPr>
          <p:cNvPr id="7" name="Oval 6"/>
          <p:cNvSpPr/>
          <p:nvPr/>
        </p:nvSpPr>
        <p:spPr>
          <a:xfrm>
            <a:off x="7620000" y="228600"/>
            <a:ext cx="1219200" cy="1219200"/>
          </a:xfrm>
          <a:prstGeom prst="ellipse">
            <a:avLst/>
          </a:prstGeom>
          <a:effectLst>
            <a:outerShdw blurRad="40000" dist="23000" dir="5400000" rotWithShape="0">
              <a:srgbClr val="000000">
                <a:alpha val="35000"/>
              </a:srgbClr>
            </a:outerShdw>
            <a:reflection blurRad="6350" stA="50000" endA="300" endPos="55000" dir="5400000" sy="-100000" algn="bl" rotWithShape="0"/>
          </a:effectLst>
        </p:spPr>
        <p:style>
          <a:lnRef idx="1">
            <a:schemeClr val="accent1"/>
          </a:lnRef>
          <a:fillRef idx="1003">
            <a:schemeClr val="dk1"/>
          </a:fillRef>
          <a:effectRef idx="2">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spcBef>
          <a:spcPct val="0"/>
        </a:spcBef>
        <a:buNone/>
        <a:defRPr sz="44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songroom@y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jegroom.wordpres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What is Data Science Anyway???</a:t>
            </a:r>
            <a:endParaRPr lang="en-US" dirty="0">
              <a:solidFill>
                <a:schemeClr val="tx1"/>
              </a:solidFill>
            </a:endParaRPr>
          </a:p>
        </p:txBody>
      </p:sp>
      <p:sp>
        <p:nvSpPr>
          <p:cNvPr id="3" name="Subtitle 2"/>
          <p:cNvSpPr>
            <a:spLocks noGrp="1"/>
          </p:cNvSpPr>
          <p:nvPr>
            <p:ph type="subTitle" idx="1"/>
          </p:nvPr>
        </p:nvSpPr>
        <p:spPr/>
        <p:txBody>
          <a:bodyPr>
            <a:normAutofit fontScale="92500" lnSpcReduction="10000"/>
          </a:bodyPr>
          <a:lstStyle/>
          <a:p>
            <a:r>
              <a:rPr lang="en-US" dirty="0" smtClean="0">
                <a:solidFill>
                  <a:schemeClr val="tx1"/>
                </a:solidFill>
              </a:rPr>
              <a:t>Jason E. Groom</a:t>
            </a:r>
          </a:p>
          <a:p>
            <a:r>
              <a:rPr lang="en-US" dirty="0" smtClean="0">
                <a:hlinkClick r:id="rId3"/>
              </a:rPr>
              <a:t>jasongroom@ymail.com</a:t>
            </a:r>
            <a:endParaRPr lang="en-US" dirty="0" smtClean="0"/>
          </a:p>
          <a:p>
            <a:r>
              <a:rPr lang="en-US" dirty="0" smtClean="0">
                <a:hlinkClick r:id="rId4"/>
              </a:rPr>
              <a:t>https://jegroom.wordpress.com/</a:t>
            </a:r>
            <a:endParaRPr lang="en-US" dirty="0" smtClean="0"/>
          </a:p>
          <a:p>
            <a:r>
              <a:rPr lang="en-US" sz="900" dirty="0" smtClean="0">
                <a:solidFill>
                  <a:schemeClr val="tx1"/>
                </a:solidFill>
              </a:rPr>
              <a:t>Deck Will Be posted on my </a:t>
            </a:r>
            <a:r>
              <a:rPr lang="en-US" sz="900" dirty="0" err="1" smtClean="0">
                <a:solidFill>
                  <a:schemeClr val="tx1"/>
                </a:solidFill>
              </a:rPr>
              <a:t>WordPress</a:t>
            </a:r>
            <a:r>
              <a:rPr lang="en-US" sz="900" dirty="0" smtClean="0">
                <a:solidFill>
                  <a:schemeClr val="tx1"/>
                </a:solidFill>
              </a:rPr>
              <a:t> site by EOD 5/12/15</a:t>
            </a:r>
          </a:p>
          <a:p>
            <a:endParaRPr lang="en-US" sz="9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that Mean?</a:t>
            </a:r>
            <a:endParaRPr lang="en-US" dirty="0"/>
          </a:p>
        </p:txBody>
      </p:sp>
      <p:sp>
        <p:nvSpPr>
          <p:cNvPr id="3" name="Content Placeholder 2"/>
          <p:cNvSpPr>
            <a:spLocks noGrp="1"/>
          </p:cNvSpPr>
          <p:nvPr>
            <p:ph sz="half" idx="1"/>
          </p:nvPr>
        </p:nvSpPr>
        <p:spPr>
          <a:xfrm>
            <a:off x="457200" y="1600200"/>
            <a:ext cx="8229600" cy="4525963"/>
          </a:xfrm>
        </p:spPr>
        <p:txBody>
          <a:bodyPr>
            <a:normAutofit fontScale="92500"/>
          </a:bodyPr>
          <a:lstStyle/>
          <a:p>
            <a:r>
              <a:rPr lang="en-US" dirty="0" smtClean="0"/>
              <a:t>Data Science is just gathering data</a:t>
            </a:r>
          </a:p>
          <a:p>
            <a:r>
              <a:rPr lang="en-US" dirty="0" smtClean="0"/>
              <a:t>Using mathematics and Statistics to make computations</a:t>
            </a:r>
          </a:p>
          <a:p>
            <a:r>
              <a:rPr lang="en-US" dirty="0" smtClean="0"/>
              <a:t>Creating hypothesis based on what the data says</a:t>
            </a:r>
          </a:p>
          <a:p>
            <a:r>
              <a:rPr lang="en-US" dirty="0" smtClean="0"/>
              <a:t>Further using the data to either prove or disprove the hypothesis</a:t>
            </a:r>
          </a:p>
          <a:p>
            <a:r>
              <a:rPr lang="en-US" dirty="0" smtClean="0"/>
              <a:t>Creating visualizations relevant to the data to help others with less intimate connection to the information understand the conclusions and make decisions. </a:t>
            </a:r>
          </a:p>
          <a:p>
            <a:r>
              <a:rPr lang="en-US" dirty="0" smtClean="0"/>
              <a:t>Working with others beyond your area of expertise to create a full picture of what the data represents.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a:bodyPr>
          <a:lstStyle/>
          <a:p>
            <a:pPr algn="ctr">
              <a:buNone/>
            </a:pPr>
            <a:r>
              <a:rPr lang="en-US" sz="4000" dirty="0" smtClean="0"/>
              <a:t>Why are Analytics Important to Businesses?</a:t>
            </a:r>
            <a:endParaRPr lang="en-US" sz="4000"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457200"/>
            <a:ext cx="7696200" cy="5668963"/>
          </a:xfrm>
        </p:spPr>
        <p:txBody>
          <a:bodyPr>
            <a:normAutofit fontScale="92500" lnSpcReduction="10000"/>
          </a:bodyPr>
          <a:lstStyle/>
          <a:p>
            <a:r>
              <a:rPr lang="en-US" dirty="0" smtClean="0"/>
              <a:t>According to the research firm IDC, the worldwide big data technology and services market will grow at a 27 percent compounded annual rate, to exceed $32 billion by 2017.</a:t>
            </a:r>
          </a:p>
          <a:p>
            <a:r>
              <a:rPr lang="en-US" dirty="0" smtClean="0"/>
              <a:t>Organizations are becoming much more data driven, applying insights to everything from key business processes and decisions to the way they fundamentally operate. Rather than relying on decisions based on gut feelings, businesses are infusing analytics into everything that employees touch–such as:</a:t>
            </a:r>
          </a:p>
          <a:p>
            <a:pPr lvl="1"/>
            <a:r>
              <a:rPr lang="en-US" dirty="0" smtClean="0"/>
              <a:t>management systems</a:t>
            </a:r>
          </a:p>
          <a:p>
            <a:pPr lvl="1"/>
            <a:r>
              <a:rPr lang="en-US" dirty="0" smtClean="0"/>
              <a:t>machine-to machine processes</a:t>
            </a:r>
          </a:p>
          <a:p>
            <a:pPr lvl="1"/>
            <a:r>
              <a:rPr lang="en-US" dirty="0" smtClean="0"/>
              <a:t>daily decisions and tasks </a:t>
            </a:r>
          </a:p>
          <a:p>
            <a:pPr lvl="1"/>
            <a:r>
              <a:rPr lang="en-US" dirty="0" smtClean="0"/>
              <a:t>to develop evidence-based cultures and workforces</a:t>
            </a:r>
          </a:p>
          <a:p>
            <a:endParaRPr lang="en-US" dirty="0" smtClean="0"/>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Rely on Feelings?</a:t>
            </a:r>
            <a:endParaRPr lang="en-US" dirty="0"/>
          </a:p>
        </p:txBody>
      </p:sp>
      <p:sp>
        <p:nvSpPr>
          <p:cNvPr id="3" name="Content Placeholder 2"/>
          <p:cNvSpPr>
            <a:spLocks noGrp="1"/>
          </p:cNvSpPr>
          <p:nvPr>
            <p:ph sz="half" idx="2"/>
          </p:nvPr>
        </p:nvSpPr>
        <p:spPr>
          <a:xfrm>
            <a:off x="2438400" y="1219200"/>
            <a:ext cx="4040188" cy="1330325"/>
          </a:xfrm>
        </p:spPr>
        <p:txBody>
          <a:bodyPr/>
          <a:lstStyle/>
          <a:p>
            <a:r>
              <a:rPr lang="en-US" dirty="0" smtClean="0"/>
              <a:t>Can be misleading</a:t>
            </a:r>
          </a:p>
          <a:p>
            <a:r>
              <a:rPr lang="en-US" dirty="0" smtClean="0"/>
              <a:t>No justification in logic for the decisions</a:t>
            </a:r>
          </a:p>
          <a:p>
            <a:pPr>
              <a:buNone/>
            </a:pPr>
            <a:endParaRPr lang="en-US" dirty="0" smtClean="0"/>
          </a:p>
          <a:p>
            <a:pPr>
              <a:buNone/>
            </a:pPr>
            <a:endParaRPr lang="en-US" dirty="0"/>
          </a:p>
        </p:txBody>
      </p:sp>
      <p:pic>
        <p:nvPicPr>
          <p:cNvPr id="11" name="Content Placeholder 10" descr="logic-meme.jpg"/>
          <p:cNvPicPr>
            <a:picLocks noGrp="1" noChangeAspect="1"/>
          </p:cNvPicPr>
          <p:nvPr>
            <p:ph sz="quarter" idx="4"/>
          </p:nvPr>
        </p:nvPicPr>
        <p:blipFill>
          <a:blip r:embed="rId3" cstate="print"/>
          <a:stretch>
            <a:fillRect/>
          </a:stretch>
        </p:blipFill>
        <p:spPr>
          <a:xfrm>
            <a:off x="2057400" y="2590800"/>
            <a:ext cx="5029200" cy="3765865"/>
          </a:xfrm>
        </p:spPr>
      </p:pic>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Sky Italia – Satellite TV Provider</a:t>
            </a:r>
            <a:endParaRPr lang="en-US" dirty="0"/>
          </a:p>
        </p:txBody>
      </p:sp>
      <p:sp>
        <p:nvSpPr>
          <p:cNvPr id="19" name="Content Placeholder 18"/>
          <p:cNvSpPr>
            <a:spLocks noGrp="1"/>
          </p:cNvSpPr>
          <p:nvPr>
            <p:ph sz="half" idx="1"/>
          </p:nvPr>
        </p:nvSpPr>
        <p:spPr>
          <a:xfrm>
            <a:off x="457200" y="1600200"/>
            <a:ext cx="8229600" cy="4525963"/>
          </a:xfrm>
        </p:spPr>
        <p:txBody>
          <a:bodyPr>
            <a:normAutofit fontScale="92500" lnSpcReduction="10000"/>
          </a:bodyPr>
          <a:lstStyle/>
          <a:p>
            <a:r>
              <a:rPr lang="en-US" dirty="0" smtClean="0"/>
              <a:t>This provider used to rely on data from cable boxes to understand what its customers were watching. After switching to digital platforms, Sky Italia was able to find new insights into viewing behaviors with big data and analytics. </a:t>
            </a:r>
          </a:p>
          <a:p>
            <a:pPr lvl="1"/>
            <a:r>
              <a:rPr lang="en-US" dirty="0" smtClean="0"/>
              <a:t>They were able to create program schedules and on-demand content that was based upon social media data</a:t>
            </a:r>
          </a:p>
          <a:p>
            <a:pPr lvl="1"/>
            <a:r>
              <a:rPr lang="en-US" dirty="0" smtClean="0"/>
              <a:t>The data revealed the most popular shows based upon comments in social media</a:t>
            </a:r>
          </a:p>
          <a:p>
            <a:pPr lvl="1"/>
            <a:r>
              <a:rPr lang="en-US" dirty="0" smtClean="0"/>
              <a:t>The same data also allows the company to run targeted marketing campaigns, delivering more effective messaging to precise customer segments.</a:t>
            </a:r>
          </a:p>
          <a:p>
            <a:endParaRPr lang="en-US" dirty="0"/>
          </a:p>
        </p:txBody>
      </p:sp>
      <p:sp>
        <p:nvSpPr>
          <p:cNvPr id="7" name="Date Placeholder 6"/>
          <p:cNvSpPr>
            <a:spLocks noGrp="1"/>
          </p:cNvSpPr>
          <p:nvPr>
            <p:ph type="dt" sz="half" idx="10"/>
          </p:nvPr>
        </p:nvSpPr>
        <p:spPr/>
        <p:txBody>
          <a:bodyPr/>
          <a:lstStyle/>
          <a:p>
            <a:fld id="{F9A92D26-5654-4068-8396-622287F66E32}" type="datetime1">
              <a:rPr lang="en-US" smtClean="0"/>
              <a:pPr/>
              <a:t>5/7/2015</a:t>
            </a:fld>
            <a:endParaRPr lang="en-US"/>
          </a:p>
        </p:txBody>
      </p:sp>
      <p:sp>
        <p:nvSpPr>
          <p:cNvPr id="9" name="Slide Number Placeholder 8"/>
          <p:cNvSpPr>
            <a:spLocks noGrp="1"/>
          </p:cNvSpPr>
          <p:nvPr>
            <p:ph type="sldNum" sz="quarter" idx="12"/>
          </p:nvPr>
        </p:nvSpPr>
        <p:spPr/>
        <p:txBody>
          <a:bodyPr/>
          <a:lstStyle/>
          <a:p>
            <a:fld id="{8DF98684-25BB-4FA8-A095-E08FD55AEC1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533400"/>
            <a:ext cx="7010400" cy="5592763"/>
          </a:xfrm>
        </p:spPr>
        <p:txBody>
          <a:bodyPr/>
          <a:lstStyle/>
          <a:p>
            <a:pPr>
              <a:buNone/>
            </a:pPr>
            <a:r>
              <a:rPr lang="en-US" dirty="0" smtClean="0"/>
              <a:t>	We are seeing a new ecosystem of startups, and developers, who want to accelerate innovation, creativity and an entrepreneurial spirit around cognitive computing. This will spark, and is, an entirely new class of applications that will learn from experience, improve with each interaction and outcome, and assist in solving the most complex questions facing industries and society today.</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App that Learns!</a:t>
            </a:r>
            <a:endParaRPr lang="en-US" dirty="0"/>
          </a:p>
        </p:txBody>
      </p:sp>
      <p:sp>
        <p:nvSpPr>
          <p:cNvPr id="3" name="Content Placeholder 2"/>
          <p:cNvSpPr>
            <a:spLocks noGrp="1"/>
          </p:cNvSpPr>
          <p:nvPr>
            <p:ph sz="half" idx="1"/>
          </p:nvPr>
        </p:nvSpPr>
        <p:spPr>
          <a:xfrm>
            <a:off x="457200" y="1600200"/>
            <a:ext cx="8077200" cy="4525963"/>
          </a:xfrm>
        </p:spPr>
        <p:txBody>
          <a:bodyPr>
            <a:normAutofit fontScale="92500" lnSpcReduction="20000"/>
          </a:bodyPr>
          <a:lstStyle/>
          <a:p>
            <a:r>
              <a:rPr lang="en-US" dirty="0" smtClean="0"/>
              <a:t>Imagine if your application can learn from what your users are doing, in order to serve their needs better.  </a:t>
            </a:r>
          </a:p>
          <a:p>
            <a:pPr lvl="1"/>
            <a:r>
              <a:rPr lang="en-US" dirty="0" smtClean="0"/>
              <a:t>Shopping applications, such as Amazon, are a great example of this particular method in action.  The application pays attention to what you look at, what you buy, and compare that to what everyone else using the app is looking at and buying, in order to show you items that you may not even know you need. </a:t>
            </a:r>
          </a:p>
          <a:p>
            <a:pPr lvl="1"/>
            <a:r>
              <a:rPr lang="en-US" dirty="0" smtClean="0"/>
              <a:t>This is being employed by almost every online retail application, as well as some brick and motor stores. </a:t>
            </a:r>
          </a:p>
          <a:p>
            <a:pPr lvl="1"/>
            <a:r>
              <a:rPr lang="en-US" dirty="0" smtClean="0"/>
              <a:t>That keychain you have full of store scan cards track every purchase that you make, and use that information to provide you with coupons that are likely to draw you back to their store.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Isn’t That a Great Idea?</a:t>
            </a:r>
            <a:endParaRPr lang="en-US" dirty="0"/>
          </a:p>
        </p:txBody>
      </p:sp>
      <p:sp>
        <p:nvSpPr>
          <p:cNvPr id="3" name="Content Placeholder 2"/>
          <p:cNvSpPr>
            <a:spLocks noGrp="1"/>
          </p:cNvSpPr>
          <p:nvPr>
            <p:ph sz="half" idx="1"/>
          </p:nvPr>
        </p:nvSpPr>
        <p:spPr>
          <a:xfrm>
            <a:off x="457200" y="1600200"/>
            <a:ext cx="8153400" cy="4525963"/>
          </a:xfrm>
        </p:spPr>
        <p:txBody>
          <a:bodyPr/>
          <a:lstStyle/>
          <a:p>
            <a:r>
              <a:rPr lang="en-US" dirty="0" smtClean="0"/>
              <a:t>Tracking what I buy in order to provide me with information about what I may need or want, sounds great right? </a:t>
            </a:r>
          </a:p>
          <a:p>
            <a:r>
              <a:rPr lang="en-US" dirty="0" smtClean="0"/>
              <a:t>In 2012 a major U.S. retailer used the information that they gathered to send coupons and targeted advertising to a pregnant teen.  They used the data they collected, and made a determination of the young woman’s pregnancy prior to her informing her family.  </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Catch!</a:t>
            </a:r>
            <a:endParaRPr lang="en-US" dirty="0"/>
          </a:p>
        </p:txBody>
      </p:sp>
      <p:sp>
        <p:nvSpPr>
          <p:cNvPr id="3" name="Content Placeholder 2"/>
          <p:cNvSpPr>
            <a:spLocks noGrp="1"/>
          </p:cNvSpPr>
          <p:nvPr>
            <p:ph sz="half" idx="1"/>
          </p:nvPr>
        </p:nvSpPr>
        <p:spPr>
          <a:xfrm>
            <a:off x="457200" y="1600200"/>
            <a:ext cx="8077200" cy="4525963"/>
          </a:xfrm>
        </p:spPr>
        <p:txBody>
          <a:bodyPr>
            <a:normAutofit fontScale="92500" lnSpcReduction="20000"/>
          </a:bodyPr>
          <a:lstStyle/>
          <a:p>
            <a:r>
              <a:rPr lang="en-US" dirty="0" smtClean="0"/>
              <a:t>Privacy invasion is a big concern that people have.  </a:t>
            </a:r>
          </a:p>
          <a:p>
            <a:r>
              <a:rPr lang="en-US" dirty="0" smtClean="0"/>
              <a:t>The more information gathered from more people, the better these types of applications are able to function. </a:t>
            </a:r>
          </a:p>
          <a:p>
            <a:r>
              <a:rPr lang="en-US" dirty="0" smtClean="0"/>
              <a:t>That said, it means that we must allow those that we do business with to gather vast amounts of data bout our buying habits, browsing habits, and other aspects of our lives for it to be useful.  </a:t>
            </a:r>
          </a:p>
          <a:p>
            <a:endParaRPr lang="en-US" dirty="0" smtClean="0"/>
          </a:p>
          <a:p>
            <a:pPr>
              <a:buNone/>
            </a:pPr>
            <a:r>
              <a:rPr lang="en-US" dirty="0" smtClean="0"/>
              <a:t>	This is one of the biggest controversies about big data research and data science.  In order for it to be as useful as possible, we must allow our lives and habits to be monitored.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I’m and </a:t>
            </a:r>
            <a:r>
              <a:rPr lang="en-US" dirty="0" err="1" smtClean="0"/>
              <a:t>IBM’er</a:t>
            </a:r>
            <a:r>
              <a:rPr lang="en-US" dirty="0" smtClean="0"/>
              <a:t> BUT…</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One of the biggest new technologies being used for big data research and machine learning is the Watson system.  It is being applied to multiple industries successfully.  </a:t>
            </a:r>
          </a:p>
          <a:p>
            <a:pPr lvl="1"/>
            <a:r>
              <a:rPr lang="en-US" dirty="0" smtClean="0"/>
              <a:t>medical research and diagnostic </a:t>
            </a:r>
          </a:p>
          <a:p>
            <a:pPr lvl="1"/>
            <a:r>
              <a:rPr lang="en-US" dirty="0" smtClean="0"/>
              <a:t>Insurance actuary work</a:t>
            </a:r>
          </a:p>
          <a:p>
            <a:pPr lvl="1"/>
            <a:r>
              <a:rPr lang="en-US" dirty="0" smtClean="0"/>
              <a:t>Cooking (Chef Watson)</a:t>
            </a:r>
          </a:p>
          <a:p>
            <a:r>
              <a:rPr lang="en-US" dirty="0" smtClean="0"/>
              <a:t>Some of these are very serious business, and others are strictly for pleasure.</a:t>
            </a:r>
          </a:p>
          <a:p>
            <a:pPr lvl="1"/>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a:t>
            </a:r>
            <a:endParaRPr lang="en-US" dirty="0"/>
          </a:p>
        </p:txBody>
      </p:sp>
      <p:sp>
        <p:nvSpPr>
          <p:cNvPr id="4" name="Date Placeholder 3"/>
          <p:cNvSpPr>
            <a:spLocks noGrp="1"/>
          </p:cNvSpPr>
          <p:nvPr>
            <p:ph type="dt" sz="half" idx="10"/>
          </p:nvPr>
        </p:nvSpPr>
        <p:spPr/>
        <p:txBody>
          <a:bodyPr/>
          <a:lstStyle/>
          <a:p>
            <a:fld id="{B4148077-6B83-43C7-9BD6-0D25154245E9}" type="datetime1">
              <a:rPr lang="en-US" smtClean="0"/>
              <a:pPr/>
              <a:t>5/7/2015</a:t>
            </a:fld>
            <a:endParaRPr lang="en-US"/>
          </a:p>
        </p:txBody>
      </p:sp>
      <p:sp>
        <p:nvSpPr>
          <p:cNvPr id="5" name="Slide Number Placeholder 4"/>
          <p:cNvSpPr>
            <a:spLocks noGrp="1"/>
          </p:cNvSpPr>
          <p:nvPr>
            <p:ph type="sldNum" sz="quarter" idx="12"/>
          </p:nvPr>
        </p:nvSpPr>
        <p:spPr/>
        <p:txBody>
          <a:bodyPr/>
          <a:lstStyle/>
          <a:p>
            <a:fld id="{8DF98684-25BB-4FA8-A095-E08FD55AEC18}" type="slidenum">
              <a:rPr lang="en-US" smtClean="0"/>
              <a:pPr/>
              <a:t>2</a:t>
            </a:fld>
            <a:endParaRPr lang="en-US"/>
          </a:p>
        </p:txBody>
      </p:sp>
      <p:sp>
        <p:nvSpPr>
          <p:cNvPr id="6" name="Content Placeholder 5"/>
          <p:cNvSpPr>
            <a:spLocks noGrp="1"/>
          </p:cNvSpPr>
          <p:nvPr>
            <p:ph idx="1"/>
          </p:nvPr>
        </p:nvSpPr>
        <p:spPr/>
        <p:txBody>
          <a:bodyPr/>
          <a:lstStyle/>
          <a:p>
            <a:r>
              <a:rPr lang="en-US" dirty="0" smtClean="0"/>
              <a:t>I am a graduate of Loras College in Dubuque Iowa with a BS in Computer Science. </a:t>
            </a:r>
          </a:p>
          <a:p>
            <a:r>
              <a:rPr lang="en-US" dirty="0" smtClean="0"/>
              <a:t>I spent the first part of my career as a software engineer, doing both development and test automation. </a:t>
            </a:r>
          </a:p>
          <a:p>
            <a:r>
              <a:rPr lang="en-US" dirty="0" smtClean="0"/>
              <a:t>I have worked for IBM for the past 4 years, focusing specifically on Data Analytics for the past 2.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a:t>
            </a:r>
            <a:endParaRPr lang="en-US" dirty="0"/>
          </a:p>
        </p:txBody>
      </p:sp>
      <p:sp>
        <p:nvSpPr>
          <p:cNvPr id="3" name="Content Placeholder 2"/>
          <p:cNvSpPr>
            <a:spLocks noGrp="1"/>
          </p:cNvSpPr>
          <p:nvPr>
            <p:ph sz="half" idx="1"/>
          </p:nvPr>
        </p:nvSpPr>
        <p:spPr>
          <a:xfrm>
            <a:off x="457200" y="1600200"/>
            <a:ext cx="8001000" cy="4525963"/>
          </a:xfrm>
        </p:spPr>
        <p:txBody>
          <a:bodyPr>
            <a:normAutofit fontScale="85000" lnSpcReduction="20000"/>
          </a:bodyPr>
          <a:lstStyle/>
          <a:p>
            <a:r>
              <a:rPr lang="en-US" dirty="0" smtClean="0"/>
              <a:t>Now a Watson system is a very large, very expensive system, and most companies cannot afford the luxury of this type of system, or others being developed that are similar to it.  </a:t>
            </a:r>
          </a:p>
          <a:p>
            <a:r>
              <a:rPr lang="en-US" dirty="0" smtClean="0"/>
              <a:t>That does not mean you are out of luck when it comes to machine learning and analyzing your data.  Any system of reasonable power and storage can be used to return similar results.  Obviously speed becomes the issue with systems of lesser power, but they can still be "Taught", and they can still return useful analysis.</a:t>
            </a:r>
          </a:p>
          <a:p>
            <a:r>
              <a:rPr lang="en-US" dirty="0" smtClean="0"/>
              <a:t>The fact is that systems like this can be used to determine with some confidence many different things.  Things from, is the server alert that you received likely a false alert, or is it truly a major system failure...to something as simple as I bought pancake mix, I might be interested some syrup...</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t>Who is my Audience?</a:t>
            </a:r>
            <a:endParaRPr lang="en-US" dirty="0"/>
          </a:p>
        </p:txBody>
      </p:sp>
      <p:pic>
        <p:nvPicPr>
          <p:cNvPr id="11" name="Content Placeholder 10" descr="clapping-audience.jpg"/>
          <p:cNvPicPr>
            <a:picLocks noGrp="1" noChangeAspect="1"/>
          </p:cNvPicPr>
          <p:nvPr>
            <p:ph idx="1"/>
          </p:nvPr>
        </p:nvPicPr>
        <p:blipFill>
          <a:blip r:embed="rId2" cstate="print"/>
          <a:stretch>
            <a:fillRect/>
          </a:stretch>
        </p:blipFill>
        <p:spPr>
          <a:xfrm>
            <a:off x="1397000" y="1812131"/>
            <a:ext cx="6350000" cy="4102100"/>
          </a:xfrm>
        </p:spPr>
      </p:pic>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7924800" cy="4525963"/>
          </a:xfrm>
        </p:spPr>
        <p:txBody>
          <a:bodyPr>
            <a:normAutofit/>
          </a:bodyPr>
          <a:lstStyle/>
          <a:p>
            <a:r>
              <a:rPr lang="en-US" dirty="0" smtClean="0"/>
              <a:t>One of the biggest things to remember when you are presenting your findings is, who is my audience?  </a:t>
            </a:r>
          </a:p>
          <a:p>
            <a:r>
              <a:rPr lang="en-US" dirty="0" smtClean="0"/>
              <a:t>Before you create a single chart that you intend to share, putting some thought into who that chart will be seen by can dramatically improve your data visualization.</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153400" cy="4525963"/>
          </a:xfrm>
        </p:spPr>
        <p:txBody>
          <a:bodyPr>
            <a:normAutofit/>
          </a:bodyPr>
          <a:lstStyle/>
          <a:p>
            <a:r>
              <a:rPr lang="en-US" dirty="0" smtClean="0"/>
              <a:t>Let’s say that you are giving a presentation to a large group of high ranking executives in your business.</a:t>
            </a:r>
          </a:p>
          <a:p>
            <a:pPr lvl="1"/>
            <a:r>
              <a:rPr lang="en-US" dirty="0" smtClean="0"/>
              <a:t>They most likely do not care about all of the small </a:t>
            </a:r>
            <a:r>
              <a:rPr lang="en-US" dirty="0" smtClean="0"/>
              <a:t>details </a:t>
            </a:r>
            <a:r>
              <a:rPr lang="en-US" dirty="0" smtClean="0"/>
              <a:t>of the average workers day </a:t>
            </a:r>
          </a:p>
          <a:p>
            <a:pPr lvl="2"/>
            <a:r>
              <a:rPr lang="en-US" dirty="0" smtClean="0"/>
              <a:t>Minor bugs, minor roadblocks and such.  </a:t>
            </a:r>
          </a:p>
          <a:p>
            <a:pPr lvl="1"/>
            <a:r>
              <a:rPr lang="en-US" dirty="0" smtClean="0"/>
              <a:t>They are likely more concerned with big picture information, and timelines. </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153400" cy="4525963"/>
          </a:xfrm>
        </p:spPr>
        <p:txBody>
          <a:bodyPr>
            <a:normAutofit/>
          </a:bodyPr>
          <a:lstStyle/>
          <a:p>
            <a:r>
              <a:rPr lang="en-US" dirty="0" smtClean="0"/>
              <a:t>Now let say you are presenting a status report to your team.</a:t>
            </a:r>
          </a:p>
          <a:p>
            <a:pPr lvl="1"/>
            <a:r>
              <a:rPr lang="en-US" dirty="0" smtClean="0"/>
              <a:t>Those small detailed items may become much more important.  </a:t>
            </a:r>
          </a:p>
          <a:p>
            <a:pPr lvl="1"/>
            <a:r>
              <a:rPr lang="en-US" dirty="0" smtClean="0"/>
              <a:t>How many bugs are created per hour, or minor roadblocks  </a:t>
            </a:r>
          </a:p>
          <a:p>
            <a:pPr lvl="1"/>
            <a:r>
              <a:rPr lang="en-US" dirty="0" smtClean="0"/>
              <a:t>How we indented to breach them are also going to be very important to your smaller team.</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 Point is?</a:t>
            </a:r>
            <a:endParaRPr lang="en-US" dirty="0"/>
          </a:p>
        </p:txBody>
      </p:sp>
      <p:sp>
        <p:nvSpPr>
          <p:cNvPr id="3" name="Content Placeholder 2"/>
          <p:cNvSpPr>
            <a:spLocks noGrp="1"/>
          </p:cNvSpPr>
          <p:nvPr>
            <p:ph sz="half" idx="1"/>
          </p:nvPr>
        </p:nvSpPr>
        <p:spPr>
          <a:xfrm>
            <a:off x="457200" y="1600200"/>
            <a:ext cx="8153400" cy="4525963"/>
          </a:xfrm>
        </p:spPr>
        <p:txBody>
          <a:bodyPr/>
          <a:lstStyle/>
          <a:p>
            <a:r>
              <a:rPr lang="en-US" dirty="0" smtClean="0"/>
              <a:t>The point is, presenting the wrong level of information to a group of people is no better than presenting them no information at all </a:t>
            </a:r>
          </a:p>
          <a:p>
            <a:r>
              <a:rPr lang="en-US" dirty="0" smtClean="0"/>
              <a:t>They need the information to make decisions relative to their position, decisions that they can </a:t>
            </a:r>
            <a:r>
              <a:rPr lang="en-US" dirty="0" smtClean="0"/>
              <a:t>make</a:t>
            </a:r>
            <a:endParaRPr lang="en-US" dirty="0" smtClean="0"/>
          </a:p>
          <a:p>
            <a:r>
              <a:rPr lang="en-US" dirty="0" smtClean="0"/>
              <a:t>Giving them information that is not relevant to them, may simply be frustrating.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pPr algn="ctr"/>
            <a:r>
              <a:rPr lang="en-US" dirty="0" smtClean="0"/>
              <a:t>Where Do I Get Data?</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 All Around Us!!!</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Data can come from any source.  </a:t>
            </a:r>
          </a:p>
          <a:p>
            <a:r>
              <a:rPr lang="en-US" dirty="0" smtClean="0"/>
              <a:t>Many people get the idea in their head data can only come from official sources.</a:t>
            </a:r>
          </a:p>
          <a:p>
            <a:pPr lvl="1"/>
            <a:r>
              <a:rPr lang="en-US" dirty="0" smtClean="0"/>
              <a:t>Data Bases</a:t>
            </a:r>
          </a:p>
          <a:p>
            <a:pPr lvl="1"/>
            <a:r>
              <a:rPr lang="en-US" dirty="0" smtClean="0"/>
              <a:t>Spread Sheets</a:t>
            </a:r>
          </a:p>
          <a:p>
            <a:r>
              <a:rPr lang="en-US" dirty="0" smtClean="0"/>
              <a:t>Sometimes data can be much simpler.  I have gotten some pretty interesting sources of data through my time as an analyst.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8229600" cy="4678363"/>
          </a:xfrm>
        </p:spPr>
        <p:txBody>
          <a:bodyPr>
            <a:normAutofit fontScale="77500" lnSpcReduction="20000"/>
          </a:bodyPr>
          <a:lstStyle/>
          <a:p>
            <a:r>
              <a:rPr lang="en-US" dirty="0" smtClean="0"/>
              <a:t>Emails - Not a bad source, harder to parse, but still useful.  </a:t>
            </a:r>
          </a:p>
          <a:p>
            <a:r>
              <a:rPr lang="en-US" dirty="0" smtClean="0"/>
              <a:t>Talking to individuals - Can provide good data, but can be clouded with "Feeling" rather than fact.  </a:t>
            </a:r>
          </a:p>
          <a:p>
            <a:r>
              <a:rPr lang="en-US" dirty="0" smtClean="0"/>
              <a:t>Napkins - probably the strangest source I have ever had.  I once had an issue, where I needed a count of a particular event.  I informed the team I was working with that I needed data like this, but unfortunately it was not something that was included in their standard ticket data.   The team agreed to provide me the information.  I left them, and returned in an agreed upon time period, and was simply handed a napkin from the restaurant in our lobby with tick marks for each of the events.  This provided me the information I needed to prove my hypothesis, and provide conformation of the solution that I helped them put into place.  </a:t>
            </a:r>
          </a:p>
          <a:p>
            <a:r>
              <a:rPr lang="en-US" dirty="0" smtClean="0"/>
              <a:t>The point is that you can get data from everywhere.  Though I would recommend sheets of paper over napkins!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28</a:t>
            </a:fld>
            <a:endParaRPr lang="en-US"/>
          </a:p>
        </p:txBody>
      </p:sp>
      <p:sp>
        <p:nvSpPr>
          <p:cNvPr id="6" name="Title 1"/>
          <p:cNvSpPr>
            <a:spLocks noGrp="1"/>
          </p:cNvSpPr>
          <p:nvPr>
            <p:ph type="title"/>
          </p:nvPr>
        </p:nvSpPr>
        <p:spPr>
          <a:xfrm>
            <a:off x="457200" y="274638"/>
            <a:ext cx="8229600" cy="1143000"/>
          </a:xfrm>
        </p:spPr>
        <p:txBody>
          <a:bodyPr/>
          <a:lstStyle/>
          <a:p>
            <a:r>
              <a:rPr lang="en-US" dirty="0" smtClean="0"/>
              <a:t>Possible Sources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pPr algn="ctr"/>
            <a:r>
              <a:rPr lang="en-US" dirty="0" smtClean="0"/>
              <a:t>I Have My Data, Now What?</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Yoda Says it Best!</a:t>
            </a:r>
            <a:endParaRPr lang="en-US" dirty="0"/>
          </a:p>
        </p:txBody>
      </p:sp>
      <p:pic>
        <p:nvPicPr>
          <p:cNvPr id="7" name="Content Placeholder 6" descr="yodaMeme.jpg"/>
          <p:cNvPicPr>
            <a:picLocks noGrp="1" noChangeAspect="1"/>
          </p:cNvPicPr>
          <p:nvPr>
            <p:ph idx="1"/>
          </p:nvPr>
        </p:nvPicPr>
        <p:blipFill>
          <a:blip r:embed="rId3" cstate="print"/>
          <a:stretch>
            <a:fillRect/>
          </a:stretch>
        </p:blipFill>
        <p:spPr>
          <a:xfrm>
            <a:off x="2978484" y="1600200"/>
            <a:ext cx="3187032" cy="4525963"/>
          </a:xfrm>
        </p:spPr>
      </p:pic>
      <p:sp>
        <p:nvSpPr>
          <p:cNvPr id="4" name="Date Placeholder 3"/>
          <p:cNvSpPr>
            <a:spLocks noGrp="1"/>
          </p:cNvSpPr>
          <p:nvPr>
            <p:ph type="dt" sz="half" idx="10"/>
          </p:nvPr>
        </p:nvSpPr>
        <p:spPr/>
        <p:txBody>
          <a:bodyPr/>
          <a:lstStyle/>
          <a:p>
            <a:fld id="{B4148077-6B83-43C7-9BD6-0D25154245E9}" type="datetime1">
              <a:rPr lang="en-US" smtClean="0"/>
              <a:pPr/>
              <a:t>5/7/2015</a:t>
            </a:fld>
            <a:endParaRPr lang="en-US"/>
          </a:p>
        </p:txBody>
      </p:sp>
      <p:sp>
        <p:nvSpPr>
          <p:cNvPr id="5" name="Slide Number Placeholder 4"/>
          <p:cNvSpPr>
            <a:spLocks noGrp="1"/>
          </p:cNvSpPr>
          <p:nvPr>
            <p:ph type="sldNum" sz="quarter" idx="12"/>
          </p:nvPr>
        </p:nvSpPr>
        <p:spPr/>
        <p:txBody>
          <a:bodyPr/>
          <a:lstStyle/>
          <a:p>
            <a:fld id="{8DF98684-25BB-4FA8-A095-E08FD55AEC1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a:bodyPr>
          <a:lstStyle/>
          <a:p>
            <a:r>
              <a:rPr lang="en-US" dirty="0" smtClean="0"/>
              <a:t>Knowing what to do with the data that you have found, or been provided is a major challenge.  </a:t>
            </a:r>
          </a:p>
          <a:p>
            <a:pPr lvl="1"/>
            <a:r>
              <a:rPr lang="en-US" dirty="0" smtClean="0"/>
              <a:t>What hypothesis do you wish to prove, or </a:t>
            </a:r>
            <a:r>
              <a:rPr lang="en-US" dirty="0" smtClean="0"/>
              <a:t>disprove? </a:t>
            </a:r>
            <a:endParaRPr lang="en-US" dirty="0" smtClean="0"/>
          </a:p>
          <a:p>
            <a:pPr lvl="1"/>
            <a:r>
              <a:rPr lang="en-US" dirty="0" smtClean="0"/>
              <a:t>You need to have an understanding of what it is that you are looking to </a:t>
            </a:r>
            <a:r>
              <a:rPr lang="en-US" dirty="0" smtClean="0"/>
              <a:t>do?</a:t>
            </a:r>
            <a:endParaRPr lang="en-US" dirty="0" smtClean="0"/>
          </a:p>
          <a:p>
            <a:pPr lvl="1"/>
            <a:r>
              <a:rPr lang="en-US" dirty="0" smtClean="0"/>
              <a:t>Sometimes you have your data, and no clue what you are looking to prove or disprove.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1143000"/>
          </a:xfrm>
        </p:spPr>
        <p:txBody>
          <a:bodyPr>
            <a:normAutofit fontScale="90000"/>
          </a:bodyPr>
          <a:lstStyle/>
          <a:p>
            <a:pPr algn="ctr"/>
            <a:r>
              <a:rPr lang="en-US" dirty="0" smtClean="0"/>
              <a:t>This is where exploratory research comes into play!</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You need skills and understanding of how to explore your data. </a:t>
            </a:r>
          </a:p>
          <a:p>
            <a:pPr lvl="1"/>
            <a:r>
              <a:rPr lang="en-US" dirty="0" smtClean="0"/>
              <a:t>Exploratory research is looking for trends in data that you do not have an understanding of, or are not sure where issues, or opportunities may be.  </a:t>
            </a:r>
          </a:p>
          <a:p>
            <a:pPr lvl="1"/>
            <a:r>
              <a:rPr lang="en-US" dirty="0" smtClean="0"/>
              <a:t>There are lots of different tools out there that can help you in your exploratory research. </a:t>
            </a:r>
          </a:p>
          <a:p>
            <a:pPr lvl="1"/>
            <a:r>
              <a:rPr lang="en-US" dirty="0" smtClean="0"/>
              <a:t>I will talk about some of some of these tools later, but most are quite simple, and some can be learned relatively quickly.  </a:t>
            </a:r>
          </a:p>
          <a:p>
            <a:pPr>
              <a:buNone/>
            </a:pP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Exploring the Data</a:t>
            </a:r>
            <a:endParaRPr lang="en-US" dirty="0"/>
          </a:p>
        </p:txBody>
      </p:sp>
      <p:sp>
        <p:nvSpPr>
          <p:cNvPr id="3" name="Content Placeholder 2"/>
          <p:cNvSpPr>
            <a:spLocks noGrp="1"/>
          </p:cNvSpPr>
          <p:nvPr>
            <p:ph sz="half" idx="1"/>
          </p:nvPr>
        </p:nvSpPr>
        <p:spPr>
          <a:xfrm>
            <a:off x="457200" y="1600200"/>
            <a:ext cx="8077200" cy="4525963"/>
          </a:xfrm>
        </p:spPr>
        <p:txBody>
          <a:bodyPr>
            <a:normAutofit/>
          </a:bodyPr>
          <a:lstStyle/>
          <a:p>
            <a:r>
              <a:rPr lang="en-US" dirty="0" smtClean="0"/>
              <a:t>You can get an understanding of the data.  </a:t>
            </a:r>
          </a:p>
          <a:p>
            <a:r>
              <a:rPr lang="en-US" dirty="0" smtClean="0"/>
              <a:t>Learn how it is organized</a:t>
            </a:r>
          </a:p>
          <a:p>
            <a:r>
              <a:rPr lang="en-US" dirty="0" smtClean="0"/>
              <a:t>You can also identify trends in the data.  </a:t>
            </a:r>
          </a:p>
          <a:p>
            <a:r>
              <a:rPr lang="en-US" dirty="0" smtClean="0"/>
              <a:t>Identify issues where you may not have seen them before.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153400" cy="4525963"/>
          </a:xfrm>
        </p:spPr>
        <p:txBody>
          <a:bodyPr>
            <a:normAutofit/>
          </a:bodyPr>
          <a:lstStyle/>
          <a:p>
            <a:r>
              <a:rPr lang="en-US" dirty="0" smtClean="0"/>
              <a:t>This process can take anywhere from minutes to days to find out if there are trends.</a:t>
            </a:r>
          </a:p>
          <a:p>
            <a:r>
              <a:rPr lang="en-US" dirty="0" smtClean="0"/>
              <a:t>If you do not find a trend, do not be discouraged.  Sometimes there are none to find based on your initial hypothesis.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077200" cy="4525963"/>
          </a:xfrm>
        </p:spPr>
        <p:txBody>
          <a:bodyPr>
            <a:normAutofit fontScale="92500" lnSpcReduction="10000"/>
          </a:bodyPr>
          <a:lstStyle/>
          <a:p>
            <a:r>
              <a:rPr lang="en-US" dirty="0" smtClean="0"/>
              <a:t>There are some tools that we can use, and types of visualizations that can help us look for trends in data.  </a:t>
            </a:r>
          </a:p>
          <a:p>
            <a:pPr lvl="1"/>
            <a:r>
              <a:rPr lang="en-US" dirty="0" smtClean="0"/>
              <a:t>One of my favorite is the process behavior analysis.  It is a useful visualization that allows us to sort out statistically important points on a scale of time.  Because it gives statistical limits, it provides extra insight into what data is statistically significant, and what data change is simply noise in the process.  </a:t>
            </a:r>
          </a:p>
          <a:p>
            <a:pPr lvl="1"/>
            <a:r>
              <a:rPr lang="en-US" dirty="0" smtClean="0"/>
              <a:t>Histograms can show us where the center of a data set lies, and how it progresses out from that center point. </a:t>
            </a:r>
          </a:p>
          <a:p>
            <a:pPr lvl="1"/>
            <a:r>
              <a:rPr lang="en-US" dirty="0" smtClean="0"/>
              <a:t>You can slice, dice, and plot your data in any way that helps you analyze, and visualize your data.  There is no wrong way to explore your data.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pPr algn="ctr"/>
            <a:r>
              <a:rPr lang="en-US" dirty="0" smtClean="0"/>
              <a:t>How Do I Present My Data?</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fontScale="92500" lnSpcReduction="20000"/>
          </a:bodyPr>
          <a:lstStyle/>
          <a:p>
            <a:r>
              <a:rPr lang="en-US" dirty="0" smtClean="0"/>
              <a:t>Data is presented through visualizations.  </a:t>
            </a:r>
          </a:p>
          <a:p>
            <a:r>
              <a:rPr lang="en-US" dirty="0" smtClean="0"/>
              <a:t>Visualizations can come in many different forms. </a:t>
            </a:r>
          </a:p>
          <a:p>
            <a:pPr lvl="1"/>
            <a:r>
              <a:rPr lang="en-US" dirty="0" smtClean="0"/>
              <a:t>Charts (similar to an extraction of excel data) </a:t>
            </a:r>
          </a:p>
          <a:p>
            <a:pPr lvl="2"/>
            <a:r>
              <a:rPr lang="en-US" dirty="0" smtClean="0"/>
              <a:t>Not necessarily the best presentation, and it can be open to interpretation beyond what you have already done.  </a:t>
            </a:r>
          </a:p>
          <a:p>
            <a:pPr lvl="2"/>
            <a:r>
              <a:rPr lang="en-US" dirty="0" smtClean="0"/>
              <a:t>Charted data can be useful, if you have an audience who has the same comprehension of the data as you.  </a:t>
            </a:r>
          </a:p>
          <a:p>
            <a:pPr lvl="1"/>
            <a:r>
              <a:rPr lang="en-US" dirty="0" smtClean="0"/>
              <a:t>Graphs </a:t>
            </a:r>
          </a:p>
          <a:p>
            <a:pPr lvl="2"/>
            <a:r>
              <a:rPr lang="en-US" dirty="0" smtClean="0"/>
              <a:t>Visually these are better for presenting data, as most people are more capable of understanding a graph.  Graphs still have room for independent interpretation, but generally can be organized in such a way as to push your conclusions. </a:t>
            </a:r>
          </a:p>
          <a:p>
            <a:pPr lvl="2"/>
            <a:r>
              <a:rPr lang="en-US" dirty="0" smtClean="0"/>
              <a:t>Graphs are generally going to be the best ways to present data to people that are not intimately connected to the data in the same way as you</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Graph Do I Use?</a:t>
            </a:r>
            <a:endParaRPr lang="en-US" dirty="0"/>
          </a:p>
        </p:txBody>
      </p:sp>
      <p:sp>
        <p:nvSpPr>
          <p:cNvPr id="3" name="Content Placeholder 2"/>
          <p:cNvSpPr>
            <a:spLocks noGrp="1"/>
          </p:cNvSpPr>
          <p:nvPr>
            <p:ph sz="half" idx="1"/>
          </p:nvPr>
        </p:nvSpPr>
        <p:spPr>
          <a:xfrm>
            <a:off x="457200" y="1600200"/>
            <a:ext cx="8077200" cy="4525963"/>
          </a:xfrm>
        </p:spPr>
        <p:txBody>
          <a:bodyPr>
            <a:normAutofit fontScale="77500" lnSpcReduction="20000"/>
          </a:bodyPr>
          <a:lstStyle/>
          <a:p>
            <a:r>
              <a:rPr lang="en-US" dirty="0" smtClean="0"/>
              <a:t>Basic graphs such as line charts, bar charts, column charts, pie charts, are generally going to be of the best use to those who are not knowledgeable about graph types.   </a:t>
            </a:r>
          </a:p>
          <a:p>
            <a:pPr lvl="1"/>
            <a:r>
              <a:rPr lang="en-US" dirty="0" smtClean="0"/>
              <a:t>These types of charts require little advanced understanding and are graphs that most average people learn how to understand when in school.  </a:t>
            </a:r>
          </a:p>
          <a:p>
            <a:pPr lvl="1"/>
            <a:r>
              <a:rPr lang="en-US" dirty="0" smtClean="0"/>
              <a:t>Sometimes they are not able to show more complex statistical concepts.  </a:t>
            </a:r>
          </a:p>
          <a:p>
            <a:r>
              <a:rPr lang="en-US" dirty="0" smtClean="0"/>
              <a:t>Scatter plots, box blots, histograms, Radar charts, bubble charts. </a:t>
            </a:r>
          </a:p>
          <a:p>
            <a:pPr lvl="1"/>
            <a:r>
              <a:rPr lang="en-US" dirty="0" smtClean="0"/>
              <a:t>These types of plots can give far more information. </a:t>
            </a:r>
          </a:p>
          <a:p>
            <a:pPr lvl="1"/>
            <a:r>
              <a:rPr lang="en-US" dirty="0" smtClean="0"/>
              <a:t>You need to be very careful using these types of charts because they are harder to read and understand.  Many people may not have seen these types before.  </a:t>
            </a:r>
          </a:p>
          <a:p>
            <a:pPr lvl="0"/>
            <a:r>
              <a:rPr lang="en-US" dirty="0" smtClean="0"/>
              <a:t>It is not terribly helpful if you need to spend the majority of your presentation explaining how to read a chart that you created rather than the data that it actually represents.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ctr"/>
            <a:r>
              <a:rPr lang="en-US" dirty="0" smtClean="0"/>
              <a:t>Tools?</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38</a:t>
            </a:fld>
            <a:endParaRPr lang="en-US"/>
          </a:p>
        </p:txBody>
      </p:sp>
      <p:pic>
        <p:nvPicPr>
          <p:cNvPr id="10" name="Content Placeholder 9" descr="Hand_tools.jpg"/>
          <p:cNvPicPr>
            <a:picLocks noGrp="1" noChangeAspect="1"/>
          </p:cNvPicPr>
          <p:nvPr>
            <p:ph sz="half" idx="1"/>
          </p:nvPr>
        </p:nvPicPr>
        <p:blipFill>
          <a:blip r:embed="rId2" cstate="print"/>
          <a:stretch>
            <a:fillRect/>
          </a:stretch>
        </p:blipFill>
        <p:spPr>
          <a:xfrm>
            <a:off x="1219200" y="1066800"/>
            <a:ext cx="6289046" cy="4525963"/>
          </a:xfrm>
        </p:spPr>
      </p:pic>
      <p:sp>
        <p:nvSpPr>
          <p:cNvPr id="11" name="Title 1"/>
          <p:cNvSpPr txBox="1">
            <a:spLocks/>
          </p:cNvSpPr>
          <p:nvPr/>
        </p:nvSpPr>
        <p:spPr>
          <a:xfrm>
            <a:off x="457200" y="5562600"/>
            <a:ext cx="82296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n-lt"/>
                <a:ea typeface="+mj-ea"/>
                <a:cs typeface="+mj-cs"/>
              </a:rPr>
              <a:t>So Many to Choose From</a:t>
            </a:r>
            <a:endParaRPr kumimoji="0" lang="en-US" sz="4400" b="0" i="0" u="none" strike="noStrike" kern="1200" cap="none" spc="0" normalizeH="0" baseline="0" noProof="0" dirty="0">
              <a:ln>
                <a:noFill/>
              </a:ln>
              <a:solidFill>
                <a:schemeClr val="tx1"/>
              </a:solidFill>
              <a:effectLst/>
              <a:uLnTx/>
              <a:uFillTx/>
              <a:latin typeface="+mn-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lstStyle/>
          <a:p>
            <a:r>
              <a:rPr lang="en-US" dirty="0" smtClean="0"/>
              <a:t>Easy to use to a point</a:t>
            </a:r>
          </a:p>
          <a:p>
            <a:r>
              <a:rPr lang="en-US" dirty="0" smtClean="0"/>
              <a:t>Lots of people already have </a:t>
            </a:r>
            <a:r>
              <a:rPr lang="en-US" dirty="0" smtClean="0"/>
              <a:t>experience</a:t>
            </a:r>
          </a:p>
          <a:p>
            <a:r>
              <a:rPr lang="en-US" dirty="0" smtClean="0"/>
              <a:t>Lots of people already have the software</a:t>
            </a:r>
            <a:endParaRPr lang="en-US" dirty="0" smtClean="0"/>
          </a:p>
          <a:p>
            <a:r>
              <a:rPr lang="en-US" dirty="0" smtClean="0"/>
              <a:t>Limited file size</a:t>
            </a:r>
          </a:p>
          <a:p>
            <a:r>
              <a:rPr lang="en-US" dirty="0" smtClean="0"/>
              <a:t>Slow when working with large data sets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39</a:t>
            </a:fld>
            <a:endParaRPr lang="en-US"/>
          </a:p>
        </p:txBody>
      </p:sp>
      <p:sp>
        <p:nvSpPr>
          <p:cNvPr id="8" name="Title 7"/>
          <p:cNvSpPr>
            <a:spLocks noGrp="1"/>
          </p:cNvSpPr>
          <p:nvPr>
            <p:ph type="title"/>
          </p:nvPr>
        </p:nvSpPr>
        <p:spPr/>
        <p:txBody>
          <a:bodyPr/>
          <a:lstStyle/>
          <a:p>
            <a:r>
              <a:rPr lang="en-US" dirty="0" smtClean="0"/>
              <a:t>Excel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Big Data is Big Business</a:t>
            </a:r>
            <a:endParaRPr lang="en-US" dirty="0"/>
          </a:p>
        </p:txBody>
      </p:sp>
      <p:sp>
        <p:nvSpPr>
          <p:cNvPr id="5" name="Content Placeholder 4"/>
          <p:cNvSpPr>
            <a:spLocks noGrp="1"/>
          </p:cNvSpPr>
          <p:nvPr>
            <p:ph sz="half" idx="1"/>
          </p:nvPr>
        </p:nvSpPr>
        <p:spPr>
          <a:xfrm>
            <a:off x="457200" y="1600200"/>
            <a:ext cx="8229600" cy="4525963"/>
          </a:xfrm>
        </p:spPr>
        <p:txBody>
          <a:bodyPr>
            <a:normAutofit/>
          </a:bodyPr>
          <a:lstStyle/>
          <a:p>
            <a:r>
              <a:rPr lang="en-US" dirty="0" smtClean="0"/>
              <a:t>In our world data is becoming more important every day. </a:t>
            </a:r>
          </a:p>
          <a:p>
            <a:r>
              <a:rPr lang="en-US" dirty="0" smtClean="0"/>
              <a:t>It is estimated that 90% of the stored data has been generated in just the last 5 years. To put this in perspective, let’s break it down a little. </a:t>
            </a:r>
          </a:p>
          <a:p>
            <a:pPr lvl="1"/>
            <a:r>
              <a:rPr lang="en-US" dirty="0" smtClean="0"/>
              <a:t>Every minute, on average:</a:t>
            </a:r>
          </a:p>
          <a:p>
            <a:pPr lvl="2"/>
            <a:r>
              <a:rPr lang="en-US" dirty="0" smtClean="0"/>
              <a:t>YouTube users upload 48 hours of video</a:t>
            </a:r>
          </a:p>
          <a:p>
            <a:pPr lvl="2"/>
            <a:r>
              <a:rPr lang="en-US" dirty="0" smtClean="0"/>
              <a:t>Face book users share 684,478 pieces of content</a:t>
            </a:r>
          </a:p>
          <a:p>
            <a:pPr lvl="2"/>
            <a:r>
              <a:rPr lang="en-US" dirty="0" err="1" smtClean="0"/>
              <a:t>Instagram</a:t>
            </a:r>
            <a:r>
              <a:rPr lang="en-US" dirty="0" smtClean="0"/>
              <a:t> users share 3,600 new </a:t>
            </a:r>
            <a:r>
              <a:rPr lang="en-US" dirty="0" smtClean="0"/>
              <a:t>photos</a:t>
            </a:r>
          </a:p>
          <a:p>
            <a:pPr lvl="2"/>
            <a:r>
              <a:rPr lang="en-US" dirty="0" err="1" smtClean="0"/>
              <a:t>Tumblr</a:t>
            </a:r>
            <a:r>
              <a:rPr lang="en-US" dirty="0" smtClean="0"/>
              <a:t> </a:t>
            </a:r>
            <a:r>
              <a:rPr lang="en-US" dirty="0" smtClean="0"/>
              <a:t>sees 27,778 new posts published</a:t>
            </a:r>
          </a:p>
          <a:p>
            <a:endParaRPr lang="en-US" dirty="0"/>
          </a:p>
        </p:txBody>
      </p:sp>
      <p:sp>
        <p:nvSpPr>
          <p:cNvPr id="7" name="Date Placeholder 6"/>
          <p:cNvSpPr>
            <a:spLocks noGrp="1"/>
          </p:cNvSpPr>
          <p:nvPr>
            <p:ph type="dt" sz="half" idx="10"/>
          </p:nvPr>
        </p:nvSpPr>
        <p:spPr/>
        <p:txBody>
          <a:bodyPr/>
          <a:lstStyle/>
          <a:p>
            <a:fld id="{A435F6A1-6AA8-4998-B90C-6C59C2BAD046}" type="datetime1">
              <a:rPr lang="en-US" smtClean="0"/>
              <a:pPr/>
              <a:t>5/7/2015</a:t>
            </a:fld>
            <a:endParaRPr lang="en-US"/>
          </a:p>
        </p:txBody>
      </p:sp>
      <p:sp>
        <p:nvSpPr>
          <p:cNvPr id="8" name="Slide Number Placeholder 7"/>
          <p:cNvSpPr>
            <a:spLocks noGrp="1"/>
          </p:cNvSpPr>
          <p:nvPr>
            <p:ph type="sldNum" sz="quarter" idx="12"/>
          </p:nvPr>
        </p:nvSpPr>
        <p:spPr/>
        <p:txBody>
          <a:bodyPr/>
          <a:lstStyle/>
          <a:p>
            <a:fld id="{8DF98684-25BB-4FA8-A095-E08FD55AEC1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lnSpcReduction="10000"/>
          </a:bodyPr>
          <a:lstStyle/>
          <a:p>
            <a:r>
              <a:rPr lang="en-US" dirty="0" smtClean="0"/>
              <a:t>Long history with lots of documentation</a:t>
            </a:r>
          </a:p>
          <a:p>
            <a:r>
              <a:rPr lang="en-US" dirty="0" smtClean="0"/>
              <a:t>Can handle large Data Sets</a:t>
            </a:r>
          </a:p>
          <a:p>
            <a:r>
              <a:rPr lang="en-US" dirty="0" smtClean="0"/>
              <a:t>Easy for developers to learn</a:t>
            </a:r>
          </a:p>
          <a:p>
            <a:r>
              <a:rPr lang="en-US" dirty="0" smtClean="0"/>
              <a:t>Easy </a:t>
            </a:r>
            <a:r>
              <a:rPr lang="en-US" dirty="0" smtClean="0"/>
              <a:t>to create visualizations</a:t>
            </a:r>
          </a:p>
          <a:p>
            <a:r>
              <a:rPr lang="en-US" dirty="0" smtClean="0"/>
              <a:t>Easy to create charts</a:t>
            </a:r>
          </a:p>
          <a:p>
            <a:r>
              <a:rPr lang="en-US" dirty="0" smtClean="0"/>
              <a:t>Ability to slice data easily</a:t>
            </a:r>
          </a:p>
          <a:p>
            <a:r>
              <a:rPr lang="en-US" dirty="0" smtClean="0"/>
              <a:t>Create and run saved programs</a:t>
            </a:r>
          </a:p>
          <a:p>
            <a:r>
              <a:rPr lang="en-US" dirty="0" smtClean="0"/>
              <a:t>Work live with data. </a:t>
            </a:r>
          </a:p>
          <a:p>
            <a:r>
              <a:rPr lang="en-US" dirty="0" smtClean="0"/>
              <a:t>Is not open source and does have  a cost to use</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40</a:t>
            </a:fld>
            <a:endParaRPr lang="en-US"/>
          </a:p>
        </p:txBody>
      </p:sp>
      <p:sp>
        <p:nvSpPr>
          <p:cNvPr id="8" name="Title 7"/>
          <p:cNvSpPr>
            <a:spLocks noGrp="1"/>
          </p:cNvSpPr>
          <p:nvPr>
            <p:ph type="title"/>
          </p:nvPr>
        </p:nvSpPr>
        <p:spPr/>
        <p:txBody>
          <a:bodyPr/>
          <a:lstStyle/>
          <a:p>
            <a:r>
              <a:rPr lang="en-US" dirty="0" smtClean="0"/>
              <a:t>S Programming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lstStyle/>
          <a:p>
            <a:r>
              <a:rPr lang="en-US" dirty="0" smtClean="0"/>
              <a:t>Free</a:t>
            </a:r>
          </a:p>
          <a:p>
            <a:r>
              <a:rPr lang="en-US" dirty="0" smtClean="0"/>
              <a:t>Convenient for developers to </a:t>
            </a:r>
            <a:r>
              <a:rPr lang="en-US" dirty="0" smtClean="0"/>
              <a:t>learn if they don’t already know it</a:t>
            </a:r>
            <a:endParaRPr lang="en-US" dirty="0" smtClean="0"/>
          </a:p>
          <a:p>
            <a:r>
              <a:rPr lang="en-US" dirty="0" smtClean="0"/>
              <a:t>Large user base</a:t>
            </a:r>
          </a:p>
          <a:p>
            <a:r>
              <a:rPr lang="en-US" dirty="0" smtClean="0"/>
              <a:t>Not specifically designed for analytics.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41</a:t>
            </a:fld>
            <a:endParaRPr lang="en-US"/>
          </a:p>
        </p:txBody>
      </p:sp>
      <p:sp>
        <p:nvSpPr>
          <p:cNvPr id="8" name="Title 7"/>
          <p:cNvSpPr>
            <a:spLocks noGrp="1"/>
          </p:cNvSpPr>
          <p:nvPr>
            <p:ph type="title"/>
          </p:nvPr>
        </p:nvSpPr>
        <p:spPr/>
        <p:txBody>
          <a:bodyPr/>
          <a:lstStyle/>
          <a:p>
            <a:r>
              <a:rPr lang="en-US" dirty="0" smtClean="0"/>
              <a:t>Python</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lstStyle/>
          <a:p>
            <a:r>
              <a:rPr lang="en-US" dirty="0" smtClean="0"/>
              <a:t>Currently Free Service (May not stay that way)</a:t>
            </a:r>
          </a:p>
          <a:p>
            <a:r>
              <a:rPr lang="en-US" dirty="0" smtClean="0"/>
              <a:t>Under constant development, and may change at any time.</a:t>
            </a:r>
          </a:p>
          <a:p>
            <a:r>
              <a:rPr lang="en-US" dirty="0" smtClean="0"/>
              <a:t>Requires registration</a:t>
            </a:r>
          </a:p>
          <a:p>
            <a:r>
              <a:rPr lang="en-US" dirty="0" smtClean="0"/>
              <a:t>Must agree to have your data stored for research and development </a:t>
            </a:r>
            <a:r>
              <a:rPr lang="en-US" dirty="0" smtClean="0"/>
              <a:t>purposes</a:t>
            </a:r>
          </a:p>
          <a:p>
            <a:r>
              <a:rPr lang="en-US" dirty="0" smtClean="0"/>
              <a:t>Not the most intuitive system</a:t>
            </a:r>
          </a:p>
          <a:p>
            <a:r>
              <a:rPr lang="en-US" dirty="0" smtClean="0"/>
              <a:t>Produces beautiful visualizations</a:t>
            </a:r>
            <a:endParaRPr lang="en-US" dirty="0" smtClean="0"/>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42</a:t>
            </a:fld>
            <a:endParaRPr lang="en-US"/>
          </a:p>
        </p:txBody>
      </p:sp>
      <p:sp>
        <p:nvSpPr>
          <p:cNvPr id="8" name="Title 7"/>
          <p:cNvSpPr>
            <a:spLocks noGrp="1"/>
          </p:cNvSpPr>
          <p:nvPr>
            <p:ph type="title"/>
          </p:nvPr>
        </p:nvSpPr>
        <p:spPr/>
        <p:txBody>
          <a:bodyPr/>
          <a:lstStyle/>
          <a:p>
            <a:r>
              <a:rPr lang="en-US" dirty="0" smtClean="0"/>
              <a:t>Watson Analytics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fontScale="92500" lnSpcReduction="20000"/>
          </a:bodyPr>
          <a:lstStyle/>
          <a:p>
            <a:r>
              <a:rPr lang="en-US" dirty="0" smtClean="0"/>
              <a:t>Huge developer base</a:t>
            </a:r>
          </a:p>
          <a:p>
            <a:r>
              <a:rPr lang="en-US" dirty="0" smtClean="0"/>
              <a:t>Free to use</a:t>
            </a:r>
          </a:p>
          <a:p>
            <a:r>
              <a:rPr lang="en-US" dirty="0" smtClean="0"/>
              <a:t>Relatively </a:t>
            </a:r>
            <a:r>
              <a:rPr lang="en-US" dirty="0" smtClean="0"/>
              <a:t>e</a:t>
            </a:r>
            <a:r>
              <a:rPr lang="en-US" dirty="0" smtClean="0"/>
              <a:t>asy </a:t>
            </a:r>
            <a:r>
              <a:rPr lang="en-US" dirty="0" smtClean="0"/>
              <a:t>for developers to learn</a:t>
            </a:r>
          </a:p>
          <a:p>
            <a:r>
              <a:rPr lang="en-US" dirty="0" smtClean="0"/>
              <a:t>Practically unlimited packages</a:t>
            </a:r>
          </a:p>
          <a:p>
            <a:r>
              <a:rPr lang="en-US" dirty="0" smtClean="0"/>
              <a:t>Ability to create packages if one does not exist. </a:t>
            </a:r>
          </a:p>
          <a:p>
            <a:r>
              <a:rPr lang="en-US" dirty="0" smtClean="0"/>
              <a:t>Easy to create visualizations</a:t>
            </a:r>
          </a:p>
          <a:p>
            <a:r>
              <a:rPr lang="en-US" dirty="0" smtClean="0"/>
              <a:t>Easy to create charts</a:t>
            </a:r>
          </a:p>
          <a:p>
            <a:r>
              <a:rPr lang="en-US" dirty="0" smtClean="0"/>
              <a:t>Ability to slice data easily</a:t>
            </a:r>
          </a:p>
          <a:p>
            <a:r>
              <a:rPr lang="en-US" dirty="0" smtClean="0"/>
              <a:t>Create and run saved programs</a:t>
            </a:r>
          </a:p>
          <a:p>
            <a:r>
              <a:rPr lang="en-US" dirty="0" smtClean="0"/>
              <a:t>Work live with data. </a:t>
            </a:r>
          </a:p>
          <a:p>
            <a:r>
              <a:rPr lang="en-US" dirty="0" smtClean="0"/>
              <a:t>Long history with huge amounts of documentation</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43</a:t>
            </a:fld>
            <a:endParaRPr lang="en-US"/>
          </a:p>
        </p:txBody>
      </p:sp>
      <p:sp>
        <p:nvSpPr>
          <p:cNvPr id="8" name="Title 7"/>
          <p:cNvSpPr>
            <a:spLocks noGrp="1"/>
          </p:cNvSpPr>
          <p:nvPr>
            <p:ph type="title"/>
          </p:nvPr>
        </p:nvSpPr>
        <p:spPr/>
        <p:txBody>
          <a:bodyPr/>
          <a:lstStyle/>
          <a:p>
            <a:r>
              <a:rPr lang="en-US" dirty="0" smtClean="0"/>
              <a:t>R Programming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a:bodyPr>
          <a:lstStyle/>
          <a:p>
            <a:pPr>
              <a:buNone/>
            </a:pPr>
            <a:r>
              <a:rPr lang="en-US" dirty="0" smtClean="0"/>
              <a:t>	You may not all want to devote your careers to data, but everyone should have a basic understanding of what the vast amounts of data can do for them.</a:t>
            </a:r>
          </a:p>
          <a:p>
            <a:pPr>
              <a:buNone/>
            </a:pPr>
            <a:endParaRPr lang="en-US" dirty="0" smtClean="0"/>
          </a:p>
          <a:p>
            <a:pPr>
              <a:buNone/>
            </a:pPr>
            <a:r>
              <a:rPr lang="en-US" dirty="0" smtClean="0"/>
              <a:t>	Data is out there for nearly every aspect of our lives, and our businesses, we might as well use it!!!</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44</a:t>
            </a:fld>
            <a:endParaRPr lang="en-US"/>
          </a:p>
        </p:txBody>
      </p:sp>
      <p:sp>
        <p:nvSpPr>
          <p:cNvPr id="8" name="Title 7"/>
          <p:cNvSpPr>
            <a:spLocks noGrp="1"/>
          </p:cNvSpPr>
          <p:nvPr>
            <p:ph type="title"/>
          </p:nvPr>
        </p:nvSpPr>
        <p:spPr/>
        <p:txBody>
          <a:bodyPr/>
          <a:lstStyle/>
          <a:p>
            <a:r>
              <a:rPr lang="en-US" dirty="0" smtClean="0"/>
              <a:t>Wrap Up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1D8AEA5-9EF8-4897-A89F-7197AD5DAEA9}" type="datetime1">
              <a:rPr lang="en-US" smtClean="0"/>
              <a:pPr/>
              <a:t>5/8/2015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45</a:t>
            </a:fld>
            <a:endParaRPr lang="en-US"/>
          </a:p>
        </p:txBody>
      </p:sp>
      <p:sp>
        <p:nvSpPr>
          <p:cNvPr id="8" name="Title 7"/>
          <p:cNvSpPr>
            <a:spLocks noGrp="1"/>
          </p:cNvSpPr>
          <p:nvPr>
            <p:ph type="title"/>
          </p:nvPr>
        </p:nvSpPr>
        <p:spPr>
          <a:xfrm>
            <a:off x="381000" y="2667000"/>
            <a:ext cx="8229600" cy="1143000"/>
          </a:xfrm>
        </p:spPr>
        <p:txBody>
          <a:bodyPr/>
          <a:lstStyle/>
          <a:p>
            <a:pPr algn="ctr"/>
            <a:r>
              <a:rPr lang="en-US" sz="6400" dirty="0" smtClean="0"/>
              <a:t>QUESTIONS? </a:t>
            </a: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524000"/>
            <a:ext cx="8382000" cy="4876800"/>
          </a:xfrm>
        </p:spPr>
        <p:txBody>
          <a:bodyPr/>
          <a:lstStyle/>
          <a:p>
            <a:r>
              <a:rPr lang="en-US" dirty="0" smtClean="0"/>
              <a:t> The internet population now has over 2.1 billion people</a:t>
            </a:r>
          </a:p>
          <a:p>
            <a:r>
              <a:rPr lang="en-US" dirty="0" smtClean="0"/>
              <a:t>Every website browsed, status shared, and photo uploaded, we leave a digital trail that continually grows the hulking mass of big data. </a:t>
            </a:r>
          </a:p>
          <a:p>
            <a:r>
              <a:rPr lang="en-US" dirty="0" smtClean="0"/>
              <a:t>Now that we have all of this data, what do we, as scientists, do with it? </a:t>
            </a:r>
          </a:p>
          <a:p>
            <a:r>
              <a:rPr lang="en-US" dirty="0" smtClean="0"/>
              <a:t>Big data is big business, not just for huge corporations, but for every business looking to move forward.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What is Data Science anyway?</a:t>
            </a:r>
          </a:p>
          <a:p>
            <a:r>
              <a:rPr lang="en-US" dirty="0" smtClean="0"/>
              <a:t>Why are Analytics important to business?</a:t>
            </a:r>
          </a:p>
          <a:p>
            <a:r>
              <a:rPr lang="en-US" dirty="0" smtClean="0"/>
              <a:t>Who is my audience?</a:t>
            </a:r>
          </a:p>
          <a:p>
            <a:r>
              <a:rPr lang="en-US" dirty="0" smtClean="0"/>
              <a:t>Where do I get data from?</a:t>
            </a:r>
          </a:p>
          <a:p>
            <a:r>
              <a:rPr lang="en-US" dirty="0" smtClean="0"/>
              <a:t>I have my data, now what?</a:t>
            </a:r>
          </a:p>
          <a:p>
            <a:r>
              <a:rPr lang="en-US" dirty="0" smtClean="0"/>
              <a:t>How to I present my data?</a:t>
            </a:r>
          </a:p>
          <a:p>
            <a:r>
              <a:rPr lang="en-US" dirty="0" smtClean="0"/>
              <a:t>What is a visualization?</a:t>
            </a:r>
          </a:p>
          <a:p>
            <a:r>
              <a:rPr lang="en-US" dirty="0" smtClean="0"/>
              <a:t>What tools could I use?</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 anyway?</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Data Science - Buzz word, lots of different meanings...</a:t>
            </a:r>
          </a:p>
          <a:p>
            <a:pPr lvl="1"/>
            <a:r>
              <a:rPr lang="en-US" dirty="0" smtClean="0"/>
              <a:t>Data Analytics</a:t>
            </a:r>
          </a:p>
          <a:p>
            <a:pPr lvl="1"/>
            <a:r>
              <a:rPr lang="en-US" dirty="0" smtClean="0"/>
              <a:t>Business Analytics</a:t>
            </a:r>
          </a:p>
          <a:p>
            <a:pPr lvl="1"/>
            <a:r>
              <a:rPr lang="en-US" dirty="0" smtClean="0"/>
              <a:t>Statistics</a:t>
            </a:r>
          </a:p>
          <a:p>
            <a:pPr lvl="1"/>
            <a:r>
              <a:rPr lang="en-US" dirty="0" smtClean="0"/>
              <a:t>Big Data Research</a:t>
            </a:r>
          </a:p>
          <a:p>
            <a:r>
              <a:rPr lang="en-US" dirty="0" smtClean="0"/>
              <a:t>All of these terms are just different terms that all mean gathering of data, and researching it from different points of view to make conclusions.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Data Science is the extraction of knowledge from data.</a:t>
            </a:r>
          </a:p>
          <a:p>
            <a:pPr lvl="1"/>
            <a:r>
              <a:rPr lang="en-US" dirty="0" smtClean="0"/>
              <a:t>Data can come from Data Bases</a:t>
            </a:r>
          </a:p>
          <a:p>
            <a:pPr lvl="1"/>
            <a:r>
              <a:rPr lang="en-US" dirty="0" smtClean="0"/>
              <a:t>Spread Sheets</a:t>
            </a:r>
          </a:p>
          <a:p>
            <a:pPr lvl="1"/>
            <a:r>
              <a:rPr lang="en-US" dirty="0" smtClean="0"/>
              <a:t>Scribbles on a Napkins</a:t>
            </a:r>
          </a:p>
          <a:p>
            <a:pPr lvl="1"/>
            <a:r>
              <a:rPr lang="en-US" dirty="0" smtClean="0"/>
              <a:t>Any source that you can gather meaningful, factual, and accurate information</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Data Science</a:t>
            </a:r>
            <a:endParaRPr lang="en-US" dirty="0"/>
          </a:p>
        </p:txBody>
      </p:sp>
      <p:sp>
        <p:nvSpPr>
          <p:cNvPr id="3" name="Content Placeholder 2"/>
          <p:cNvSpPr>
            <a:spLocks noGrp="1"/>
          </p:cNvSpPr>
          <p:nvPr>
            <p:ph sz="half" idx="1"/>
          </p:nvPr>
        </p:nvSpPr>
        <p:spPr>
          <a:xfrm>
            <a:off x="457200" y="1600200"/>
            <a:ext cx="8229600" cy="4525963"/>
          </a:xfrm>
        </p:spPr>
        <p:txBody>
          <a:bodyPr>
            <a:normAutofit fontScale="92500"/>
          </a:bodyPr>
          <a:lstStyle/>
          <a:p>
            <a:pPr>
              <a:buNone/>
            </a:pPr>
            <a:r>
              <a:rPr lang="en-US" dirty="0" smtClean="0"/>
              <a:t>Data scientists investigate complex problems through</a:t>
            </a:r>
          </a:p>
          <a:p>
            <a:pPr>
              <a:buNone/>
            </a:pPr>
            <a:r>
              <a:rPr lang="en-US" dirty="0" smtClean="0"/>
              <a:t>expertise in disciplines within the fields of mathematics,</a:t>
            </a:r>
          </a:p>
          <a:p>
            <a:pPr>
              <a:buNone/>
            </a:pPr>
            <a:r>
              <a:rPr lang="en-US" dirty="0" smtClean="0"/>
              <a:t>statistics, and computer science. These areas represent</a:t>
            </a:r>
          </a:p>
          <a:p>
            <a:pPr>
              <a:buNone/>
            </a:pPr>
            <a:r>
              <a:rPr lang="en-US" dirty="0" smtClean="0"/>
              <a:t>a great diversity </a:t>
            </a:r>
            <a:r>
              <a:rPr lang="en-US" dirty="0" smtClean="0"/>
              <a:t>of knowledge, and a </a:t>
            </a:r>
            <a:r>
              <a:rPr lang="en-US" dirty="0" smtClean="0"/>
              <a:t>data scientist will</a:t>
            </a:r>
          </a:p>
          <a:p>
            <a:pPr>
              <a:buNone/>
            </a:pPr>
            <a:r>
              <a:rPr lang="en-US" dirty="0" smtClean="0"/>
              <a:t>most </a:t>
            </a:r>
            <a:r>
              <a:rPr lang="en-US" dirty="0" smtClean="0"/>
              <a:t>likely be expert in only one or at </a:t>
            </a:r>
            <a:r>
              <a:rPr lang="en-US" dirty="0" smtClean="0"/>
              <a:t>most two </a:t>
            </a:r>
            <a:r>
              <a:rPr lang="en-US" dirty="0" smtClean="0"/>
              <a:t>of </a:t>
            </a:r>
            <a:r>
              <a:rPr lang="en-US" dirty="0" smtClean="0"/>
              <a:t>these</a:t>
            </a:r>
          </a:p>
          <a:p>
            <a:pPr>
              <a:buNone/>
            </a:pPr>
            <a:r>
              <a:rPr lang="en-US" dirty="0" smtClean="0"/>
              <a:t>areas </a:t>
            </a:r>
            <a:r>
              <a:rPr lang="en-US" dirty="0" smtClean="0"/>
              <a:t>and merely proficient in the other(s</a:t>
            </a:r>
            <a:r>
              <a:rPr lang="en-US" dirty="0" smtClean="0"/>
              <a:t>).</a:t>
            </a:r>
          </a:p>
          <a:p>
            <a:pPr>
              <a:buNone/>
            </a:pPr>
            <a:r>
              <a:rPr lang="en-US" dirty="0" smtClean="0"/>
              <a:t>Therefore </a:t>
            </a:r>
            <a:r>
              <a:rPr lang="en-US" dirty="0" smtClean="0"/>
              <a:t>a data scientist typically works as part of a team</a:t>
            </a:r>
          </a:p>
          <a:p>
            <a:pPr>
              <a:buNone/>
            </a:pPr>
            <a:r>
              <a:rPr lang="en-US" dirty="0" smtClean="0"/>
              <a:t>whose other members have knowledge and skills which</a:t>
            </a:r>
          </a:p>
          <a:p>
            <a:pPr>
              <a:buNone/>
            </a:pPr>
            <a:r>
              <a:rPr lang="en-US" dirty="0" smtClean="0"/>
              <a:t>complement his or hers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5/7/2015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flectionsSeriesISil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ReflectionsSeriesISilver</Template>
  <TotalTime>1388</TotalTime>
  <Words>2979</Words>
  <Application>Microsoft Office PowerPoint</Application>
  <PresentationFormat>On-screen Show (4:3)</PresentationFormat>
  <Paragraphs>335</Paragraphs>
  <Slides>45</Slides>
  <Notes>10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ReflectionsSeriesISilver</vt:lpstr>
      <vt:lpstr>What is Data Science Anyway???</vt:lpstr>
      <vt:lpstr>Who Am I? </vt:lpstr>
      <vt:lpstr>Yoda Says it Best!</vt:lpstr>
      <vt:lpstr>Big Data is Big Business</vt:lpstr>
      <vt:lpstr>Slide 5</vt:lpstr>
      <vt:lpstr>Agenda</vt:lpstr>
      <vt:lpstr>What is Data Science anyway?</vt:lpstr>
      <vt:lpstr>Data Sources</vt:lpstr>
      <vt:lpstr>Definition of Data Science</vt:lpstr>
      <vt:lpstr>What Does that Mean?</vt:lpstr>
      <vt:lpstr>Slide 11</vt:lpstr>
      <vt:lpstr>Slide 12</vt:lpstr>
      <vt:lpstr>Why Not Rely on Feelings?</vt:lpstr>
      <vt:lpstr>Sky Italia – Satellite TV Provider</vt:lpstr>
      <vt:lpstr>Slide 15</vt:lpstr>
      <vt:lpstr>An App that Learns!</vt:lpstr>
      <vt:lpstr>Isn’t That a Great Idea?</vt:lpstr>
      <vt:lpstr>The Catch!</vt:lpstr>
      <vt:lpstr>I Know I’m and IBM’er BUT…</vt:lpstr>
      <vt:lpstr>How Much?</vt:lpstr>
      <vt:lpstr>Who is my Audience?</vt:lpstr>
      <vt:lpstr>Slide 22</vt:lpstr>
      <vt:lpstr>Slide 23</vt:lpstr>
      <vt:lpstr>Slide 24</vt:lpstr>
      <vt:lpstr>And the Point is?</vt:lpstr>
      <vt:lpstr>Where Do I Get Data?</vt:lpstr>
      <vt:lpstr>Data Is All Around Us!!!</vt:lpstr>
      <vt:lpstr>Possible Sources</vt:lpstr>
      <vt:lpstr>I Have My Data, Now What?</vt:lpstr>
      <vt:lpstr>Slide 30</vt:lpstr>
      <vt:lpstr>This is where exploratory research comes into play!</vt:lpstr>
      <vt:lpstr>By Exploring the Data</vt:lpstr>
      <vt:lpstr>Slide 33</vt:lpstr>
      <vt:lpstr>Slide 34</vt:lpstr>
      <vt:lpstr>How Do I Present My Data?</vt:lpstr>
      <vt:lpstr>Slide 36</vt:lpstr>
      <vt:lpstr>What Graph Do I Use?</vt:lpstr>
      <vt:lpstr>Tools?</vt:lpstr>
      <vt:lpstr>Excel</vt:lpstr>
      <vt:lpstr>S Programming</vt:lpstr>
      <vt:lpstr>Python</vt:lpstr>
      <vt:lpstr>Watson Analytics </vt:lpstr>
      <vt:lpstr>R Programming </vt:lpstr>
      <vt:lpstr>Wrap Up </vt:lpstr>
      <vt:lpstr>QUESTIONS?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 Anyway???</dc:title>
  <dc:creator>Jason Groom</dc:creator>
  <cp:lastModifiedBy>Jason Groom</cp:lastModifiedBy>
  <cp:revision>49</cp:revision>
  <dcterms:created xsi:type="dcterms:W3CDTF">2015-04-28T22:13:18Z</dcterms:created>
  <dcterms:modified xsi:type="dcterms:W3CDTF">2015-05-08T17:43:42Z</dcterms:modified>
</cp:coreProperties>
</file>