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Lst>
  <p:notesMasterIdLst>
    <p:notesMasterId r:id="rId34"/>
  </p:notesMasterIdLst>
  <p:handoutMasterIdLst>
    <p:handoutMasterId r:id="rId35"/>
  </p:handoutMasterIdLst>
  <p:sldIdLst>
    <p:sldId id="289" r:id="rId2"/>
    <p:sldId id="375" r:id="rId3"/>
    <p:sldId id="376" r:id="rId4"/>
    <p:sldId id="377" r:id="rId5"/>
    <p:sldId id="378" r:id="rId6"/>
    <p:sldId id="354" r:id="rId7"/>
    <p:sldId id="366" r:id="rId8"/>
    <p:sldId id="379" r:id="rId9"/>
    <p:sldId id="380" r:id="rId10"/>
    <p:sldId id="381" r:id="rId11"/>
    <p:sldId id="373" r:id="rId12"/>
    <p:sldId id="367" r:id="rId13"/>
    <p:sldId id="360" r:id="rId14"/>
    <p:sldId id="363" r:id="rId15"/>
    <p:sldId id="372" r:id="rId16"/>
    <p:sldId id="266" r:id="rId17"/>
    <p:sldId id="268" r:id="rId18"/>
    <p:sldId id="306" r:id="rId19"/>
    <p:sldId id="383" r:id="rId20"/>
    <p:sldId id="384" r:id="rId21"/>
    <p:sldId id="291" r:id="rId22"/>
    <p:sldId id="368" r:id="rId23"/>
    <p:sldId id="369" r:id="rId24"/>
    <p:sldId id="292" r:id="rId25"/>
    <p:sldId id="359" r:id="rId26"/>
    <p:sldId id="356" r:id="rId27"/>
    <p:sldId id="357" r:id="rId28"/>
    <p:sldId id="370" r:id="rId29"/>
    <p:sldId id="358" r:id="rId30"/>
    <p:sldId id="371" r:id="rId31"/>
    <p:sldId id="362" r:id="rId32"/>
    <p:sldId id="364" r:id="rId33"/>
  </p:sldIdLst>
  <p:sldSz cx="12192000" cy="68580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15"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DDE6E7"/>
    <a:srgbClr val="FFFFCC"/>
    <a:srgbClr val="FFFF00"/>
    <a:srgbClr val="FFCC00"/>
    <a:srgbClr val="99FF33"/>
    <a:srgbClr val="0066FF"/>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7" autoAdjust="0"/>
    <p:restoredTop sz="99749" autoAdjust="0"/>
  </p:normalViewPr>
  <p:slideViewPr>
    <p:cSldViewPr>
      <p:cViewPr varScale="1">
        <p:scale>
          <a:sx n="69" d="100"/>
          <a:sy n="69" d="100"/>
        </p:scale>
        <p:origin x="666" y="48"/>
      </p:cViewPr>
      <p:guideLst>
        <p:guide orient="horz" pos="2160"/>
        <p:guide pos="3840"/>
        <p:guide orient="horz" pos="2115"/>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3" d="100"/>
          <a:sy n="73" d="100"/>
        </p:scale>
        <p:origin x="-1260"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6A35F-A7DF-47C1-81D2-20E47DADA24E}"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s-PE"/>
        </a:p>
      </dgm:t>
    </dgm:pt>
    <dgm:pt modelId="{3853EB88-C7F9-43F4-8839-F8AE94B08673}">
      <dgm:prSet/>
      <dgm:spPr/>
      <dgm:t>
        <a:bodyPr/>
        <a:lstStyle/>
        <a:p>
          <a:pPr algn="just" rtl="0"/>
          <a:r>
            <a:rPr lang="es-PE" dirty="0"/>
            <a:t>Entender los conceptos básicos y los alcances de la estadística, que servirán de base para la comprensión y desarrollo de los capítulos posteriores. </a:t>
          </a:r>
        </a:p>
      </dgm:t>
    </dgm:pt>
    <dgm:pt modelId="{D2EA8E58-D58A-4E00-8AF2-733720BE958F}" type="parTrans" cxnId="{7CB7D10E-D2F3-4739-8BDA-9021D97C7E49}">
      <dgm:prSet/>
      <dgm:spPr/>
      <dgm:t>
        <a:bodyPr/>
        <a:lstStyle/>
        <a:p>
          <a:endParaRPr lang="es-PE"/>
        </a:p>
      </dgm:t>
    </dgm:pt>
    <dgm:pt modelId="{07A51E3F-0F66-457B-A5B9-42D9666FDC4E}" type="sibTrans" cxnId="{7CB7D10E-D2F3-4739-8BDA-9021D97C7E49}">
      <dgm:prSet/>
      <dgm:spPr/>
      <dgm:t>
        <a:bodyPr/>
        <a:lstStyle/>
        <a:p>
          <a:endParaRPr lang="es-PE"/>
        </a:p>
      </dgm:t>
    </dgm:pt>
    <dgm:pt modelId="{52B54FA3-BD35-4F83-A8DF-1284C0E109B2}" type="pres">
      <dgm:prSet presAssocID="{7046A35F-A7DF-47C1-81D2-20E47DADA24E}" presName="linear" presStyleCnt="0">
        <dgm:presLayoutVars>
          <dgm:animLvl val="lvl"/>
          <dgm:resizeHandles val="exact"/>
        </dgm:presLayoutVars>
      </dgm:prSet>
      <dgm:spPr/>
    </dgm:pt>
    <dgm:pt modelId="{3CED2766-931E-4335-8730-CE653EE4656C}" type="pres">
      <dgm:prSet presAssocID="{3853EB88-C7F9-43F4-8839-F8AE94B08673}" presName="parentText" presStyleLbl="node1" presStyleIdx="0" presStyleCnt="1">
        <dgm:presLayoutVars>
          <dgm:chMax val="0"/>
          <dgm:bulletEnabled val="1"/>
        </dgm:presLayoutVars>
      </dgm:prSet>
      <dgm:spPr/>
    </dgm:pt>
  </dgm:ptLst>
  <dgm:cxnLst>
    <dgm:cxn modelId="{7CB7D10E-D2F3-4739-8BDA-9021D97C7E49}" srcId="{7046A35F-A7DF-47C1-81D2-20E47DADA24E}" destId="{3853EB88-C7F9-43F4-8839-F8AE94B08673}" srcOrd="0" destOrd="0" parTransId="{D2EA8E58-D58A-4E00-8AF2-733720BE958F}" sibTransId="{07A51E3F-0F66-457B-A5B9-42D9666FDC4E}"/>
    <dgm:cxn modelId="{AF01AB6D-ED5A-4856-9887-9FB521BFC2BA}" type="presOf" srcId="{7046A35F-A7DF-47C1-81D2-20E47DADA24E}" destId="{52B54FA3-BD35-4F83-A8DF-1284C0E109B2}" srcOrd="0" destOrd="0" presId="urn:microsoft.com/office/officeart/2005/8/layout/vList2"/>
    <dgm:cxn modelId="{99414482-BE6B-406D-A00F-2541BD9C9CEF}" type="presOf" srcId="{3853EB88-C7F9-43F4-8839-F8AE94B08673}" destId="{3CED2766-931E-4335-8730-CE653EE4656C}" srcOrd="0" destOrd="0" presId="urn:microsoft.com/office/officeart/2005/8/layout/vList2"/>
    <dgm:cxn modelId="{4A7C47F7-0B13-4927-82C3-297123B405F0}" type="presParOf" srcId="{52B54FA3-BD35-4F83-A8DF-1284C0E109B2}" destId="{3CED2766-931E-4335-8730-CE653EE4656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46A35F-A7DF-47C1-81D2-20E47DADA24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PE"/>
        </a:p>
      </dgm:t>
    </dgm:pt>
    <dgm:pt modelId="{6B6D13D7-EA7C-45B7-9940-26D762BCE1D4}">
      <dgm:prSet/>
      <dgm:spPr/>
      <dgm:t>
        <a:bodyPr/>
        <a:lstStyle/>
        <a:p>
          <a:pPr algn="just" rtl="0"/>
          <a:r>
            <a:rPr lang="es-ES_tradnl" dirty="0"/>
            <a:t>La </a:t>
          </a:r>
          <a:r>
            <a:rPr lang="es-ES_tradnl" b="1" u="sng" dirty="0">
              <a:solidFill>
                <a:schemeClr val="accent2">
                  <a:lumMod val="50000"/>
                </a:schemeClr>
              </a:solidFill>
            </a:rPr>
            <a:t>Estadística</a:t>
          </a:r>
          <a:r>
            <a:rPr lang="es-ES_tradnl" dirty="0">
              <a:solidFill>
                <a:srgbClr val="FF0000"/>
              </a:solidFill>
            </a:rPr>
            <a:t> </a:t>
          </a:r>
          <a:r>
            <a:rPr lang="es-ES_tradnl" dirty="0"/>
            <a:t>es la ciencia del aprendizaje a partir de los datos y de medición, control y comunicación de la incertidumbre, proporcionando los medios esenciales para el avance científico y social.</a:t>
          </a:r>
          <a:endParaRPr lang="es-PE" dirty="0"/>
        </a:p>
      </dgm:t>
    </dgm:pt>
    <dgm:pt modelId="{04341E29-6081-4425-83B2-9F85AF2F63DC}" type="parTrans" cxnId="{06524533-0662-4269-A02D-28416B5842FD}">
      <dgm:prSet/>
      <dgm:spPr/>
      <dgm:t>
        <a:bodyPr/>
        <a:lstStyle/>
        <a:p>
          <a:endParaRPr lang="es-PE"/>
        </a:p>
      </dgm:t>
    </dgm:pt>
    <dgm:pt modelId="{B3FC6EAE-1A10-43C2-B5AD-FEB696F2D4DE}" type="sibTrans" cxnId="{06524533-0662-4269-A02D-28416B5842FD}">
      <dgm:prSet/>
      <dgm:spPr/>
      <dgm:t>
        <a:bodyPr/>
        <a:lstStyle/>
        <a:p>
          <a:endParaRPr lang="es-PE"/>
        </a:p>
      </dgm:t>
    </dgm:pt>
    <dgm:pt modelId="{52B54FA3-BD35-4F83-A8DF-1284C0E109B2}" type="pres">
      <dgm:prSet presAssocID="{7046A35F-A7DF-47C1-81D2-20E47DADA24E}" presName="linear" presStyleCnt="0">
        <dgm:presLayoutVars>
          <dgm:animLvl val="lvl"/>
          <dgm:resizeHandles val="exact"/>
        </dgm:presLayoutVars>
      </dgm:prSet>
      <dgm:spPr/>
    </dgm:pt>
    <dgm:pt modelId="{EB5B1BB9-A390-4BCA-A2B7-96B5035A17C2}" type="pres">
      <dgm:prSet presAssocID="{6B6D13D7-EA7C-45B7-9940-26D762BCE1D4}" presName="parentText" presStyleLbl="node1" presStyleIdx="0" presStyleCnt="1" custLinFactNeighborX="695" custLinFactNeighborY="13359">
        <dgm:presLayoutVars>
          <dgm:chMax val="0"/>
          <dgm:bulletEnabled val="1"/>
        </dgm:presLayoutVars>
      </dgm:prSet>
      <dgm:spPr/>
    </dgm:pt>
  </dgm:ptLst>
  <dgm:cxnLst>
    <dgm:cxn modelId="{06524533-0662-4269-A02D-28416B5842FD}" srcId="{7046A35F-A7DF-47C1-81D2-20E47DADA24E}" destId="{6B6D13D7-EA7C-45B7-9940-26D762BCE1D4}" srcOrd="0" destOrd="0" parTransId="{04341E29-6081-4425-83B2-9F85AF2F63DC}" sibTransId="{B3FC6EAE-1A10-43C2-B5AD-FEB696F2D4DE}"/>
    <dgm:cxn modelId="{AF01AB6D-ED5A-4856-9887-9FB521BFC2BA}" type="presOf" srcId="{7046A35F-A7DF-47C1-81D2-20E47DADA24E}" destId="{52B54FA3-BD35-4F83-A8DF-1284C0E109B2}" srcOrd="0" destOrd="0" presId="urn:microsoft.com/office/officeart/2005/8/layout/vList2"/>
    <dgm:cxn modelId="{994EAD89-7A27-4164-98B5-674515C12A40}" type="presOf" srcId="{6B6D13D7-EA7C-45B7-9940-26D762BCE1D4}" destId="{EB5B1BB9-A390-4BCA-A2B7-96B5035A17C2}" srcOrd="0" destOrd="0" presId="urn:microsoft.com/office/officeart/2005/8/layout/vList2"/>
    <dgm:cxn modelId="{3D547F1A-51C8-4559-803D-90F987665A42}" type="presParOf" srcId="{52B54FA3-BD35-4F83-A8DF-1284C0E109B2}" destId="{EB5B1BB9-A390-4BCA-A2B7-96B5035A17C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46A35F-A7DF-47C1-81D2-20E47DADA24E}"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s-PE"/>
        </a:p>
      </dgm:t>
    </dgm:pt>
    <dgm:pt modelId="{52B54FA3-BD35-4F83-A8DF-1284C0E109B2}" type="pres">
      <dgm:prSet presAssocID="{7046A35F-A7DF-47C1-81D2-20E47DADA24E}" presName="linear" presStyleCnt="0">
        <dgm:presLayoutVars>
          <dgm:animLvl val="lvl"/>
          <dgm:resizeHandles val="exact"/>
        </dgm:presLayoutVars>
      </dgm:prSet>
      <dgm:spPr/>
    </dgm:pt>
  </dgm:ptLst>
  <dgm:cxnLst>
    <dgm:cxn modelId="{AF01AB6D-ED5A-4856-9887-9FB521BFC2BA}" type="presOf" srcId="{7046A35F-A7DF-47C1-81D2-20E47DADA24E}" destId="{52B54FA3-BD35-4F83-A8DF-1284C0E109B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F7A5E4-C31D-401A-B3CB-4D49971DE326}" type="doc">
      <dgm:prSet loTypeId="urn:microsoft.com/office/officeart/2005/8/layout/process4" loCatId="list" qsTypeId="urn:microsoft.com/office/officeart/2005/8/quickstyle/simple3" qsCatId="simple" csTypeId="urn:microsoft.com/office/officeart/2005/8/colors/accent1_2" csCatId="accent1" phldr="1"/>
      <dgm:spPr/>
      <dgm:t>
        <a:bodyPr/>
        <a:lstStyle/>
        <a:p>
          <a:endParaRPr lang="es-PE"/>
        </a:p>
      </dgm:t>
    </dgm:pt>
    <dgm:pt modelId="{661C2BBF-CAA7-4438-A65D-4CEE051D96D1}">
      <dgm:prSet/>
      <dgm:spPr/>
      <dgm:t>
        <a:bodyPr/>
        <a:lstStyle/>
        <a:p>
          <a:pPr rtl="0"/>
          <a:r>
            <a:rPr lang="es-ES_tradnl" dirty="0"/>
            <a:t>La </a:t>
          </a:r>
          <a:r>
            <a:rPr lang="es-ES_tradnl" dirty="0">
              <a:solidFill>
                <a:schemeClr val="accent2">
                  <a:lumMod val="50000"/>
                </a:schemeClr>
              </a:solidFill>
              <a:effectLst>
                <a:outerShdw blurRad="38100" dist="38100" dir="2700000" algn="tl">
                  <a:srgbClr val="000000">
                    <a:alpha val="43137"/>
                  </a:srgbClr>
                </a:outerShdw>
              </a:effectLst>
            </a:rPr>
            <a:t>Estadística Descriptiva </a:t>
          </a:r>
          <a:r>
            <a:rPr lang="es-ES_tradnl" dirty="0"/>
            <a:t>se ocupa de la clasificación, descripción, simplificación y presentación de los datos. </a:t>
          </a:r>
          <a:endParaRPr lang="es-PE" dirty="0"/>
        </a:p>
      </dgm:t>
    </dgm:pt>
    <dgm:pt modelId="{47AD1004-388A-4F5C-BE59-236DAFBAA1C1}" type="parTrans" cxnId="{84F02410-E009-4C12-ADCE-B45EFA9E7703}">
      <dgm:prSet/>
      <dgm:spPr/>
      <dgm:t>
        <a:bodyPr/>
        <a:lstStyle/>
        <a:p>
          <a:endParaRPr lang="es-PE"/>
        </a:p>
      </dgm:t>
    </dgm:pt>
    <dgm:pt modelId="{BD5F03DC-4678-4994-A880-464D99CB51DD}" type="sibTrans" cxnId="{84F02410-E009-4C12-ADCE-B45EFA9E7703}">
      <dgm:prSet/>
      <dgm:spPr/>
      <dgm:t>
        <a:bodyPr/>
        <a:lstStyle/>
        <a:p>
          <a:endParaRPr lang="es-PE"/>
        </a:p>
      </dgm:t>
    </dgm:pt>
    <dgm:pt modelId="{0F7873D3-0725-44A8-BB6F-BB0927013D1A}">
      <dgm:prSet/>
      <dgm:spPr/>
      <dgm:t>
        <a:bodyPr/>
        <a:lstStyle/>
        <a:p>
          <a:pPr rtl="0"/>
          <a:r>
            <a:rPr lang="es-ES_tradnl" dirty="0"/>
            <a:t>La </a:t>
          </a:r>
          <a:r>
            <a:rPr lang="es-ES_tradnl" dirty="0">
              <a:solidFill>
                <a:schemeClr val="accent2">
                  <a:lumMod val="50000"/>
                </a:schemeClr>
              </a:solidFill>
              <a:effectLst>
                <a:outerShdw blurRad="38100" dist="38100" dir="2700000" algn="tl">
                  <a:srgbClr val="000000">
                    <a:alpha val="43137"/>
                  </a:srgbClr>
                </a:outerShdw>
              </a:effectLst>
            </a:rPr>
            <a:t>Estadística Inferencial </a:t>
          </a:r>
          <a:r>
            <a:rPr lang="es-ES_tradnl" dirty="0"/>
            <a:t>se ocupa de la estimación y prueba de hipótesis de los parámetros de una población, a partir de una muestra aleatoria extraída de dicha población.</a:t>
          </a:r>
          <a:endParaRPr lang="es-PE" dirty="0"/>
        </a:p>
      </dgm:t>
    </dgm:pt>
    <dgm:pt modelId="{FD45CB58-DC47-4D4C-A9EC-3B706BD2C70E}" type="parTrans" cxnId="{525E94B2-85FD-4196-A6A3-FAE260D78C87}">
      <dgm:prSet/>
      <dgm:spPr/>
      <dgm:t>
        <a:bodyPr/>
        <a:lstStyle/>
        <a:p>
          <a:endParaRPr lang="es-PE"/>
        </a:p>
      </dgm:t>
    </dgm:pt>
    <dgm:pt modelId="{A1BD51D8-EB64-4546-8A41-FE1280A389F4}" type="sibTrans" cxnId="{525E94B2-85FD-4196-A6A3-FAE260D78C87}">
      <dgm:prSet/>
      <dgm:spPr/>
      <dgm:t>
        <a:bodyPr/>
        <a:lstStyle/>
        <a:p>
          <a:endParaRPr lang="es-PE"/>
        </a:p>
      </dgm:t>
    </dgm:pt>
    <dgm:pt modelId="{BC37AC2A-0821-4C13-892B-1FED99003CA2}" type="pres">
      <dgm:prSet presAssocID="{21F7A5E4-C31D-401A-B3CB-4D49971DE326}" presName="Name0" presStyleCnt="0">
        <dgm:presLayoutVars>
          <dgm:dir/>
          <dgm:animLvl val="lvl"/>
          <dgm:resizeHandles val="exact"/>
        </dgm:presLayoutVars>
      </dgm:prSet>
      <dgm:spPr/>
    </dgm:pt>
    <dgm:pt modelId="{C2811004-7146-4601-8A00-5DBB3303972A}" type="pres">
      <dgm:prSet presAssocID="{0F7873D3-0725-44A8-BB6F-BB0927013D1A}" presName="boxAndChildren" presStyleCnt="0"/>
      <dgm:spPr/>
    </dgm:pt>
    <dgm:pt modelId="{479AAF10-94AD-4AA6-A62D-3C8630111D31}" type="pres">
      <dgm:prSet presAssocID="{0F7873D3-0725-44A8-BB6F-BB0927013D1A}" presName="parentTextBox" presStyleLbl="node1" presStyleIdx="0" presStyleCnt="2"/>
      <dgm:spPr/>
    </dgm:pt>
    <dgm:pt modelId="{FF6077F7-C60E-4DBC-9709-C7077C5176D5}" type="pres">
      <dgm:prSet presAssocID="{BD5F03DC-4678-4994-A880-464D99CB51DD}" presName="sp" presStyleCnt="0"/>
      <dgm:spPr/>
    </dgm:pt>
    <dgm:pt modelId="{D45420E2-846A-4C20-8DAE-C29239DF1B7D}" type="pres">
      <dgm:prSet presAssocID="{661C2BBF-CAA7-4438-A65D-4CEE051D96D1}" presName="arrowAndChildren" presStyleCnt="0"/>
      <dgm:spPr/>
    </dgm:pt>
    <dgm:pt modelId="{484F72E0-D51B-4FBA-85CF-B99567245203}" type="pres">
      <dgm:prSet presAssocID="{661C2BBF-CAA7-4438-A65D-4CEE051D96D1}" presName="parentTextArrow" presStyleLbl="node1" presStyleIdx="1" presStyleCnt="2"/>
      <dgm:spPr/>
    </dgm:pt>
  </dgm:ptLst>
  <dgm:cxnLst>
    <dgm:cxn modelId="{84F02410-E009-4C12-ADCE-B45EFA9E7703}" srcId="{21F7A5E4-C31D-401A-B3CB-4D49971DE326}" destId="{661C2BBF-CAA7-4438-A65D-4CEE051D96D1}" srcOrd="0" destOrd="0" parTransId="{47AD1004-388A-4F5C-BE59-236DAFBAA1C1}" sibTransId="{BD5F03DC-4678-4994-A880-464D99CB51DD}"/>
    <dgm:cxn modelId="{9517C477-9D36-4015-98D1-5E3842FD9481}" type="presOf" srcId="{0F7873D3-0725-44A8-BB6F-BB0927013D1A}" destId="{479AAF10-94AD-4AA6-A62D-3C8630111D31}" srcOrd="0" destOrd="0" presId="urn:microsoft.com/office/officeart/2005/8/layout/process4"/>
    <dgm:cxn modelId="{525E94B2-85FD-4196-A6A3-FAE260D78C87}" srcId="{21F7A5E4-C31D-401A-B3CB-4D49971DE326}" destId="{0F7873D3-0725-44A8-BB6F-BB0927013D1A}" srcOrd="1" destOrd="0" parTransId="{FD45CB58-DC47-4D4C-A9EC-3B706BD2C70E}" sibTransId="{A1BD51D8-EB64-4546-8A41-FE1280A389F4}"/>
    <dgm:cxn modelId="{26F070C1-E61E-4304-BB2F-1C3579F155D2}" type="presOf" srcId="{661C2BBF-CAA7-4438-A65D-4CEE051D96D1}" destId="{484F72E0-D51B-4FBA-85CF-B99567245203}" srcOrd="0" destOrd="0" presId="urn:microsoft.com/office/officeart/2005/8/layout/process4"/>
    <dgm:cxn modelId="{6F9C3CD4-19A3-4571-AF36-14FF6F7CC967}" type="presOf" srcId="{21F7A5E4-C31D-401A-B3CB-4D49971DE326}" destId="{BC37AC2A-0821-4C13-892B-1FED99003CA2}" srcOrd="0" destOrd="0" presId="urn:microsoft.com/office/officeart/2005/8/layout/process4"/>
    <dgm:cxn modelId="{DFA9C066-FDFF-43BF-99E5-9AE09FE84752}" type="presParOf" srcId="{BC37AC2A-0821-4C13-892B-1FED99003CA2}" destId="{C2811004-7146-4601-8A00-5DBB3303972A}" srcOrd="0" destOrd="0" presId="urn:microsoft.com/office/officeart/2005/8/layout/process4"/>
    <dgm:cxn modelId="{7C803F2B-ABFF-445A-9936-225FDCD006D3}" type="presParOf" srcId="{C2811004-7146-4601-8A00-5DBB3303972A}" destId="{479AAF10-94AD-4AA6-A62D-3C8630111D31}" srcOrd="0" destOrd="0" presId="urn:microsoft.com/office/officeart/2005/8/layout/process4"/>
    <dgm:cxn modelId="{15CBC1F2-76E2-4BC4-A819-DC02D381263A}" type="presParOf" srcId="{BC37AC2A-0821-4C13-892B-1FED99003CA2}" destId="{FF6077F7-C60E-4DBC-9709-C7077C5176D5}" srcOrd="1" destOrd="0" presId="urn:microsoft.com/office/officeart/2005/8/layout/process4"/>
    <dgm:cxn modelId="{089296F8-4A51-4330-B619-DBA83047DDED}" type="presParOf" srcId="{BC37AC2A-0821-4C13-892B-1FED99003CA2}" destId="{D45420E2-846A-4C20-8DAE-C29239DF1B7D}" srcOrd="2" destOrd="0" presId="urn:microsoft.com/office/officeart/2005/8/layout/process4"/>
    <dgm:cxn modelId="{85CE7FA4-30A9-4C93-B14E-D42E93285E29}" type="presParOf" srcId="{D45420E2-846A-4C20-8DAE-C29239DF1B7D}" destId="{484F72E0-D51B-4FBA-85CF-B99567245203}"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DF29E5-595A-4EFE-ACB1-22DAABECFB7E}" type="doc">
      <dgm:prSet loTypeId="urn:microsoft.com/office/officeart/2005/8/layout/process5" loCatId="process" qsTypeId="urn:microsoft.com/office/officeart/2005/8/quickstyle/simple3" qsCatId="simple" csTypeId="urn:microsoft.com/office/officeart/2005/8/colors/accent6_2" csCatId="accent6" phldr="1"/>
      <dgm:spPr/>
      <dgm:t>
        <a:bodyPr/>
        <a:lstStyle/>
        <a:p>
          <a:endParaRPr lang="es-PE"/>
        </a:p>
      </dgm:t>
    </dgm:pt>
    <dgm:pt modelId="{E31CF4A5-7F4A-46E3-B842-2CC6959372C7}">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a:t>Población</a:t>
          </a:r>
          <a:endParaRPr lang="es-PE" sz="1800" b="1"/>
        </a:p>
      </dgm:t>
    </dgm:pt>
    <dgm:pt modelId="{6295B8EE-CE19-413C-AF20-7E3974AFA951}" type="parTrans" cxnId="{E9C34DBC-BCF3-4635-985E-190F1DEDD128}">
      <dgm:prSet/>
      <dgm:spPr/>
      <dgm:t>
        <a:bodyPr/>
        <a:lstStyle/>
        <a:p>
          <a:endParaRPr lang="es-PE" sz="2000" b="1"/>
        </a:p>
      </dgm:t>
    </dgm:pt>
    <dgm:pt modelId="{35C37DA8-608B-4DBE-8D22-63AAE9D65877}" type="sibTrans" cxnId="{E9C34DBC-BCF3-4635-985E-190F1DEDD128}">
      <dgm:prSet custT="1">
        <dgm:style>
          <a:lnRef idx="1">
            <a:schemeClr val="accent5"/>
          </a:lnRef>
          <a:fillRef idx="2">
            <a:schemeClr val="accent5"/>
          </a:fillRef>
          <a:effectRef idx="1">
            <a:schemeClr val="accent5"/>
          </a:effectRef>
          <a:fontRef idx="minor">
            <a:schemeClr val="dk1"/>
          </a:fontRef>
        </dgm:style>
      </dgm:prSet>
      <dgm:spPr/>
      <dgm:t>
        <a:bodyPr/>
        <a:lstStyle/>
        <a:p>
          <a:endParaRPr lang="es-PE" sz="1600" b="1"/>
        </a:p>
      </dgm:t>
    </dgm:pt>
    <dgm:pt modelId="{AED81340-130F-400A-86B4-9A7A8DBD5391}">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a:t>Unidad Elemental</a:t>
          </a:r>
          <a:endParaRPr lang="es-PE" sz="1800" b="1"/>
        </a:p>
      </dgm:t>
    </dgm:pt>
    <dgm:pt modelId="{5FD3AA9D-812A-41D3-BF33-6E82627084E2}" type="parTrans" cxnId="{B4177BB5-DC1E-4486-95A8-D333A04322BC}">
      <dgm:prSet/>
      <dgm:spPr/>
      <dgm:t>
        <a:bodyPr/>
        <a:lstStyle/>
        <a:p>
          <a:endParaRPr lang="es-PE" sz="2000" b="1"/>
        </a:p>
      </dgm:t>
    </dgm:pt>
    <dgm:pt modelId="{E46F9C8E-E855-4D69-A5E0-1C22D1F84148}" type="sibTrans" cxnId="{B4177BB5-DC1E-4486-95A8-D333A04322BC}">
      <dgm:prSet custT="1">
        <dgm:style>
          <a:lnRef idx="1">
            <a:schemeClr val="accent5"/>
          </a:lnRef>
          <a:fillRef idx="2">
            <a:schemeClr val="accent5"/>
          </a:fillRef>
          <a:effectRef idx="1">
            <a:schemeClr val="accent5"/>
          </a:effectRef>
          <a:fontRef idx="minor">
            <a:schemeClr val="dk1"/>
          </a:fontRef>
        </dgm:style>
      </dgm:prSet>
      <dgm:spPr/>
      <dgm:t>
        <a:bodyPr/>
        <a:lstStyle/>
        <a:p>
          <a:endParaRPr lang="es-PE" sz="1600" b="1"/>
        </a:p>
      </dgm:t>
    </dgm:pt>
    <dgm:pt modelId="{75336765-BFB3-42DD-8305-45446037CB91}">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a:t>Muestra</a:t>
          </a:r>
          <a:endParaRPr lang="es-PE" sz="1800" b="1"/>
        </a:p>
      </dgm:t>
    </dgm:pt>
    <dgm:pt modelId="{7A4DCAF0-A4F6-4559-BC6B-8AEC9E5D6C1A}" type="parTrans" cxnId="{5858AEFF-7FD0-41AF-83D9-E9AC4F382FC1}">
      <dgm:prSet/>
      <dgm:spPr/>
      <dgm:t>
        <a:bodyPr/>
        <a:lstStyle/>
        <a:p>
          <a:endParaRPr lang="es-PE" sz="2000" b="1"/>
        </a:p>
      </dgm:t>
    </dgm:pt>
    <dgm:pt modelId="{8608D18B-ABAD-41CF-883C-7B9335E7D9F4}" type="sibTrans" cxnId="{5858AEFF-7FD0-41AF-83D9-E9AC4F382FC1}">
      <dgm:prSet custT="1">
        <dgm:style>
          <a:lnRef idx="1">
            <a:schemeClr val="accent5"/>
          </a:lnRef>
          <a:fillRef idx="2">
            <a:schemeClr val="accent5"/>
          </a:fillRef>
          <a:effectRef idx="1">
            <a:schemeClr val="accent5"/>
          </a:effectRef>
          <a:fontRef idx="minor">
            <a:schemeClr val="dk1"/>
          </a:fontRef>
        </dgm:style>
      </dgm:prSet>
      <dgm:spPr/>
      <dgm:t>
        <a:bodyPr/>
        <a:lstStyle/>
        <a:p>
          <a:endParaRPr lang="es-PE" sz="1600" b="1"/>
        </a:p>
      </dgm:t>
    </dgm:pt>
    <dgm:pt modelId="{1A17906E-5943-4612-9D61-98CA2447302F}">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a:t>Variable</a:t>
          </a:r>
          <a:endParaRPr lang="es-PE" sz="1800" b="1"/>
        </a:p>
      </dgm:t>
    </dgm:pt>
    <dgm:pt modelId="{28F8056A-1695-4D86-B6FE-98D1524A3EF5}" type="parTrans" cxnId="{112DEC79-90C1-4FA6-9DE4-3C487DABA039}">
      <dgm:prSet/>
      <dgm:spPr/>
      <dgm:t>
        <a:bodyPr/>
        <a:lstStyle/>
        <a:p>
          <a:endParaRPr lang="es-PE" sz="2000" b="1"/>
        </a:p>
      </dgm:t>
    </dgm:pt>
    <dgm:pt modelId="{FA875A86-5B9E-4D0F-A936-781B9613C8B0}" type="sibTrans" cxnId="{112DEC79-90C1-4FA6-9DE4-3C487DABA039}">
      <dgm:prSet custT="1">
        <dgm:style>
          <a:lnRef idx="1">
            <a:schemeClr val="accent5"/>
          </a:lnRef>
          <a:fillRef idx="2">
            <a:schemeClr val="accent5"/>
          </a:fillRef>
          <a:effectRef idx="1">
            <a:schemeClr val="accent5"/>
          </a:effectRef>
          <a:fontRef idx="minor">
            <a:schemeClr val="dk1"/>
          </a:fontRef>
        </dgm:style>
      </dgm:prSet>
      <dgm:spPr/>
      <dgm:t>
        <a:bodyPr/>
        <a:lstStyle/>
        <a:p>
          <a:endParaRPr lang="es-PE" sz="1600" b="1"/>
        </a:p>
      </dgm:t>
    </dgm:pt>
    <dgm:pt modelId="{E356CE61-0625-4DA1-ACE1-628A87BAEAC3}">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dirty="0"/>
            <a:t>V. Cualitativas: Nominal y Jerárquica</a:t>
          </a:r>
          <a:endParaRPr lang="es-PE" sz="1800" b="1" dirty="0"/>
        </a:p>
      </dgm:t>
    </dgm:pt>
    <dgm:pt modelId="{7E12F767-54DB-4F59-84D3-9D19A2431548}" type="parTrans" cxnId="{656EE307-1F11-4068-ACE3-4DCB568E4681}">
      <dgm:prSet/>
      <dgm:spPr/>
      <dgm:t>
        <a:bodyPr/>
        <a:lstStyle/>
        <a:p>
          <a:endParaRPr lang="es-PE" sz="2000" b="1"/>
        </a:p>
      </dgm:t>
    </dgm:pt>
    <dgm:pt modelId="{8A5F44A6-8E16-4333-A0C1-7E869778C97C}" type="sibTrans" cxnId="{656EE307-1F11-4068-ACE3-4DCB568E4681}">
      <dgm:prSet custT="1">
        <dgm:style>
          <a:lnRef idx="1">
            <a:schemeClr val="accent5"/>
          </a:lnRef>
          <a:fillRef idx="2">
            <a:schemeClr val="accent5"/>
          </a:fillRef>
          <a:effectRef idx="1">
            <a:schemeClr val="accent5"/>
          </a:effectRef>
          <a:fontRef idx="minor">
            <a:schemeClr val="dk1"/>
          </a:fontRef>
        </dgm:style>
      </dgm:prSet>
      <dgm:spPr/>
      <dgm:t>
        <a:bodyPr/>
        <a:lstStyle/>
        <a:p>
          <a:endParaRPr lang="es-PE" sz="1600" b="1"/>
        </a:p>
      </dgm:t>
    </dgm:pt>
    <dgm:pt modelId="{343ECFBA-0E61-4B52-AC65-0F10F55876C6}">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dirty="0"/>
            <a:t>V. Cuantitativas:</a:t>
          </a:r>
        </a:p>
        <a:p>
          <a:pPr rtl="0"/>
          <a:r>
            <a:rPr lang="es-PE" sz="1800" b="1" dirty="0"/>
            <a:t>Discreta y Continua</a:t>
          </a:r>
        </a:p>
      </dgm:t>
    </dgm:pt>
    <dgm:pt modelId="{0470FA27-2CAD-4723-B886-586398E7E167}" type="parTrans" cxnId="{820A7C4E-E644-4559-8560-5C8C89405228}">
      <dgm:prSet/>
      <dgm:spPr/>
      <dgm:t>
        <a:bodyPr/>
        <a:lstStyle/>
        <a:p>
          <a:endParaRPr lang="es-PE" sz="2000" b="1"/>
        </a:p>
      </dgm:t>
    </dgm:pt>
    <dgm:pt modelId="{F9ADC915-9930-440A-9B30-90572A35ACDB}" type="sibTrans" cxnId="{820A7C4E-E644-4559-8560-5C8C89405228}">
      <dgm:prSet custT="1">
        <dgm:style>
          <a:lnRef idx="1">
            <a:schemeClr val="accent5"/>
          </a:lnRef>
          <a:fillRef idx="2">
            <a:schemeClr val="accent5"/>
          </a:fillRef>
          <a:effectRef idx="1">
            <a:schemeClr val="accent5"/>
          </a:effectRef>
          <a:fontRef idx="minor">
            <a:schemeClr val="dk1"/>
          </a:fontRef>
        </dgm:style>
      </dgm:prSet>
      <dgm:spPr/>
      <dgm:t>
        <a:bodyPr/>
        <a:lstStyle/>
        <a:p>
          <a:endParaRPr lang="es-PE" sz="1600" b="1"/>
        </a:p>
      </dgm:t>
    </dgm:pt>
    <dgm:pt modelId="{5E9C304A-26E2-47BA-84EC-68799333F7B3}">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a:t>Observación</a:t>
          </a:r>
          <a:endParaRPr lang="es-PE" sz="1800" b="1"/>
        </a:p>
      </dgm:t>
    </dgm:pt>
    <dgm:pt modelId="{930806CA-945B-408E-AB55-5ECBF54F5075}" type="parTrans" cxnId="{7953143E-0B9D-4A0F-B3F8-76811B9964CF}">
      <dgm:prSet/>
      <dgm:spPr/>
      <dgm:t>
        <a:bodyPr/>
        <a:lstStyle/>
        <a:p>
          <a:endParaRPr lang="es-PE" sz="2000" b="1"/>
        </a:p>
      </dgm:t>
    </dgm:pt>
    <dgm:pt modelId="{85FFBA30-400B-4142-9561-ECBEADFAF723}" type="sibTrans" cxnId="{7953143E-0B9D-4A0F-B3F8-76811B9964CF}">
      <dgm:prSet custT="1">
        <dgm:style>
          <a:lnRef idx="1">
            <a:schemeClr val="accent5"/>
          </a:lnRef>
          <a:fillRef idx="2">
            <a:schemeClr val="accent5"/>
          </a:fillRef>
          <a:effectRef idx="1">
            <a:schemeClr val="accent5"/>
          </a:effectRef>
          <a:fontRef idx="minor">
            <a:schemeClr val="dk1"/>
          </a:fontRef>
        </dgm:style>
      </dgm:prSet>
      <dgm:spPr/>
      <dgm:t>
        <a:bodyPr/>
        <a:lstStyle/>
        <a:p>
          <a:endParaRPr lang="es-PE" sz="1600" b="1"/>
        </a:p>
      </dgm:t>
    </dgm:pt>
    <dgm:pt modelId="{74D9B093-89FA-472B-8B81-97DA1433F7EB}">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a:t>Parámetro</a:t>
          </a:r>
          <a:endParaRPr lang="es-PE" sz="1800" b="1"/>
        </a:p>
      </dgm:t>
    </dgm:pt>
    <dgm:pt modelId="{FAE39A7F-9A59-4B75-B5F6-04D6BE48185D}" type="parTrans" cxnId="{4CE0C543-6308-4615-A9ED-014CE255B21D}">
      <dgm:prSet/>
      <dgm:spPr/>
      <dgm:t>
        <a:bodyPr/>
        <a:lstStyle/>
        <a:p>
          <a:endParaRPr lang="es-PE" sz="2000" b="1"/>
        </a:p>
      </dgm:t>
    </dgm:pt>
    <dgm:pt modelId="{B74AABAA-F3D7-47BF-A976-BEA3968BE966}" type="sibTrans" cxnId="{4CE0C543-6308-4615-A9ED-014CE255B21D}">
      <dgm:prSet custT="1">
        <dgm:style>
          <a:lnRef idx="1">
            <a:schemeClr val="accent5"/>
          </a:lnRef>
          <a:fillRef idx="2">
            <a:schemeClr val="accent5"/>
          </a:fillRef>
          <a:effectRef idx="1">
            <a:schemeClr val="accent5"/>
          </a:effectRef>
          <a:fontRef idx="minor">
            <a:schemeClr val="dk1"/>
          </a:fontRef>
        </dgm:style>
      </dgm:prSet>
      <dgm:spPr/>
      <dgm:t>
        <a:bodyPr/>
        <a:lstStyle/>
        <a:p>
          <a:endParaRPr lang="es-PE" sz="1600" b="1"/>
        </a:p>
      </dgm:t>
    </dgm:pt>
    <dgm:pt modelId="{1D8B247F-DF67-4982-A53E-CF6E8D4EFC9E}">
      <dgm:prSet custT="1">
        <dgm:style>
          <a:lnRef idx="1">
            <a:schemeClr val="accent1"/>
          </a:lnRef>
          <a:fillRef idx="2">
            <a:schemeClr val="accent1"/>
          </a:fillRef>
          <a:effectRef idx="1">
            <a:schemeClr val="accent1"/>
          </a:effectRef>
          <a:fontRef idx="minor">
            <a:schemeClr val="dk1"/>
          </a:fontRef>
        </dgm:style>
      </dgm:prSet>
      <dgm:spPr/>
      <dgm:t>
        <a:bodyPr/>
        <a:lstStyle/>
        <a:p>
          <a:pPr rtl="0"/>
          <a:r>
            <a:rPr lang="es-ES_tradnl" sz="1800" b="1" dirty="0"/>
            <a:t>Estimador, estadístico o estadígrafo</a:t>
          </a:r>
          <a:endParaRPr lang="es-PE" sz="1800" b="1" dirty="0"/>
        </a:p>
      </dgm:t>
    </dgm:pt>
    <dgm:pt modelId="{3CA03127-89E3-44A9-B016-3914F1BAC918}" type="parTrans" cxnId="{535A9635-65E4-431A-8627-86AB5478350A}">
      <dgm:prSet/>
      <dgm:spPr/>
      <dgm:t>
        <a:bodyPr/>
        <a:lstStyle/>
        <a:p>
          <a:endParaRPr lang="es-PE" sz="2000" b="1"/>
        </a:p>
      </dgm:t>
    </dgm:pt>
    <dgm:pt modelId="{1AFC3888-CE06-4718-8106-A8B05594F4FD}" type="sibTrans" cxnId="{535A9635-65E4-431A-8627-86AB5478350A}">
      <dgm:prSet/>
      <dgm:spPr/>
      <dgm:t>
        <a:bodyPr/>
        <a:lstStyle/>
        <a:p>
          <a:endParaRPr lang="es-PE" sz="2000" b="1"/>
        </a:p>
      </dgm:t>
    </dgm:pt>
    <dgm:pt modelId="{6B002FCA-73C2-47CB-9498-AC7875D7E0AC}" type="pres">
      <dgm:prSet presAssocID="{35DF29E5-595A-4EFE-ACB1-22DAABECFB7E}" presName="diagram" presStyleCnt="0">
        <dgm:presLayoutVars>
          <dgm:dir/>
          <dgm:resizeHandles val="exact"/>
        </dgm:presLayoutVars>
      </dgm:prSet>
      <dgm:spPr/>
    </dgm:pt>
    <dgm:pt modelId="{FC5086B7-3EFD-46C0-A15D-75F70E1591B8}" type="pres">
      <dgm:prSet presAssocID="{E31CF4A5-7F4A-46E3-B842-2CC6959372C7}" presName="node" presStyleLbl="node1" presStyleIdx="0" presStyleCnt="9">
        <dgm:presLayoutVars>
          <dgm:bulletEnabled val="1"/>
        </dgm:presLayoutVars>
      </dgm:prSet>
      <dgm:spPr/>
    </dgm:pt>
    <dgm:pt modelId="{D2F084F3-763D-43BF-B990-9009BB436622}" type="pres">
      <dgm:prSet presAssocID="{35C37DA8-608B-4DBE-8D22-63AAE9D65877}" presName="sibTrans" presStyleLbl="sibTrans2D1" presStyleIdx="0" presStyleCnt="8"/>
      <dgm:spPr/>
    </dgm:pt>
    <dgm:pt modelId="{28B2F934-884A-4750-AA9E-A1449183DBEF}" type="pres">
      <dgm:prSet presAssocID="{35C37DA8-608B-4DBE-8D22-63AAE9D65877}" presName="connectorText" presStyleLbl="sibTrans2D1" presStyleIdx="0" presStyleCnt="8"/>
      <dgm:spPr/>
    </dgm:pt>
    <dgm:pt modelId="{2E96C9D2-FACA-4E38-8831-05F213F1DCA9}" type="pres">
      <dgm:prSet presAssocID="{AED81340-130F-400A-86B4-9A7A8DBD5391}" presName="node" presStyleLbl="node1" presStyleIdx="1" presStyleCnt="9">
        <dgm:presLayoutVars>
          <dgm:bulletEnabled val="1"/>
        </dgm:presLayoutVars>
      </dgm:prSet>
      <dgm:spPr/>
    </dgm:pt>
    <dgm:pt modelId="{655C647F-C1FB-4A8E-B658-9DFD0877FC33}" type="pres">
      <dgm:prSet presAssocID="{E46F9C8E-E855-4D69-A5E0-1C22D1F84148}" presName="sibTrans" presStyleLbl="sibTrans2D1" presStyleIdx="1" presStyleCnt="8"/>
      <dgm:spPr/>
    </dgm:pt>
    <dgm:pt modelId="{E78C8306-7609-4FA6-BDC1-73A9BA011191}" type="pres">
      <dgm:prSet presAssocID="{E46F9C8E-E855-4D69-A5E0-1C22D1F84148}" presName="connectorText" presStyleLbl="sibTrans2D1" presStyleIdx="1" presStyleCnt="8"/>
      <dgm:spPr/>
    </dgm:pt>
    <dgm:pt modelId="{2D9233CB-731A-400D-B425-E811B8371CD7}" type="pres">
      <dgm:prSet presAssocID="{75336765-BFB3-42DD-8305-45446037CB91}" presName="node" presStyleLbl="node1" presStyleIdx="2" presStyleCnt="9">
        <dgm:presLayoutVars>
          <dgm:bulletEnabled val="1"/>
        </dgm:presLayoutVars>
      </dgm:prSet>
      <dgm:spPr/>
    </dgm:pt>
    <dgm:pt modelId="{A718FC8C-477A-4287-8102-87E7444EBFDB}" type="pres">
      <dgm:prSet presAssocID="{8608D18B-ABAD-41CF-883C-7B9335E7D9F4}" presName="sibTrans" presStyleLbl="sibTrans2D1" presStyleIdx="2" presStyleCnt="8"/>
      <dgm:spPr/>
    </dgm:pt>
    <dgm:pt modelId="{FCABA3C1-3ED3-4840-9524-807A5B4AAA64}" type="pres">
      <dgm:prSet presAssocID="{8608D18B-ABAD-41CF-883C-7B9335E7D9F4}" presName="connectorText" presStyleLbl="sibTrans2D1" presStyleIdx="2" presStyleCnt="8"/>
      <dgm:spPr/>
    </dgm:pt>
    <dgm:pt modelId="{4C946DD5-D9ED-41BA-8258-EF4B1E49EA6E}" type="pres">
      <dgm:prSet presAssocID="{1A17906E-5943-4612-9D61-98CA2447302F}" presName="node" presStyleLbl="node1" presStyleIdx="3" presStyleCnt="9">
        <dgm:presLayoutVars>
          <dgm:bulletEnabled val="1"/>
        </dgm:presLayoutVars>
      </dgm:prSet>
      <dgm:spPr/>
    </dgm:pt>
    <dgm:pt modelId="{BFD2BE85-3871-4841-A3F4-E0D31BB6E4E7}" type="pres">
      <dgm:prSet presAssocID="{FA875A86-5B9E-4D0F-A936-781B9613C8B0}" presName="sibTrans" presStyleLbl="sibTrans2D1" presStyleIdx="3" presStyleCnt="8"/>
      <dgm:spPr/>
    </dgm:pt>
    <dgm:pt modelId="{1B9E98E4-65BC-46BD-A861-A6BD4FF20375}" type="pres">
      <dgm:prSet presAssocID="{FA875A86-5B9E-4D0F-A936-781B9613C8B0}" presName="connectorText" presStyleLbl="sibTrans2D1" presStyleIdx="3" presStyleCnt="8"/>
      <dgm:spPr/>
    </dgm:pt>
    <dgm:pt modelId="{9904237B-49E0-4551-906D-0219687F0D04}" type="pres">
      <dgm:prSet presAssocID="{E356CE61-0625-4DA1-ACE1-628A87BAEAC3}" presName="node" presStyleLbl="node1" presStyleIdx="4" presStyleCnt="9">
        <dgm:presLayoutVars>
          <dgm:bulletEnabled val="1"/>
        </dgm:presLayoutVars>
      </dgm:prSet>
      <dgm:spPr/>
    </dgm:pt>
    <dgm:pt modelId="{BEACC079-F999-4783-8131-F43AB9155E21}" type="pres">
      <dgm:prSet presAssocID="{8A5F44A6-8E16-4333-A0C1-7E869778C97C}" presName="sibTrans" presStyleLbl="sibTrans2D1" presStyleIdx="4" presStyleCnt="8"/>
      <dgm:spPr/>
    </dgm:pt>
    <dgm:pt modelId="{574B9D68-1308-4EE1-81E7-FBB81D284C5A}" type="pres">
      <dgm:prSet presAssocID="{8A5F44A6-8E16-4333-A0C1-7E869778C97C}" presName="connectorText" presStyleLbl="sibTrans2D1" presStyleIdx="4" presStyleCnt="8"/>
      <dgm:spPr/>
    </dgm:pt>
    <dgm:pt modelId="{328B2351-DCE9-4D54-BC00-91E081C7AC4D}" type="pres">
      <dgm:prSet presAssocID="{343ECFBA-0E61-4B52-AC65-0F10F55876C6}" presName="node" presStyleLbl="node1" presStyleIdx="5" presStyleCnt="9">
        <dgm:presLayoutVars>
          <dgm:bulletEnabled val="1"/>
        </dgm:presLayoutVars>
      </dgm:prSet>
      <dgm:spPr/>
    </dgm:pt>
    <dgm:pt modelId="{5D400564-01DF-45ED-8853-D06AF9917ABE}" type="pres">
      <dgm:prSet presAssocID="{F9ADC915-9930-440A-9B30-90572A35ACDB}" presName="sibTrans" presStyleLbl="sibTrans2D1" presStyleIdx="5" presStyleCnt="8"/>
      <dgm:spPr/>
    </dgm:pt>
    <dgm:pt modelId="{EF9B458F-A154-4F84-97DF-DDB0F419AA3E}" type="pres">
      <dgm:prSet presAssocID="{F9ADC915-9930-440A-9B30-90572A35ACDB}" presName="connectorText" presStyleLbl="sibTrans2D1" presStyleIdx="5" presStyleCnt="8"/>
      <dgm:spPr/>
    </dgm:pt>
    <dgm:pt modelId="{B1FCF823-C68C-4258-A75B-AEB44EF0A1F0}" type="pres">
      <dgm:prSet presAssocID="{5E9C304A-26E2-47BA-84EC-68799333F7B3}" presName="node" presStyleLbl="node1" presStyleIdx="6" presStyleCnt="9">
        <dgm:presLayoutVars>
          <dgm:bulletEnabled val="1"/>
        </dgm:presLayoutVars>
      </dgm:prSet>
      <dgm:spPr/>
    </dgm:pt>
    <dgm:pt modelId="{3D1058BA-B917-43C8-97CD-D3AD23BB8D3B}" type="pres">
      <dgm:prSet presAssocID="{85FFBA30-400B-4142-9561-ECBEADFAF723}" presName="sibTrans" presStyleLbl="sibTrans2D1" presStyleIdx="6" presStyleCnt="8"/>
      <dgm:spPr/>
    </dgm:pt>
    <dgm:pt modelId="{FA0AED64-9C45-490B-975A-056826993AEF}" type="pres">
      <dgm:prSet presAssocID="{85FFBA30-400B-4142-9561-ECBEADFAF723}" presName="connectorText" presStyleLbl="sibTrans2D1" presStyleIdx="6" presStyleCnt="8"/>
      <dgm:spPr/>
    </dgm:pt>
    <dgm:pt modelId="{43BED747-FEC9-480F-AE86-4764E3413631}" type="pres">
      <dgm:prSet presAssocID="{74D9B093-89FA-472B-8B81-97DA1433F7EB}" presName="node" presStyleLbl="node1" presStyleIdx="7" presStyleCnt="9">
        <dgm:presLayoutVars>
          <dgm:bulletEnabled val="1"/>
        </dgm:presLayoutVars>
      </dgm:prSet>
      <dgm:spPr/>
    </dgm:pt>
    <dgm:pt modelId="{AE5E4498-C81D-43CE-BB2B-53E4C4174033}" type="pres">
      <dgm:prSet presAssocID="{B74AABAA-F3D7-47BF-A976-BEA3968BE966}" presName="sibTrans" presStyleLbl="sibTrans2D1" presStyleIdx="7" presStyleCnt="8"/>
      <dgm:spPr/>
    </dgm:pt>
    <dgm:pt modelId="{8732725D-6F39-42A9-87C0-142C73C6B859}" type="pres">
      <dgm:prSet presAssocID="{B74AABAA-F3D7-47BF-A976-BEA3968BE966}" presName="connectorText" presStyleLbl="sibTrans2D1" presStyleIdx="7" presStyleCnt="8"/>
      <dgm:spPr/>
    </dgm:pt>
    <dgm:pt modelId="{F2D35FBA-2A28-4F5F-8E0F-840E5533E94A}" type="pres">
      <dgm:prSet presAssocID="{1D8B247F-DF67-4982-A53E-CF6E8D4EFC9E}" presName="node" presStyleLbl="node1" presStyleIdx="8" presStyleCnt="9">
        <dgm:presLayoutVars>
          <dgm:bulletEnabled val="1"/>
        </dgm:presLayoutVars>
      </dgm:prSet>
      <dgm:spPr/>
    </dgm:pt>
  </dgm:ptLst>
  <dgm:cxnLst>
    <dgm:cxn modelId="{55CC6607-73E2-4012-9D15-8D221D771845}" type="presOf" srcId="{1A17906E-5943-4612-9D61-98CA2447302F}" destId="{4C946DD5-D9ED-41BA-8258-EF4B1E49EA6E}" srcOrd="0" destOrd="0" presId="urn:microsoft.com/office/officeart/2005/8/layout/process5"/>
    <dgm:cxn modelId="{656EE307-1F11-4068-ACE3-4DCB568E4681}" srcId="{35DF29E5-595A-4EFE-ACB1-22DAABECFB7E}" destId="{E356CE61-0625-4DA1-ACE1-628A87BAEAC3}" srcOrd="4" destOrd="0" parTransId="{7E12F767-54DB-4F59-84D3-9D19A2431548}" sibTransId="{8A5F44A6-8E16-4333-A0C1-7E869778C97C}"/>
    <dgm:cxn modelId="{D193360A-1CC4-4B22-9EB1-703F4A3C6BB9}" type="presOf" srcId="{75336765-BFB3-42DD-8305-45446037CB91}" destId="{2D9233CB-731A-400D-B425-E811B8371CD7}" srcOrd="0" destOrd="0" presId="urn:microsoft.com/office/officeart/2005/8/layout/process5"/>
    <dgm:cxn modelId="{3FCE8B0B-3957-431B-89A8-BDB3F938B8BD}" type="presOf" srcId="{74D9B093-89FA-472B-8B81-97DA1433F7EB}" destId="{43BED747-FEC9-480F-AE86-4764E3413631}" srcOrd="0" destOrd="0" presId="urn:microsoft.com/office/officeart/2005/8/layout/process5"/>
    <dgm:cxn modelId="{D93D870F-BAA4-47BC-8484-161A7C5044C2}" type="presOf" srcId="{B74AABAA-F3D7-47BF-A976-BEA3968BE966}" destId="{AE5E4498-C81D-43CE-BB2B-53E4C4174033}" srcOrd="0" destOrd="0" presId="urn:microsoft.com/office/officeart/2005/8/layout/process5"/>
    <dgm:cxn modelId="{4228551F-5A59-4F7F-80CD-4398E4D13F68}" type="presOf" srcId="{35C37DA8-608B-4DBE-8D22-63AAE9D65877}" destId="{D2F084F3-763D-43BF-B990-9009BB436622}" srcOrd="0" destOrd="0" presId="urn:microsoft.com/office/officeart/2005/8/layout/process5"/>
    <dgm:cxn modelId="{BFCC1930-C717-437E-9A07-4EB22AEBA5FD}" type="presOf" srcId="{F9ADC915-9930-440A-9B30-90572A35ACDB}" destId="{5D400564-01DF-45ED-8853-D06AF9917ABE}" srcOrd="0" destOrd="0" presId="urn:microsoft.com/office/officeart/2005/8/layout/process5"/>
    <dgm:cxn modelId="{535A9635-65E4-431A-8627-86AB5478350A}" srcId="{35DF29E5-595A-4EFE-ACB1-22DAABECFB7E}" destId="{1D8B247F-DF67-4982-A53E-CF6E8D4EFC9E}" srcOrd="8" destOrd="0" parTransId="{3CA03127-89E3-44A9-B016-3914F1BAC918}" sibTransId="{1AFC3888-CE06-4718-8106-A8B05594F4FD}"/>
    <dgm:cxn modelId="{4D9F8338-AFC8-4694-A4AB-0C4FF7EA04FD}" type="presOf" srcId="{8608D18B-ABAD-41CF-883C-7B9335E7D9F4}" destId="{FCABA3C1-3ED3-4840-9524-807A5B4AAA64}" srcOrd="1" destOrd="0" presId="urn:microsoft.com/office/officeart/2005/8/layout/process5"/>
    <dgm:cxn modelId="{7953143E-0B9D-4A0F-B3F8-76811B9964CF}" srcId="{35DF29E5-595A-4EFE-ACB1-22DAABECFB7E}" destId="{5E9C304A-26E2-47BA-84EC-68799333F7B3}" srcOrd="6" destOrd="0" parTransId="{930806CA-945B-408E-AB55-5ECBF54F5075}" sibTransId="{85FFBA30-400B-4142-9561-ECBEADFAF723}"/>
    <dgm:cxn modelId="{75D2675C-C9BF-4F2C-9C4C-E0F0DF098963}" type="presOf" srcId="{B74AABAA-F3D7-47BF-A976-BEA3968BE966}" destId="{8732725D-6F39-42A9-87C0-142C73C6B859}" srcOrd="1" destOrd="0" presId="urn:microsoft.com/office/officeart/2005/8/layout/process5"/>
    <dgm:cxn modelId="{4CE0C543-6308-4615-A9ED-014CE255B21D}" srcId="{35DF29E5-595A-4EFE-ACB1-22DAABECFB7E}" destId="{74D9B093-89FA-472B-8B81-97DA1433F7EB}" srcOrd="7" destOrd="0" parTransId="{FAE39A7F-9A59-4B75-B5F6-04D6BE48185D}" sibTransId="{B74AABAA-F3D7-47BF-A976-BEA3968BE966}"/>
    <dgm:cxn modelId="{DF73F14C-0620-434D-9426-EFE7E14BFA02}" type="presOf" srcId="{F9ADC915-9930-440A-9B30-90572A35ACDB}" destId="{EF9B458F-A154-4F84-97DF-DDB0F419AA3E}" srcOrd="1" destOrd="0" presId="urn:microsoft.com/office/officeart/2005/8/layout/process5"/>
    <dgm:cxn modelId="{820A7C4E-E644-4559-8560-5C8C89405228}" srcId="{35DF29E5-595A-4EFE-ACB1-22DAABECFB7E}" destId="{343ECFBA-0E61-4B52-AC65-0F10F55876C6}" srcOrd="5" destOrd="0" parTransId="{0470FA27-2CAD-4723-B886-586398E7E167}" sibTransId="{F9ADC915-9930-440A-9B30-90572A35ACDB}"/>
    <dgm:cxn modelId="{E1AB0D53-5462-4DDB-B4B3-E7090758DDE9}" type="presOf" srcId="{8A5F44A6-8E16-4333-A0C1-7E869778C97C}" destId="{BEACC079-F999-4783-8131-F43AB9155E21}" srcOrd="0" destOrd="0" presId="urn:microsoft.com/office/officeart/2005/8/layout/process5"/>
    <dgm:cxn modelId="{879DE273-7EAF-407B-9694-BC837F71B415}" type="presOf" srcId="{8608D18B-ABAD-41CF-883C-7B9335E7D9F4}" destId="{A718FC8C-477A-4287-8102-87E7444EBFDB}" srcOrd="0" destOrd="0" presId="urn:microsoft.com/office/officeart/2005/8/layout/process5"/>
    <dgm:cxn modelId="{5A4B7656-D170-4977-8F1E-DDFB205AFD2C}" type="presOf" srcId="{5E9C304A-26E2-47BA-84EC-68799333F7B3}" destId="{B1FCF823-C68C-4258-A75B-AEB44EF0A1F0}" srcOrd="0" destOrd="0" presId="urn:microsoft.com/office/officeart/2005/8/layout/process5"/>
    <dgm:cxn modelId="{78EA1E77-B746-4F06-BA1B-CBF733CC4D0A}" type="presOf" srcId="{E46F9C8E-E855-4D69-A5E0-1C22D1F84148}" destId="{E78C8306-7609-4FA6-BDC1-73A9BA011191}" srcOrd="1" destOrd="0" presId="urn:microsoft.com/office/officeart/2005/8/layout/process5"/>
    <dgm:cxn modelId="{112DEC79-90C1-4FA6-9DE4-3C487DABA039}" srcId="{35DF29E5-595A-4EFE-ACB1-22DAABECFB7E}" destId="{1A17906E-5943-4612-9D61-98CA2447302F}" srcOrd="3" destOrd="0" parTransId="{28F8056A-1695-4D86-B6FE-98D1524A3EF5}" sibTransId="{FA875A86-5B9E-4D0F-A936-781B9613C8B0}"/>
    <dgm:cxn modelId="{F731B987-927B-4DD7-B27B-BAA55D806F9E}" type="presOf" srcId="{8A5F44A6-8E16-4333-A0C1-7E869778C97C}" destId="{574B9D68-1308-4EE1-81E7-FBB81D284C5A}" srcOrd="1" destOrd="0" presId="urn:microsoft.com/office/officeart/2005/8/layout/process5"/>
    <dgm:cxn modelId="{6AFF3C8E-AD1C-46FB-9FD3-0008F40FAAAE}" type="presOf" srcId="{AED81340-130F-400A-86B4-9A7A8DBD5391}" destId="{2E96C9D2-FACA-4E38-8831-05F213F1DCA9}" srcOrd="0" destOrd="0" presId="urn:microsoft.com/office/officeart/2005/8/layout/process5"/>
    <dgm:cxn modelId="{0FBFC199-0D11-49ED-BCA4-8F9ABF327264}" type="presOf" srcId="{85FFBA30-400B-4142-9561-ECBEADFAF723}" destId="{FA0AED64-9C45-490B-975A-056826993AEF}" srcOrd="1" destOrd="0" presId="urn:microsoft.com/office/officeart/2005/8/layout/process5"/>
    <dgm:cxn modelId="{D27F43A4-D899-4625-BCE1-543207E930AA}" type="presOf" srcId="{E356CE61-0625-4DA1-ACE1-628A87BAEAC3}" destId="{9904237B-49E0-4551-906D-0219687F0D04}" srcOrd="0" destOrd="0" presId="urn:microsoft.com/office/officeart/2005/8/layout/process5"/>
    <dgm:cxn modelId="{E668E2AA-0EF1-4C7C-9FDE-D491E0972E7A}" type="presOf" srcId="{343ECFBA-0E61-4B52-AC65-0F10F55876C6}" destId="{328B2351-DCE9-4D54-BC00-91E081C7AC4D}" srcOrd="0" destOrd="0" presId="urn:microsoft.com/office/officeart/2005/8/layout/process5"/>
    <dgm:cxn modelId="{B4177BB5-DC1E-4486-95A8-D333A04322BC}" srcId="{35DF29E5-595A-4EFE-ACB1-22DAABECFB7E}" destId="{AED81340-130F-400A-86B4-9A7A8DBD5391}" srcOrd="1" destOrd="0" parTransId="{5FD3AA9D-812A-41D3-BF33-6E82627084E2}" sibTransId="{E46F9C8E-E855-4D69-A5E0-1C22D1F84148}"/>
    <dgm:cxn modelId="{41DDB6B9-D9DA-47C8-85BA-F53FDF742431}" type="presOf" srcId="{FA875A86-5B9E-4D0F-A936-781B9613C8B0}" destId="{1B9E98E4-65BC-46BD-A861-A6BD4FF20375}" srcOrd="1" destOrd="0" presId="urn:microsoft.com/office/officeart/2005/8/layout/process5"/>
    <dgm:cxn modelId="{E9C34DBC-BCF3-4635-985E-190F1DEDD128}" srcId="{35DF29E5-595A-4EFE-ACB1-22DAABECFB7E}" destId="{E31CF4A5-7F4A-46E3-B842-2CC6959372C7}" srcOrd="0" destOrd="0" parTransId="{6295B8EE-CE19-413C-AF20-7E3974AFA951}" sibTransId="{35C37DA8-608B-4DBE-8D22-63AAE9D65877}"/>
    <dgm:cxn modelId="{2D2513BD-CBAD-456F-808C-CCE9359A1EFB}" type="presOf" srcId="{E46F9C8E-E855-4D69-A5E0-1C22D1F84148}" destId="{655C647F-C1FB-4A8E-B658-9DFD0877FC33}" srcOrd="0" destOrd="0" presId="urn:microsoft.com/office/officeart/2005/8/layout/process5"/>
    <dgm:cxn modelId="{FF40BBC3-44DA-42C3-820F-25FEE9D42ED7}" type="presOf" srcId="{E31CF4A5-7F4A-46E3-B842-2CC6959372C7}" destId="{FC5086B7-3EFD-46C0-A15D-75F70E1591B8}" srcOrd="0" destOrd="0" presId="urn:microsoft.com/office/officeart/2005/8/layout/process5"/>
    <dgm:cxn modelId="{EC8C20CA-F73D-4885-9C29-B608CD080F0D}" type="presOf" srcId="{85FFBA30-400B-4142-9561-ECBEADFAF723}" destId="{3D1058BA-B917-43C8-97CD-D3AD23BB8D3B}" srcOrd="0" destOrd="0" presId="urn:microsoft.com/office/officeart/2005/8/layout/process5"/>
    <dgm:cxn modelId="{B6CF32DA-719A-4E91-9E15-3692C17D59F3}" type="presOf" srcId="{1D8B247F-DF67-4982-A53E-CF6E8D4EFC9E}" destId="{F2D35FBA-2A28-4F5F-8E0F-840E5533E94A}" srcOrd="0" destOrd="0" presId="urn:microsoft.com/office/officeart/2005/8/layout/process5"/>
    <dgm:cxn modelId="{631767E0-2024-4568-9010-A692E82F50F8}" type="presOf" srcId="{35C37DA8-608B-4DBE-8D22-63AAE9D65877}" destId="{28B2F934-884A-4750-AA9E-A1449183DBEF}" srcOrd="1" destOrd="0" presId="urn:microsoft.com/office/officeart/2005/8/layout/process5"/>
    <dgm:cxn modelId="{373184F3-E1B8-401C-9921-42E01582E13E}" type="presOf" srcId="{35DF29E5-595A-4EFE-ACB1-22DAABECFB7E}" destId="{6B002FCA-73C2-47CB-9498-AC7875D7E0AC}" srcOrd="0" destOrd="0" presId="urn:microsoft.com/office/officeart/2005/8/layout/process5"/>
    <dgm:cxn modelId="{D2BF0DF6-DD5F-42B2-89AC-70D57DBCA049}" type="presOf" srcId="{FA875A86-5B9E-4D0F-A936-781B9613C8B0}" destId="{BFD2BE85-3871-4841-A3F4-E0D31BB6E4E7}" srcOrd="0" destOrd="0" presId="urn:microsoft.com/office/officeart/2005/8/layout/process5"/>
    <dgm:cxn modelId="{5858AEFF-7FD0-41AF-83D9-E9AC4F382FC1}" srcId="{35DF29E5-595A-4EFE-ACB1-22DAABECFB7E}" destId="{75336765-BFB3-42DD-8305-45446037CB91}" srcOrd="2" destOrd="0" parTransId="{7A4DCAF0-A4F6-4559-BC6B-8AEC9E5D6C1A}" sibTransId="{8608D18B-ABAD-41CF-883C-7B9335E7D9F4}"/>
    <dgm:cxn modelId="{41E97F5B-35DF-44A7-9ECD-9825F1438D09}" type="presParOf" srcId="{6B002FCA-73C2-47CB-9498-AC7875D7E0AC}" destId="{FC5086B7-3EFD-46C0-A15D-75F70E1591B8}" srcOrd="0" destOrd="0" presId="urn:microsoft.com/office/officeart/2005/8/layout/process5"/>
    <dgm:cxn modelId="{9AAE9AF9-067E-4BAE-B278-4553BA2BC929}" type="presParOf" srcId="{6B002FCA-73C2-47CB-9498-AC7875D7E0AC}" destId="{D2F084F3-763D-43BF-B990-9009BB436622}" srcOrd="1" destOrd="0" presId="urn:microsoft.com/office/officeart/2005/8/layout/process5"/>
    <dgm:cxn modelId="{137F739A-1954-45F5-8F22-56FCD139CD20}" type="presParOf" srcId="{D2F084F3-763D-43BF-B990-9009BB436622}" destId="{28B2F934-884A-4750-AA9E-A1449183DBEF}" srcOrd="0" destOrd="0" presId="urn:microsoft.com/office/officeart/2005/8/layout/process5"/>
    <dgm:cxn modelId="{8E21563A-72AB-44E6-B7CC-B875C225FE87}" type="presParOf" srcId="{6B002FCA-73C2-47CB-9498-AC7875D7E0AC}" destId="{2E96C9D2-FACA-4E38-8831-05F213F1DCA9}" srcOrd="2" destOrd="0" presId="urn:microsoft.com/office/officeart/2005/8/layout/process5"/>
    <dgm:cxn modelId="{1435EB5E-5320-43D8-8C9C-72E8955BC366}" type="presParOf" srcId="{6B002FCA-73C2-47CB-9498-AC7875D7E0AC}" destId="{655C647F-C1FB-4A8E-B658-9DFD0877FC33}" srcOrd="3" destOrd="0" presId="urn:microsoft.com/office/officeart/2005/8/layout/process5"/>
    <dgm:cxn modelId="{D4623BE2-3BCC-46A8-BECD-BC9C6EF6E699}" type="presParOf" srcId="{655C647F-C1FB-4A8E-B658-9DFD0877FC33}" destId="{E78C8306-7609-4FA6-BDC1-73A9BA011191}" srcOrd="0" destOrd="0" presId="urn:microsoft.com/office/officeart/2005/8/layout/process5"/>
    <dgm:cxn modelId="{39D37053-24FE-4CDD-AB24-D4795B242A5E}" type="presParOf" srcId="{6B002FCA-73C2-47CB-9498-AC7875D7E0AC}" destId="{2D9233CB-731A-400D-B425-E811B8371CD7}" srcOrd="4" destOrd="0" presId="urn:microsoft.com/office/officeart/2005/8/layout/process5"/>
    <dgm:cxn modelId="{3E6120CA-F50C-4152-A6DD-5E6460281093}" type="presParOf" srcId="{6B002FCA-73C2-47CB-9498-AC7875D7E0AC}" destId="{A718FC8C-477A-4287-8102-87E7444EBFDB}" srcOrd="5" destOrd="0" presId="urn:microsoft.com/office/officeart/2005/8/layout/process5"/>
    <dgm:cxn modelId="{478D5B30-569C-453E-AC5B-9FEA99B6A816}" type="presParOf" srcId="{A718FC8C-477A-4287-8102-87E7444EBFDB}" destId="{FCABA3C1-3ED3-4840-9524-807A5B4AAA64}" srcOrd="0" destOrd="0" presId="urn:microsoft.com/office/officeart/2005/8/layout/process5"/>
    <dgm:cxn modelId="{A965DA16-3330-4793-9747-57A28535722C}" type="presParOf" srcId="{6B002FCA-73C2-47CB-9498-AC7875D7E0AC}" destId="{4C946DD5-D9ED-41BA-8258-EF4B1E49EA6E}" srcOrd="6" destOrd="0" presId="urn:microsoft.com/office/officeart/2005/8/layout/process5"/>
    <dgm:cxn modelId="{E71E8F8B-8D18-43E8-9277-AB2434C887FB}" type="presParOf" srcId="{6B002FCA-73C2-47CB-9498-AC7875D7E0AC}" destId="{BFD2BE85-3871-4841-A3F4-E0D31BB6E4E7}" srcOrd="7" destOrd="0" presId="urn:microsoft.com/office/officeart/2005/8/layout/process5"/>
    <dgm:cxn modelId="{E2349067-4081-4F06-95B7-53F2EF4C3152}" type="presParOf" srcId="{BFD2BE85-3871-4841-A3F4-E0D31BB6E4E7}" destId="{1B9E98E4-65BC-46BD-A861-A6BD4FF20375}" srcOrd="0" destOrd="0" presId="urn:microsoft.com/office/officeart/2005/8/layout/process5"/>
    <dgm:cxn modelId="{1E88B142-23D9-4F2B-8D80-063F2D76DFB3}" type="presParOf" srcId="{6B002FCA-73C2-47CB-9498-AC7875D7E0AC}" destId="{9904237B-49E0-4551-906D-0219687F0D04}" srcOrd="8" destOrd="0" presId="urn:microsoft.com/office/officeart/2005/8/layout/process5"/>
    <dgm:cxn modelId="{97C0F65B-35BB-412B-9021-BEF3B41AD0E2}" type="presParOf" srcId="{6B002FCA-73C2-47CB-9498-AC7875D7E0AC}" destId="{BEACC079-F999-4783-8131-F43AB9155E21}" srcOrd="9" destOrd="0" presId="urn:microsoft.com/office/officeart/2005/8/layout/process5"/>
    <dgm:cxn modelId="{0452CF00-96BF-4612-9347-E968BD874EFC}" type="presParOf" srcId="{BEACC079-F999-4783-8131-F43AB9155E21}" destId="{574B9D68-1308-4EE1-81E7-FBB81D284C5A}" srcOrd="0" destOrd="0" presId="urn:microsoft.com/office/officeart/2005/8/layout/process5"/>
    <dgm:cxn modelId="{E65AF053-5B81-4DD9-92C6-3F55E3F2FDF0}" type="presParOf" srcId="{6B002FCA-73C2-47CB-9498-AC7875D7E0AC}" destId="{328B2351-DCE9-4D54-BC00-91E081C7AC4D}" srcOrd="10" destOrd="0" presId="urn:microsoft.com/office/officeart/2005/8/layout/process5"/>
    <dgm:cxn modelId="{B0ACC0A1-7C33-41C8-B656-014024DC4B1A}" type="presParOf" srcId="{6B002FCA-73C2-47CB-9498-AC7875D7E0AC}" destId="{5D400564-01DF-45ED-8853-D06AF9917ABE}" srcOrd="11" destOrd="0" presId="urn:microsoft.com/office/officeart/2005/8/layout/process5"/>
    <dgm:cxn modelId="{AD317523-6095-4DDD-A0A2-170B446FDD45}" type="presParOf" srcId="{5D400564-01DF-45ED-8853-D06AF9917ABE}" destId="{EF9B458F-A154-4F84-97DF-DDB0F419AA3E}" srcOrd="0" destOrd="0" presId="urn:microsoft.com/office/officeart/2005/8/layout/process5"/>
    <dgm:cxn modelId="{0A3B778B-3E5F-413B-B5BB-2871E005D1A5}" type="presParOf" srcId="{6B002FCA-73C2-47CB-9498-AC7875D7E0AC}" destId="{B1FCF823-C68C-4258-A75B-AEB44EF0A1F0}" srcOrd="12" destOrd="0" presId="urn:microsoft.com/office/officeart/2005/8/layout/process5"/>
    <dgm:cxn modelId="{B3861791-AF72-45FA-A7C5-BA93B7FDF721}" type="presParOf" srcId="{6B002FCA-73C2-47CB-9498-AC7875D7E0AC}" destId="{3D1058BA-B917-43C8-97CD-D3AD23BB8D3B}" srcOrd="13" destOrd="0" presId="urn:microsoft.com/office/officeart/2005/8/layout/process5"/>
    <dgm:cxn modelId="{EAF9F773-4759-49E4-A64C-094E993CD109}" type="presParOf" srcId="{3D1058BA-B917-43C8-97CD-D3AD23BB8D3B}" destId="{FA0AED64-9C45-490B-975A-056826993AEF}" srcOrd="0" destOrd="0" presId="urn:microsoft.com/office/officeart/2005/8/layout/process5"/>
    <dgm:cxn modelId="{1FFD2345-9FF4-4AEB-8BD7-2113A165E903}" type="presParOf" srcId="{6B002FCA-73C2-47CB-9498-AC7875D7E0AC}" destId="{43BED747-FEC9-480F-AE86-4764E3413631}" srcOrd="14" destOrd="0" presId="urn:microsoft.com/office/officeart/2005/8/layout/process5"/>
    <dgm:cxn modelId="{DDC0CC95-FF55-4DD3-ACE0-10F2537A0449}" type="presParOf" srcId="{6B002FCA-73C2-47CB-9498-AC7875D7E0AC}" destId="{AE5E4498-C81D-43CE-BB2B-53E4C4174033}" srcOrd="15" destOrd="0" presId="urn:microsoft.com/office/officeart/2005/8/layout/process5"/>
    <dgm:cxn modelId="{C4429E9B-231E-4495-B879-BB5C538FF105}" type="presParOf" srcId="{AE5E4498-C81D-43CE-BB2B-53E4C4174033}" destId="{8732725D-6F39-42A9-87C0-142C73C6B859}" srcOrd="0" destOrd="0" presId="urn:microsoft.com/office/officeart/2005/8/layout/process5"/>
    <dgm:cxn modelId="{B32C8D7C-EE55-4819-B52C-616929254AB7}" type="presParOf" srcId="{6B002FCA-73C2-47CB-9498-AC7875D7E0AC}" destId="{F2D35FBA-2A28-4F5F-8E0F-840E5533E94A}" srcOrd="16" destOrd="0" presId="urn:microsoft.com/office/officeart/2005/8/layout/process5"/>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D2766-931E-4335-8730-CE653EE4656C}">
      <dsp:nvSpPr>
        <dsp:cNvPr id="0" name=""/>
        <dsp:cNvSpPr/>
      </dsp:nvSpPr>
      <dsp:spPr>
        <a:xfrm>
          <a:off x="0" y="52809"/>
          <a:ext cx="9482900" cy="314028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7640" tIns="167640" rIns="167640" bIns="167640" numCol="1" spcCol="1270" anchor="ctr" anchorCtr="0">
          <a:noAutofit/>
        </a:bodyPr>
        <a:lstStyle/>
        <a:p>
          <a:pPr marL="0" lvl="0" indent="0" algn="just" defTabSz="1955800" rtl="0">
            <a:lnSpc>
              <a:spcPct val="90000"/>
            </a:lnSpc>
            <a:spcBef>
              <a:spcPct val="0"/>
            </a:spcBef>
            <a:spcAft>
              <a:spcPct val="35000"/>
            </a:spcAft>
            <a:buNone/>
          </a:pPr>
          <a:r>
            <a:rPr lang="es-PE" sz="4400" kern="1200" dirty="0"/>
            <a:t>Entender los conceptos básicos y los alcances de la estadística, que servirán de base para la comprensión y desarrollo de los capítulos posteriores. </a:t>
          </a:r>
        </a:p>
      </dsp:txBody>
      <dsp:txXfrm>
        <a:off x="153296" y="206105"/>
        <a:ext cx="9176308" cy="2833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5B1BB9-A390-4BCA-A2B7-96B5035A17C2}">
      <dsp:nvSpPr>
        <dsp:cNvPr id="0" name=""/>
        <dsp:cNvSpPr/>
      </dsp:nvSpPr>
      <dsp:spPr>
        <a:xfrm>
          <a:off x="0" y="42439"/>
          <a:ext cx="9482900" cy="3203460"/>
        </a:xfrm>
        <a:prstGeom prst="round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just" defTabSz="1644650" rtl="0">
            <a:lnSpc>
              <a:spcPct val="90000"/>
            </a:lnSpc>
            <a:spcBef>
              <a:spcPct val="0"/>
            </a:spcBef>
            <a:spcAft>
              <a:spcPct val="35000"/>
            </a:spcAft>
            <a:buNone/>
          </a:pPr>
          <a:r>
            <a:rPr lang="es-ES_tradnl" sz="3700" kern="1200" dirty="0"/>
            <a:t>La </a:t>
          </a:r>
          <a:r>
            <a:rPr lang="es-ES_tradnl" sz="3700" b="1" u="sng" kern="1200" dirty="0">
              <a:solidFill>
                <a:schemeClr val="accent2">
                  <a:lumMod val="50000"/>
                </a:schemeClr>
              </a:solidFill>
            </a:rPr>
            <a:t>Estadística</a:t>
          </a:r>
          <a:r>
            <a:rPr lang="es-ES_tradnl" sz="3700" kern="1200" dirty="0">
              <a:solidFill>
                <a:srgbClr val="FF0000"/>
              </a:solidFill>
            </a:rPr>
            <a:t> </a:t>
          </a:r>
          <a:r>
            <a:rPr lang="es-ES_tradnl" sz="3700" kern="1200" dirty="0"/>
            <a:t>es la ciencia del aprendizaje a partir de los datos y de medición, control y comunicación de la incertidumbre, proporcionando los medios esenciales para el avance científico y social.</a:t>
          </a:r>
          <a:endParaRPr lang="es-PE" sz="3700" kern="1200" dirty="0"/>
        </a:p>
      </dsp:txBody>
      <dsp:txXfrm>
        <a:off x="156380" y="198819"/>
        <a:ext cx="9170140" cy="2890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AAF10-94AD-4AA6-A62D-3C8630111D31}">
      <dsp:nvSpPr>
        <dsp:cNvPr id="0" name=""/>
        <dsp:cNvSpPr/>
      </dsp:nvSpPr>
      <dsp:spPr>
        <a:xfrm>
          <a:off x="0" y="2477257"/>
          <a:ext cx="10041005" cy="1625348"/>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s-ES_tradnl" sz="2800" kern="1200" dirty="0"/>
            <a:t>La </a:t>
          </a:r>
          <a:r>
            <a:rPr lang="es-ES_tradnl" sz="2800" kern="1200" dirty="0">
              <a:solidFill>
                <a:schemeClr val="accent2">
                  <a:lumMod val="50000"/>
                </a:schemeClr>
              </a:solidFill>
              <a:effectLst>
                <a:outerShdw blurRad="38100" dist="38100" dir="2700000" algn="tl">
                  <a:srgbClr val="000000">
                    <a:alpha val="43137"/>
                  </a:srgbClr>
                </a:outerShdw>
              </a:effectLst>
            </a:rPr>
            <a:t>Estadística Inferencial </a:t>
          </a:r>
          <a:r>
            <a:rPr lang="es-ES_tradnl" sz="2800" kern="1200" dirty="0"/>
            <a:t>se ocupa de la estimación y prueba de hipótesis de los parámetros de una población, a partir de una muestra aleatoria extraída de dicha población.</a:t>
          </a:r>
          <a:endParaRPr lang="es-PE" sz="2800" kern="1200" dirty="0"/>
        </a:p>
      </dsp:txBody>
      <dsp:txXfrm>
        <a:off x="0" y="2477257"/>
        <a:ext cx="10041005" cy="1625348"/>
      </dsp:txXfrm>
    </dsp:sp>
    <dsp:sp modelId="{484F72E0-D51B-4FBA-85CF-B99567245203}">
      <dsp:nvSpPr>
        <dsp:cNvPr id="0" name=""/>
        <dsp:cNvSpPr/>
      </dsp:nvSpPr>
      <dsp:spPr>
        <a:xfrm rot="10800000">
          <a:off x="0" y="1850"/>
          <a:ext cx="10041005" cy="2499786"/>
        </a:xfrm>
        <a:prstGeom prst="upArrowCallou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9136" tIns="199136" rIns="199136" bIns="199136" numCol="1" spcCol="1270" anchor="ctr" anchorCtr="0">
          <a:noAutofit/>
        </a:bodyPr>
        <a:lstStyle/>
        <a:p>
          <a:pPr marL="0" lvl="0" indent="0" algn="ctr" defTabSz="1244600" rtl="0">
            <a:lnSpc>
              <a:spcPct val="90000"/>
            </a:lnSpc>
            <a:spcBef>
              <a:spcPct val="0"/>
            </a:spcBef>
            <a:spcAft>
              <a:spcPct val="35000"/>
            </a:spcAft>
            <a:buNone/>
          </a:pPr>
          <a:r>
            <a:rPr lang="es-ES_tradnl" sz="2800" kern="1200" dirty="0"/>
            <a:t>La </a:t>
          </a:r>
          <a:r>
            <a:rPr lang="es-ES_tradnl" sz="2800" kern="1200" dirty="0">
              <a:solidFill>
                <a:schemeClr val="accent2">
                  <a:lumMod val="50000"/>
                </a:schemeClr>
              </a:solidFill>
              <a:effectLst>
                <a:outerShdw blurRad="38100" dist="38100" dir="2700000" algn="tl">
                  <a:srgbClr val="000000">
                    <a:alpha val="43137"/>
                  </a:srgbClr>
                </a:outerShdw>
              </a:effectLst>
            </a:rPr>
            <a:t>Estadística Descriptiva </a:t>
          </a:r>
          <a:r>
            <a:rPr lang="es-ES_tradnl" sz="2800" kern="1200" dirty="0"/>
            <a:t>se ocupa de la clasificación, descripción, simplificación y presentación de los datos. </a:t>
          </a:r>
          <a:endParaRPr lang="es-PE" sz="2800" kern="1200" dirty="0"/>
        </a:p>
      </dsp:txBody>
      <dsp:txXfrm rot="10800000">
        <a:off x="0" y="1850"/>
        <a:ext cx="10041005" cy="16242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086B7-3EFD-46C0-A15D-75F70E1591B8}">
      <dsp:nvSpPr>
        <dsp:cNvPr id="0" name=""/>
        <dsp:cNvSpPr/>
      </dsp:nvSpPr>
      <dsp:spPr>
        <a:xfrm>
          <a:off x="5274" y="816278"/>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a:t>Población</a:t>
          </a:r>
          <a:endParaRPr lang="es-PE" sz="1800" b="1" kern="1200"/>
        </a:p>
      </dsp:txBody>
      <dsp:txXfrm>
        <a:off x="34006" y="845010"/>
        <a:ext cx="1577483" cy="923504"/>
      </dsp:txXfrm>
    </dsp:sp>
    <dsp:sp modelId="{D2F084F3-763D-43BF-B990-9009BB436622}">
      <dsp:nvSpPr>
        <dsp:cNvPr id="0" name=""/>
        <dsp:cNvSpPr/>
      </dsp:nvSpPr>
      <dsp:spPr>
        <a:xfrm>
          <a:off x="1784096" y="1104028"/>
          <a:ext cx="346608" cy="405466"/>
        </a:xfrm>
        <a:prstGeom prst="rightArrow">
          <a:avLst>
            <a:gd name="adj1" fmla="val 60000"/>
            <a:gd name="adj2" fmla="val 5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PE" sz="1600" b="1" kern="1200"/>
        </a:p>
      </dsp:txBody>
      <dsp:txXfrm>
        <a:off x="1784096" y="1185121"/>
        <a:ext cx="242626" cy="243280"/>
      </dsp:txXfrm>
    </dsp:sp>
    <dsp:sp modelId="{2E96C9D2-FACA-4E38-8831-05F213F1DCA9}">
      <dsp:nvSpPr>
        <dsp:cNvPr id="0" name=""/>
        <dsp:cNvSpPr/>
      </dsp:nvSpPr>
      <dsp:spPr>
        <a:xfrm>
          <a:off x="2294200" y="816278"/>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a:t>Unidad Elemental</a:t>
          </a:r>
          <a:endParaRPr lang="es-PE" sz="1800" b="1" kern="1200"/>
        </a:p>
      </dsp:txBody>
      <dsp:txXfrm>
        <a:off x="2322932" y="845010"/>
        <a:ext cx="1577483" cy="923504"/>
      </dsp:txXfrm>
    </dsp:sp>
    <dsp:sp modelId="{655C647F-C1FB-4A8E-B658-9DFD0877FC33}">
      <dsp:nvSpPr>
        <dsp:cNvPr id="0" name=""/>
        <dsp:cNvSpPr/>
      </dsp:nvSpPr>
      <dsp:spPr>
        <a:xfrm>
          <a:off x="4073022" y="1104028"/>
          <a:ext cx="346608" cy="405466"/>
        </a:xfrm>
        <a:prstGeom prst="rightArrow">
          <a:avLst>
            <a:gd name="adj1" fmla="val 60000"/>
            <a:gd name="adj2" fmla="val 5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PE" sz="1600" b="1" kern="1200"/>
        </a:p>
      </dsp:txBody>
      <dsp:txXfrm>
        <a:off x="4073022" y="1185121"/>
        <a:ext cx="242626" cy="243280"/>
      </dsp:txXfrm>
    </dsp:sp>
    <dsp:sp modelId="{2D9233CB-731A-400D-B425-E811B8371CD7}">
      <dsp:nvSpPr>
        <dsp:cNvPr id="0" name=""/>
        <dsp:cNvSpPr/>
      </dsp:nvSpPr>
      <dsp:spPr>
        <a:xfrm>
          <a:off x="4583126" y="816278"/>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a:t>Muestra</a:t>
          </a:r>
          <a:endParaRPr lang="es-PE" sz="1800" b="1" kern="1200"/>
        </a:p>
      </dsp:txBody>
      <dsp:txXfrm>
        <a:off x="4611858" y="845010"/>
        <a:ext cx="1577483" cy="923504"/>
      </dsp:txXfrm>
    </dsp:sp>
    <dsp:sp modelId="{A718FC8C-477A-4287-8102-87E7444EBFDB}">
      <dsp:nvSpPr>
        <dsp:cNvPr id="0" name=""/>
        <dsp:cNvSpPr/>
      </dsp:nvSpPr>
      <dsp:spPr>
        <a:xfrm>
          <a:off x="6361948" y="1104028"/>
          <a:ext cx="346608" cy="405466"/>
        </a:xfrm>
        <a:prstGeom prst="rightArrow">
          <a:avLst>
            <a:gd name="adj1" fmla="val 60000"/>
            <a:gd name="adj2" fmla="val 5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PE" sz="1600" b="1" kern="1200"/>
        </a:p>
      </dsp:txBody>
      <dsp:txXfrm>
        <a:off x="6361948" y="1185121"/>
        <a:ext cx="242626" cy="243280"/>
      </dsp:txXfrm>
    </dsp:sp>
    <dsp:sp modelId="{4C946DD5-D9ED-41BA-8258-EF4B1E49EA6E}">
      <dsp:nvSpPr>
        <dsp:cNvPr id="0" name=""/>
        <dsp:cNvSpPr/>
      </dsp:nvSpPr>
      <dsp:spPr>
        <a:xfrm>
          <a:off x="6872052" y="816278"/>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a:t>Variable</a:t>
          </a:r>
          <a:endParaRPr lang="es-PE" sz="1800" b="1" kern="1200"/>
        </a:p>
      </dsp:txBody>
      <dsp:txXfrm>
        <a:off x="6900784" y="845010"/>
        <a:ext cx="1577483" cy="923504"/>
      </dsp:txXfrm>
    </dsp:sp>
    <dsp:sp modelId="{BFD2BE85-3871-4841-A3F4-E0D31BB6E4E7}">
      <dsp:nvSpPr>
        <dsp:cNvPr id="0" name=""/>
        <dsp:cNvSpPr/>
      </dsp:nvSpPr>
      <dsp:spPr>
        <a:xfrm>
          <a:off x="8650875" y="1104028"/>
          <a:ext cx="346608" cy="405466"/>
        </a:xfrm>
        <a:prstGeom prst="rightArrow">
          <a:avLst>
            <a:gd name="adj1" fmla="val 60000"/>
            <a:gd name="adj2" fmla="val 5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PE" sz="1600" b="1" kern="1200"/>
        </a:p>
      </dsp:txBody>
      <dsp:txXfrm>
        <a:off x="8650875" y="1185121"/>
        <a:ext cx="242626" cy="243280"/>
      </dsp:txXfrm>
    </dsp:sp>
    <dsp:sp modelId="{9904237B-49E0-4551-906D-0219687F0D04}">
      <dsp:nvSpPr>
        <dsp:cNvPr id="0" name=""/>
        <dsp:cNvSpPr/>
      </dsp:nvSpPr>
      <dsp:spPr>
        <a:xfrm>
          <a:off x="9160978" y="816278"/>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dirty="0"/>
            <a:t>V. Cualitativas: Nominal y Jerárquica</a:t>
          </a:r>
          <a:endParaRPr lang="es-PE" sz="1800" b="1" kern="1200" dirty="0"/>
        </a:p>
      </dsp:txBody>
      <dsp:txXfrm>
        <a:off x="9189710" y="845010"/>
        <a:ext cx="1577483" cy="923504"/>
      </dsp:txXfrm>
    </dsp:sp>
    <dsp:sp modelId="{BEACC079-F999-4783-8131-F43AB9155E21}">
      <dsp:nvSpPr>
        <dsp:cNvPr id="0" name=""/>
        <dsp:cNvSpPr/>
      </dsp:nvSpPr>
      <dsp:spPr>
        <a:xfrm rot="5400000">
          <a:off x="9805147" y="1911692"/>
          <a:ext cx="346608" cy="405466"/>
        </a:xfrm>
        <a:prstGeom prst="rightArrow">
          <a:avLst>
            <a:gd name="adj1" fmla="val 60000"/>
            <a:gd name="adj2" fmla="val 5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PE" sz="1600" b="1" kern="1200"/>
        </a:p>
      </dsp:txBody>
      <dsp:txXfrm rot="-5400000">
        <a:off x="9856811" y="1941121"/>
        <a:ext cx="243280" cy="242626"/>
      </dsp:txXfrm>
    </dsp:sp>
    <dsp:sp modelId="{328B2351-DCE9-4D54-BC00-91E081C7AC4D}">
      <dsp:nvSpPr>
        <dsp:cNvPr id="0" name=""/>
        <dsp:cNvSpPr/>
      </dsp:nvSpPr>
      <dsp:spPr>
        <a:xfrm>
          <a:off x="9160978" y="2451225"/>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dirty="0"/>
            <a:t>V. Cuantitativas:</a:t>
          </a:r>
        </a:p>
        <a:p>
          <a:pPr marL="0" lvl="0" indent="0" algn="ctr" defTabSz="800100" rtl="0">
            <a:lnSpc>
              <a:spcPct val="90000"/>
            </a:lnSpc>
            <a:spcBef>
              <a:spcPct val="0"/>
            </a:spcBef>
            <a:spcAft>
              <a:spcPct val="35000"/>
            </a:spcAft>
            <a:buNone/>
          </a:pPr>
          <a:r>
            <a:rPr lang="es-PE" sz="1800" b="1" kern="1200" dirty="0"/>
            <a:t>Discreta y Continua</a:t>
          </a:r>
        </a:p>
      </dsp:txBody>
      <dsp:txXfrm>
        <a:off x="9189710" y="2479957"/>
        <a:ext cx="1577483" cy="923504"/>
      </dsp:txXfrm>
    </dsp:sp>
    <dsp:sp modelId="{5D400564-01DF-45ED-8853-D06AF9917ABE}">
      <dsp:nvSpPr>
        <dsp:cNvPr id="0" name=""/>
        <dsp:cNvSpPr/>
      </dsp:nvSpPr>
      <dsp:spPr>
        <a:xfrm rot="10800000">
          <a:off x="8670494" y="2738976"/>
          <a:ext cx="346608" cy="405466"/>
        </a:xfrm>
        <a:prstGeom prst="rightArrow">
          <a:avLst>
            <a:gd name="adj1" fmla="val 60000"/>
            <a:gd name="adj2" fmla="val 5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PE" sz="1600" b="1" kern="1200"/>
        </a:p>
      </dsp:txBody>
      <dsp:txXfrm rot="10800000">
        <a:off x="8774476" y="2820069"/>
        <a:ext cx="242626" cy="243280"/>
      </dsp:txXfrm>
    </dsp:sp>
    <dsp:sp modelId="{B1FCF823-C68C-4258-A75B-AEB44EF0A1F0}">
      <dsp:nvSpPr>
        <dsp:cNvPr id="0" name=""/>
        <dsp:cNvSpPr/>
      </dsp:nvSpPr>
      <dsp:spPr>
        <a:xfrm>
          <a:off x="6872052" y="2451225"/>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a:t>Observación</a:t>
          </a:r>
          <a:endParaRPr lang="es-PE" sz="1800" b="1" kern="1200"/>
        </a:p>
      </dsp:txBody>
      <dsp:txXfrm>
        <a:off x="6900784" y="2479957"/>
        <a:ext cx="1577483" cy="923504"/>
      </dsp:txXfrm>
    </dsp:sp>
    <dsp:sp modelId="{3D1058BA-B917-43C8-97CD-D3AD23BB8D3B}">
      <dsp:nvSpPr>
        <dsp:cNvPr id="0" name=""/>
        <dsp:cNvSpPr/>
      </dsp:nvSpPr>
      <dsp:spPr>
        <a:xfrm rot="10800000">
          <a:off x="6381568" y="2738976"/>
          <a:ext cx="346608" cy="405466"/>
        </a:xfrm>
        <a:prstGeom prst="rightArrow">
          <a:avLst>
            <a:gd name="adj1" fmla="val 60000"/>
            <a:gd name="adj2" fmla="val 5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PE" sz="1600" b="1" kern="1200"/>
        </a:p>
      </dsp:txBody>
      <dsp:txXfrm rot="10800000">
        <a:off x="6485550" y="2820069"/>
        <a:ext cx="242626" cy="243280"/>
      </dsp:txXfrm>
    </dsp:sp>
    <dsp:sp modelId="{43BED747-FEC9-480F-AE86-4764E3413631}">
      <dsp:nvSpPr>
        <dsp:cNvPr id="0" name=""/>
        <dsp:cNvSpPr/>
      </dsp:nvSpPr>
      <dsp:spPr>
        <a:xfrm>
          <a:off x="4583126" y="2451225"/>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a:t>Parámetro</a:t>
          </a:r>
          <a:endParaRPr lang="es-PE" sz="1800" b="1" kern="1200"/>
        </a:p>
      </dsp:txBody>
      <dsp:txXfrm>
        <a:off x="4611858" y="2479957"/>
        <a:ext cx="1577483" cy="923504"/>
      </dsp:txXfrm>
    </dsp:sp>
    <dsp:sp modelId="{AE5E4498-C81D-43CE-BB2B-53E4C4174033}">
      <dsp:nvSpPr>
        <dsp:cNvPr id="0" name=""/>
        <dsp:cNvSpPr/>
      </dsp:nvSpPr>
      <dsp:spPr>
        <a:xfrm rot="10800000">
          <a:off x="4092642" y="2738976"/>
          <a:ext cx="346608" cy="405466"/>
        </a:xfrm>
        <a:prstGeom prst="rightArrow">
          <a:avLst>
            <a:gd name="adj1" fmla="val 60000"/>
            <a:gd name="adj2" fmla="val 50000"/>
          </a:avLst>
        </a:prstGeom>
        <a:gradFill rotWithShape="1">
          <a:gsLst>
            <a:gs pos="0">
              <a:schemeClr val="accent5">
                <a:tint val="65000"/>
                <a:shade val="92000"/>
                <a:satMod val="130000"/>
              </a:schemeClr>
            </a:gs>
            <a:gs pos="45000">
              <a:schemeClr val="accent5">
                <a:tint val="60000"/>
                <a:shade val="99000"/>
                <a:satMod val="120000"/>
              </a:schemeClr>
            </a:gs>
            <a:gs pos="100000">
              <a:schemeClr val="accent5">
                <a:tint val="55000"/>
                <a:satMod val="140000"/>
              </a:schemeClr>
            </a:gs>
          </a:gsLst>
          <a:path path="circle">
            <a:fillToRect l="100000" t="100000" r="100000" b="100000"/>
          </a:path>
        </a:gradFill>
        <a:ln w="12700" cap="flat"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PE" sz="1600" b="1" kern="1200"/>
        </a:p>
      </dsp:txBody>
      <dsp:txXfrm rot="10800000">
        <a:off x="4196624" y="2820069"/>
        <a:ext cx="242626" cy="243280"/>
      </dsp:txXfrm>
    </dsp:sp>
    <dsp:sp modelId="{F2D35FBA-2A28-4F5F-8E0F-840E5533E94A}">
      <dsp:nvSpPr>
        <dsp:cNvPr id="0" name=""/>
        <dsp:cNvSpPr/>
      </dsp:nvSpPr>
      <dsp:spPr>
        <a:xfrm>
          <a:off x="2294200" y="2451225"/>
          <a:ext cx="1634947" cy="980968"/>
        </a:xfrm>
        <a:prstGeom prst="roundRect">
          <a:avLst>
            <a:gd name="adj" fmla="val 10000"/>
          </a:avLst>
        </a:prstGeom>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12700" cap="flat" cmpd="sng" algn="ctr">
          <a:solidFill>
            <a:schemeClr val="accent1"/>
          </a:solidFill>
          <a:prstDash val="solid"/>
        </a:ln>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s-ES_tradnl" sz="1800" b="1" kern="1200" dirty="0"/>
            <a:t>Estimador, estadístico o estadígrafo</a:t>
          </a:r>
          <a:endParaRPr lang="es-PE" sz="1800" b="1" kern="1200" dirty="0"/>
        </a:p>
      </dsp:txBody>
      <dsp:txXfrm>
        <a:off x="2322932" y="2479957"/>
        <a:ext cx="1577483" cy="9235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defTabSz="954088">
              <a:defRPr sz="1300">
                <a:latin typeface="Arial" charset="0"/>
              </a:defRPr>
            </a:lvl1pPr>
          </a:lstStyle>
          <a:p>
            <a:pPr>
              <a:defRPr/>
            </a:pPr>
            <a:endParaRPr lang="es-ES"/>
          </a:p>
        </p:txBody>
      </p:sp>
      <p:sp>
        <p:nvSpPr>
          <p:cNvPr id="5939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r" defTabSz="954088">
              <a:defRPr sz="1300">
                <a:latin typeface="Arial" charset="0"/>
              </a:defRPr>
            </a:lvl1pPr>
          </a:lstStyle>
          <a:p>
            <a:pPr>
              <a:defRPr/>
            </a:pPr>
            <a:fld id="{10A761C7-ADC9-4F1D-8A86-603F90746E62}" type="datetimeFigureOut">
              <a:rPr lang="es-ES"/>
              <a:pPr>
                <a:defRPr/>
              </a:pPr>
              <a:t>12/01/2020</a:t>
            </a:fld>
            <a:endParaRPr lang="es-ES"/>
          </a:p>
        </p:txBody>
      </p:sp>
      <p:sp>
        <p:nvSpPr>
          <p:cNvPr id="59396" name="Rectangle 4"/>
          <p:cNvSpPr>
            <a:spLocks noGrp="1" noChangeArrowheads="1"/>
          </p:cNvSpPr>
          <p:nvPr>
            <p:ph type="ftr" sz="quarter" idx="2"/>
          </p:nvPr>
        </p:nvSpPr>
        <p:spPr bwMode="auto">
          <a:xfrm>
            <a:off x="0" y="6946900"/>
            <a:ext cx="4295775"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defTabSz="954088">
              <a:defRPr sz="1300">
                <a:latin typeface="Arial" charset="0"/>
              </a:defRPr>
            </a:lvl1pPr>
          </a:lstStyle>
          <a:p>
            <a:pPr>
              <a:defRPr/>
            </a:pPr>
            <a:endParaRPr lang="es-ES"/>
          </a:p>
        </p:txBody>
      </p:sp>
      <p:sp>
        <p:nvSpPr>
          <p:cNvPr id="59397" name="Rectangle 5"/>
          <p:cNvSpPr>
            <a:spLocks noGrp="1" noChangeArrowheads="1"/>
          </p:cNvSpPr>
          <p:nvPr>
            <p:ph type="sldNum" sz="quarter" idx="3"/>
          </p:nvPr>
        </p:nvSpPr>
        <p:spPr bwMode="auto">
          <a:xfrm>
            <a:off x="5438775"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algn="r" defTabSz="954088">
              <a:defRPr sz="1300">
                <a:latin typeface="Arial" charset="0"/>
              </a:defRPr>
            </a:lvl1pPr>
          </a:lstStyle>
          <a:p>
            <a:pPr>
              <a:defRPr/>
            </a:pPr>
            <a:fld id="{C2257BD2-281F-47C3-B5B5-838A368EAE28}" type="slidenum">
              <a:rPr lang="es-ES"/>
              <a:pPr>
                <a:defRPr/>
              </a:pPr>
              <a:t>‹Nº›</a:t>
            </a:fld>
            <a:endParaRPr lang="es-ES"/>
          </a:p>
        </p:txBody>
      </p:sp>
    </p:spTree>
    <p:extLst>
      <p:ext uri="{BB962C8B-B14F-4D97-AF65-F5344CB8AC3E}">
        <p14:creationId xmlns:p14="http://schemas.microsoft.com/office/powerpoint/2010/main" val="8123548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defTabSz="954088">
              <a:defRPr sz="1300">
                <a:latin typeface="Arial" charset="0"/>
              </a:defRPr>
            </a:lvl1pPr>
          </a:lstStyle>
          <a:p>
            <a:pPr>
              <a:defRPr/>
            </a:pPr>
            <a:endParaRPr lang="es-ES"/>
          </a:p>
        </p:txBody>
      </p:sp>
      <p:sp>
        <p:nvSpPr>
          <p:cNvPr id="53251"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r" defTabSz="954088">
              <a:defRPr sz="1300">
                <a:latin typeface="Arial" charset="0"/>
              </a:defRPr>
            </a:lvl1pPr>
          </a:lstStyle>
          <a:p>
            <a:pPr>
              <a:defRPr/>
            </a:pPr>
            <a:fld id="{AF0FA869-BBC7-4746-9383-FCF4CFA792CB}" type="datetimeFigureOut">
              <a:rPr lang="es-ES"/>
              <a:pPr>
                <a:defRPr/>
              </a:pPr>
              <a:t>12/01/2020</a:t>
            </a:fld>
            <a:endParaRPr lang="es-ES"/>
          </a:p>
        </p:txBody>
      </p:sp>
      <p:sp>
        <p:nvSpPr>
          <p:cNvPr id="38916" name="Rectangle 4"/>
          <p:cNvSpPr>
            <a:spLocks noGrp="1" noRot="1" noChangeAspect="1" noChangeArrowheads="1" noTextEdit="1"/>
          </p:cNvSpPr>
          <p:nvPr>
            <p:ph type="sldImg" idx="2"/>
          </p:nvPr>
        </p:nvSpPr>
        <p:spPr bwMode="auto">
          <a:xfrm>
            <a:off x="2366963" y="549275"/>
            <a:ext cx="4872037" cy="2741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60438" y="3473450"/>
            <a:ext cx="7680325" cy="32924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53254" name="Rectangle 6"/>
          <p:cNvSpPr>
            <a:spLocks noGrp="1" noChangeArrowheads="1"/>
          </p:cNvSpPr>
          <p:nvPr>
            <p:ph type="ftr" sz="quarter" idx="4"/>
          </p:nvPr>
        </p:nvSpPr>
        <p:spPr bwMode="auto">
          <a:xfrm>
            <a:off x="0"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defTabSz="954088">
              <a:defRPr sz="1300">
                <a:latin typeface="Arial" charset="0"/>
              </a:defRPr>
            </a:lvl1pPr>
          </a:lstStyle>
          <a:p>
            <a:pPr>
              <a:defRPr/>
            </a:pPr>
            <a:endParaRPr lang="es-ES"/>
          </a:p>
        </p:txBody>
      </p:sp>
      <p:sp>
        <p:nvSpPr>
          <p:cNvPr id="53255" name="Rectangle 7"/>
          <p:cNvSpPr>
            <a:spLocks noGrp="1" noChangeArrowheads="1"/>
          </p:cNvSpPr>
          <p:nvPr>
            <p:ph type="sldNum" sz="quarter" idx="5"/>
          </p:nvPr>
        </p:nvSpPr>
        <p:spPr bwMode="auto">
          <a:xfrm>
            <a:off x="5438775"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algn="r" defTabSz="954088">
              <a:defRPr sz="1300">
                <a:latin typeface="Arial" charset="0"/>
              </a:defRPr>
            </a:lvl1pPr>
          </a:lstStyle>
          <a:p>
            <a:pPr>
              <a:defRPr/>
            </a:pPr>
            <a:fld id="{833EFE96-3579-4BA6-8192-28FE685CA6ED}" type="slidenum">
              <a:rPr lang="es-ES"/>
              <a:pPr>
                <a:defRPr/>
              </a:pPr>
              <a:t>‹Nº›</a:t>
            </a:fld>
            <a:endParaRPr lang="es-ES"/>
          </a:p>
        </p:txBody>
      </p:sp>
    </p:spTree>
    <p:extLst>
      <p:ext uri="{BB962C8B-B14F-4D97-AF65-F5344CB8AC3E}">
        <p14:creationId xmlns:p14="http://schemas.microsoft.com/office/powerpoint/2010/main" val="20807103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900">
                <a:solidFill>
                  <a:schemeClr val="tx1"/>
                </a:solidFill>
                <a:latin typeface="Arial" pitchFamily="34" charset="0"/>
              </a:defRPr>
            </a:lvl1pPr>
            <a:lvl2pPr marL="742950" indent="-285750" defTabSz="954088" eaLnBrk="0" hangingPunct="0">
              <a:defRPr sz="1900">
                <a:solidFill>
                  <a:schemeClr val="tx1"/>
                </a:solidFill>
                <a:latin typeface="Arial" pitchFamily="34" charset="0"/>
              </a:defRPr>
            </a:lvl2pPr>
            <a:lvl3pPr marL="1143000" indent="-228600" defTabSz="954088" eaLnBrk="0" hangingPunct="0">
              <a:defRPr sz="1900">
                <a:solidFill>
                  <a:schemeClr val="tx1"/>
                </a:solidFill>
                <a:latin typeface="Arial" pitchFamily="34" charset="0"/>
              </a:defRPr>
            </a:lvl3pPr>
            <a:lvl4pPr marL="1600200" indent="-228600" defTabSz="954088" eaLnBrk="0" hangingPunct="0">
              <a:defRPr sz="1900">
                <a:solidFill>
                  <a:schemeClr val="tx1"/>
                </a:solidFill>
                <a:latin typeface="Arial" pitchFamily="34" charset="0"/>
              </a:defRPr>
            </a:lvl4pPr>
            <a:lvl5pPr marL="2057400" indent="-228600" defTabSz="954088" eaLnBrk="0" hangingPunct="0">
              <a:defRPr sz="1900">
                <a:solidFill>
                  <a:schemeClr val="tx1"/>
                </a:solidFill>
                <a:latin typeface="Arial" pitchFamily="34" charset="0"/>
              </a:defRPr>
            </a:lvl5pPr>
            <a:lvl6pPr marL="2514600" indent="-228600" defTabSz="954088" eaLnBrk="0" fontAlgn="base" hangingPunct="0">
              <a:spcBef>
                <a:spcPct val="0"/>
              </a:spcBef>
              <a:spcAft>
                <a:spcPct val="0"/>
              </a:spcAft>
              <a:defRPr sz="1900">
                <a:solidFill>
                  <a:schemeClr val="tx1"/>
                </a:solidFill>
                <a:latin typeface="Arial" pitchFamily="34" charset="0"/>
              </a:defRPr>
            </a:lvl6pPr>
            <a:lvl7pPr marL="2971800" indent="-228600" defTabSz="954088" eaLnBrk="0" fontAlgn="base" hangingPunct="0">
              <a:spcBef>
                <a:spcPct val="0"/>
              </a:spcBef>
              <a:spcAft>
                <a:spcPct val="0"/>
              </a:spcAft>
              <a:defRPr sz="1900">
                <a:solidFill>
                  <a:schemeClr val="tx1"/>
                </a:solidFill>
                <a:latin typeface="Arial" pitchFamily="34" charset="0"/>
              </a:defRPr>
            </a:lvl7pPr>
            <a:lvl8pPr marL="3429000" indent="-228600" defTabSz="954088" eaLnBrk="0" fontAlgn="base" hangingPunct="0">
              <a:spcBef>
                <a:spcPct val="0"/>
              </a:spcBef>
              <a:spcAft>
                <a:spcPct val="0"/>
              </a:spcAft>
              <a:defRPr sz="1900">
                <a:solidFill>
                  <a:schemeClr val="tx1"/>
                </a:solidFill>
                <a:latin typeface="Arial" pitchFamily="34" charset="0"/>
              </a:defRPr>
            </a:lvl8pPr>
            <a:lvl9pPr marL="3886200" indent="-228600" defTabSz="954088" eaLnBrk="0" fontAlgn="base" hangingPunct="0">
              <a:spcBef>
                <a:spcPct val="0"/>
              </a:spcBef>
              <a:spcAft>
                <a:spcPct val="0"/>
              </a:spcAft>
              <a:defRPr sz="1900">
                <a:solidFill>
                  <a:schemeClr val="tx1"/>
                </a:solidFill>
                <a:latin typeface="Arial" pitchFamily="34" charset="0"/>
              </a:defRPr>
            </a:lvl9pPr>
          </a:lstStyle>
          <a:p>
            <a:pPr eaLnBrk="1" hangingPunct="1"/>
            <a:fld id="{1E56E854-B1F8-420C-AE71-7A03C0877C91}" type="slidenum">
              <a:rPr lang="es-ES" sz="1300" smtClean="0"/>
              <a:pPr eaLnBrk="1" hangingPunct="1"/>
              <a:t>1</a:t>
            </a:fld>
            <a:endParaRPr lang="es-ES" sz="1300"/>
          </a:p>
        </p:txBody>
      </p:sp>
      <p:sp>
        <p:nvSpPr>
          <p:cNvPr id="39939" name="Rectangle 2"/>
          <p:cNvSpPr>
            <a:spLocks noGrp="1" noRot="1" noChangeAspect="1" noChangeArrowheads="1" noTextEdit="1"/>
          </p:cNvSpPr>
          <p:nvPr>
            <p:ph type="sldImg"/>
          </p:nvPr>
        </p:nvSpPr>
        <p:spPr>
          <a:xfrm>
            <a:off x="2366963" y="549275"/>
            <a:ext cx="4872037" cy="27416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atin typeface="Arial" pitchFamily="34" charset="0"/>
            </a:endParaRPr>
          </a:p>
        </p:txBody>
      </p:sp>
    </p:spTree>
    <p:extLst>
      <p:ext uri="{BB962C8B-B14F-4D97-AF65-F5344CB8AC3E}">
        <p14:creationId xmlns:p14="http://schemas.microsoft.com/office/powerpoint/2010/main" val="44310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45" tIns="47723" rIns="95445" bIns="47723" anchor="b"/>
          <a:lstStyle>
            <a:lvl1pPr defTabSz="954088" eaLnBrk="0" hangingPunct="0">
              <a:defRPr sz="1900">
                <a:solidFill>
                  <a:schemeClr val="tx1"/>
                </a:solidFill>
                <a:latin typeface="Arial" pitchFamily="34" charset="0"/>
              </a:defRPr>
            </a:lvl1pPr>
            <a:lvl2pPr marL="742950" indent="-285750" defTabSz="954088" eaLnBrk="0" hangingPunct="0">
              <a:defRPr sz="1900">
                <a:solidFill>
                  <a:schemeClr val="tx1"/>
                </a:solidFill>
                <a:latin typeface="Arial" pitchFamily="34" charset="0"/>
              </a:defRPr>
            </a:lvl2pPr>
            <a:lvl3pPr marL="1143000" indent="-228600" defTabSz="954088" eaLnBrk="0" hangingPunct="0">
              <a:defRPr sz="1900">
                <a:solidFill>
                  <a:schemeClr val="tx1"/>
                </a:solidFill>
                <a:latin typeface="Arial" pitchFamily="34" charset="0"/>
              </a:defRPr>
            </a:lvl3pPr>
            <a:lvl4pPr marL="1600200" indent="-228600" defTabSz="954088" eaLnBrk="0" hangingPunct="0">
              <a:defRPr sz="1900">
                <a:solidFill>
                  <a:schemeClr val="tx1"/>
                </a:solidFill>
                <a:latin typeface="Arial" pitchFamily="34" charset="0"/>
              </a:defRPr>
            </a:lvl4pPr>
            <a:lvl5pPr marL="2057400" indent="-228600" defTabSz="954088" eaLnBrk="0" hangingPunct="0">
              <a:defRPr sz="1900">
                <a:solidFill>
                  <a:schemeClr val="tx1"/>
                </a:solidFill>
                <a:latin typeface="Arial" pitchFamily="34" charset="0"/>
              </a:defRPr>
            </a:lvl5pPr>
            <a:lvl6pPr marL="2514600" indent="-228600" defTabSz="954088" eaLnBrk="0" fontAlgn="base" hangingPunct="0">
              <a:spcBef>
                <a:spcPct val="0"/>
              </a:spcBef>
              <a:spcAft>
                <a:spcPct val="0"/>
              </a:spcAft>
              <a:defRPr sz="1900">
                <a:solidFill>
                  <a:schemeClr val="tx1"/>
                </a:solidFill>
                <a:latin typeface="Arial" pitchFamily="34" charset="0"/>
              </a:defRPr>
            </a:lvl6pPr>
            <a:lvl7pPr marL="2971800" indent="-228600" defTabSz="954088" eaLnBrk="0" fontAlgn="base" hangingPunct="0">
              <a:spcBef>
                <a:spcPct val="0"/>
              </a:spcBef>
              <a:spcAft>
                <a:spcPct val="0"/>
              </a:spcAft>
              <a:defRPr sz="1900">
                <a:solidFill>
                  <a:schemeClr val="tx1"/>
                </a:solidFill>
                <a:latin typeface="Arial" pitchFamily="34" charset="0"/>
              </a:defRPr>
            </a:lvl7pPr>
            <a:lvl8pPr marL="3429000" indent="-228600" defTabSz="954088" eaLnBrk="0" fontAlgn="base" hangingPunct="0">
              <a:spcBef>
                <a:spcPct val="0"/>
              </a:spcBef>
              <a:spcAft>
                <a:spcPct val="0"/>
              </a:spcAft>
              <a:defRPr sz="1900">
                <a:solidFill>
                  <a:schemeClr val="tx1"/>
                </a:solidFill>
                <a:latin typeface="Arial" pitchFamily="34" charset="0"/>
              </a:defRPr>
            </a:lvl8pPr>
            <a:lvl9pPr marL="3886200" indent="-228600" defTabSz="954088" eaLnBrk="0" fontAlgn="base" hangingPunct="0">
              <a:spcBef>
                <a:spcPct val="0"/>
              </a:spcBef>
              <a:spcAft>
                <a:spcPct val="0"/>
              </a:spcAft>
              <a:defRPr sz="1900">
                <a:solidFill>
                  <a:schemeClr val="tx1"/>
                </a:solidFill>
                <a:latin typeface="Arial" pitchFamily="34" charset="0"/>
              </a:defRPr>
            </a:lvl9pPr>
          </a:lstStyle>
          <a:p>
            <a:pPr algn="r" eaLnBrk="1" hangingPunct="1"/>
            <a:fld id="{FA20CDA6-7E9A-4143-957F-9CAC339FF2FF}" type="slidenum">
              <a:rPr lang="es-ES" sz="1300"/>
              <a:pPr algn="r" eaLnBrk="1" hangingPunct="1"/>
              <a:t>27</a:t>
            </a:fld>
            <a:endParaRPr lang="es-ES" sz="1300"/>
          </a:p>
        </p:txBody>
      </p:sp>
      <p:sp>
        <p:nvSpPr>
          <p:cNvPr id="61443" name="1 Marcador de imagen de diapositiva"/>
          <p:cNvSpPr>
            <a:spLocks noGrp="1" noRot="1" noChangeAspect="1" noTextEdit="1"/>
          </p:cNvSpPr>
          <p:nvPr>
            <p:ph type="sldImg"/>
          </p:nvPr>
        </p:nvSpPr>
        <p:spPr>
          <a:xfrm>
            <a:off x="2366963" y="549275"/>
            <a:ext cx="4872037" cy="2741613"/>
          </a:xfrm>
          <a:ln/>
        </p:spPr>
      </p:sp>
      <p:sp>
        <p:nvSpPr>
          <p:cNvPr id="61444"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atin typeface="Arial" pitchFamily="34" charset="0"/>
            </a:endParaRPr>
          </a:p>
        </p:txBody>
      </p:sp>
      <p:sp>
        <p:nvSpPr>
          <p:cNvPr id="61445" name="3 Marcador de número de diapositiva"/>
          <p:cNvSpPr txBox="1">
            <a:spLocks noGrp="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45" tIns="47723" rIns="95445" bIns="47723" anchor="b"/>
          <a:lstStyle>
            <a:lvl1pPr defTabSz="954088" eaLnBrk="0" hangingPunct="0">
              <a:defRPr sz="1900">
                <a:solidFill>
                  <a:schemeClr val="tx1"/>
                </a:solidFill>
                <a:latin typeface="Arial" pitchFamily="34" charset="0"/>
              </a:defRPr>
            </a:lvl1pPr>
            <a:lvl2pPr marL="742950" indent="-285750" defTabSz="954088" eaLnBrk="0" hangingPunct="0">
              <a:defRPr sz="1900">
                <a:solidFill>
                  <a:schemeClr val="tx1"/>
                </a:solidFill>
                <a:latin typeface="Arial" pitchFamily="34" charset="0"/>
              </a:defRPr>
            </a:lvl2pPr>
            <a:lvl3pPr marL="1143000" indent="-228600" defTabSz="954088" eaLnBrk="0" hangingPunct="0">
              <a:defRPr sz="1900">
                <a:solidFill>
                  <a:schemeClr val="tx1"/>
                </a:solidFill>
                <a:latin typeface="Arial" pitchFamily="34" charset="0"/>
              </a:defRPr>
            </a:lvl3pPr>
            <a:lvl4pPr marL="1600200" indent="-228600" defTabSz="954088" eaLnBrk="0" hangingPunct="0">
              <a:defRPr sz="1900">
                <a:solidFill>
                  <a:schemeClr val="tx1"/>
                </a:solidFill>
                <a:latin typeface="Arial" pitchFamily="34" charset="0"/>
              </a:defRPr>
            </a:lvl4pPr>
            <a:lvl5pPr marL="2057400" indent="-228600" defTabSz="954088" eaLnBrk="0" hangingPunct="0">
              <a:defRPr sz="1900">
                <a:solidFill>
                  <a:schemeClr val="tx1"/>
                </a:solidFill>
                <a:latin typeface="Arial" pitchFamily="34" charset="0"/>
              </a:defRPr>
            </a:lvl5pPr>
            <a:lvl6pPr marL="2514600" indent="-228600" defTabSz="954088" eaLnBrk="0" fontAlgn="base" hangingPunct="0">
              <a:spcBef>
                <a:spcPct val="0"/>
              </a:spcBef>
              <a:spcAft>
                <a:spcPct val="0"/>
              </a:spcAft>
              <a:defRPr sz="1900">
                <a:solidFill>
                  <a:schemeClr val="tx1"/>
                </a:solidFill>
                <a:latin typeface="Arial" pitchFamily="34" charset="0"/>
              </a:defRPr>
            </a:lvl6pPr>
            <a:lvl7pPr marL="2971800" indent="-228600" defTabSz="954088" eaLnBrk="0" fontAlgn="base" hangingPunct="0">
              <a:spcBef>
                <a:spcPct val="0"/>
              </a:spcBef>
              <a:spcAft>
                <a:spcPct val="0"/>
              </a:spcAft>
              <a:defRPr sz="1900">
                <a:solidFill>
                  <a:schemeClr val="tx1"/>
                </a:solidFill>
                <a:latin typeface="Arial" pitchFamily="34" charset="0"/>
              </a:defRPr>
            </a:lvl7pPr>
            <a:lvl8pPr marL="3429000" indent="-228600" defTabSz="954088" eaLnBrk="0" fontAlgn="base" hangingPunct="0">
              <a:spcBef>
                <a:spcPct val="0"/>
              </a:spcBef>
              <a:spcAft>
                <a:spcPct val="0"/>
              </a:spcAft>
              <a:defRPr sz="1900">
                <a:solidFill>
                  <a:schemeClr val="tx1"/>
                </a:solidFill>
                <a:latin typeface="Arial" pitchFamily="34" charset="0"/>
              </a:defRPr>
            </a:lvl8pPr>
            <a:lvl9pPr marL="3886200" indent="-228600" defTabSz="954088" eaLnBrk="0" fontAlgn="base" hangingPunct="0">
              <a:spcBef>
                <a:spcPct val="0"/>
              </a:spcBef>
              <a:spcAft>
                <a:spcPct val="0"/>
              </a:spcAft>
              <a:defRPr sz="1900">
                <a:solidFill>
                  <a:schemeClr val="tx1"/>
                </a:solidFill>
                <a:latin typeface="Arial" pitchFamily="34" charset="0"/>
              </a:defRPr>
            </a:lvl9pPr>
          </a:lstStyle>
          <a:p>
            <a:pPr algn="r" eaLnBrk="1" hangingPunct="1"/>
            <a:fld id="{F12AFA09-7ED9-42C9-AFE4-1AC885EF69DE}" type="slidenum">
              <a:rPr lang="es-ES" sz="1300"/>
              <a:pPr algn="r" eaLnBrk="1" hangingPunct="1"/>
              <a:t>27</a:t>
            </a:fld>
            <a:endParaRPr lang="es-ES" sz="1300"/>
          </a:p>
        </p:txBody>
      </p:sp>
    </p:spTree>
    <p:extLst>
      <p:ext uri="{BB962C8B-B14F-4D97-AF65-F5344CB8AC3E}">
        <p14:creationId xmlns:p14="http://schemas.microsoft.com/office/powerpoint/2010/main" val="76759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noChangeArrowheads="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45" tIns="47723" rIns="95445" bIns="47723" anchor="b"/>
          <a:lstStyle>
            <a:lvl1pPr defTabSz="954088" eaLnBrk="0" hangingPunct="0">
              <a:defRPr sz="1900">
                <a:solidFill>
                  <a:schemeClr val="tx1"/>
                </a:solidFill>
                <a:latin typeface="Arial" pitchFamily="34" charset="0"/>
              </a:defRPr>
            </a:lvl1pPr>
            <a:lvl2pPr marL="742950" indent="-285750" defTabSz="954088" eaLnBrk="0" hangingPunct="0">
              <a:defRPr sz="1900">
                <a:solidFill>
                  <a:schemeClr val="tx1"/>
                </a:solidFill>
                <a:latin typeface="Arial" pitchFamily="34" charset="0"/>
              </a:defRPr>
            </a:lvl2pPr>
            <a:lvl3pPr marL="1143000" indent="-228600" defTabSz="954088" eaLnBrk="0" hangingPunct="0">
              <a:defRPr sz="1900">
                <a:solidFill>
                  <a:schemeClr val="tx1"/>
                </a:solidFill>
                <a:latin typeface="Arial" pitchFamily="34" charset="0"/>
              </a:defRPr>
            </a:lvl3pPr>
            <a:lvl4pPr marL="1600200" indent="-228600" defTabSz="954088" eaLnBrk="0" hangingPunct="0">
              <a:defRPr sz="1900">
                <a:solidFill>
                  <a:schemeClr val="tx1"/>
                </a:solidFill>
                <a:latin typeface="Arial" pitchFamily="34" charset="0"/>
              </a:defRPr>
            </a:lvl4pPr>
            <a:lvl5pPr marL="2057400" indent="-228600" defTabSz="954088" eaLnBrk="0" hangingPunct="0">
              <a:defRPr sz="1900">
                <a:solidFill>
                  <a:schemeClr val="tx1"/>
                </a:solidFill>
                <a:latin typeface="Arial" pitchFamily="34" charset="0"/>
              </a:defRPr>
            </a:lvl5pPr>
            <a:lvl6pPr marL="2514600" indent="-228600" defTabSz="954088" eaLnBrk="0" fontAlgn="base" hangingPunct="0">
              <a:spcBef>
                <a:spcPct val="0"/>
              </a:spcBef>
              <a:spcAft>
                <a:spcPct val="0"/>
              </a:spcAft>
              <a:defRPr sz="1900">
                <a:solidFill>
                  <a:schemeClr val="tx1"/>
                </a:solidFill>
                <a:latin typeface="Arial" pitchFamily="34" charset="0"/>
              </a:defRPr>
            </a:lvl6pPr>
            <a:lvl7pPr marL="2971800" indent="-228600" defTabSz="954088" eaLnBrk="0" fontAlgn="base" hangingPunct="0">
              <a:spcBef>
                <a:spcPct val="0"/>
              </a:spcBef>
              <a:spcAft>
                <a:spcPct val="0"/>
              </a:spcAft>
              <a:defRPr sz="1900">
                <a:solidFill>
                  <a:schemeClr val="tx1"/>
                </a:solidFill>
                <a:latin typeface="Arial" pitchFamily="34" charset="0"/>
              </a:defRPr>
            </a:lvl7pPr>
            <a:lvl8pPr marL="3429000" indent="-228600" defTabSz="954088" eaLnBrk="0" fontAlgn="base" hangingPunct="0">
              <a:spcBef>
                <a:spcPct val="0"/>
              </a:spcBef>
              <a:spcAft>
                <a:spcPct val="0"/>
              </a:spcAft>
              <a:defRPr sz="1900">
                <a:solidFill>
                  <a:schemeClr val="tx1"/>
                </a:solidFill>
                <a:latin typeface="Arial" pitchFamily="34" charset="0"/>
              </a:defRPr>
            </a:lvl8pPr>
            <a:lvl9pPr marL="3886200" indent="-228600" defTabSz="954088" eaLnBrk="0" fontAlgn="base" hangingPunct="0">
              <a:spcBef>
                <a:spcPct val="0"/>
              </a:spcBef>
              <a:spcAft>
                <a:spcPct val="0"/>
              </a:spcAft>
              <a:defRPr sz="1900">
                <a:solidFill>
                  <a:schemeClr val="tx1"/>
                </a:solidFill>
                <a:latin typeface="Arial" pitchFamily="34" charset="0"/>
              </a:defRPr>
            </a:lvl9pPr>
          </a:lstStyle>
          <a:p>
            <a:pPr algn="r" eaLnBrk="1" hangingPunct="1"/>
            <a:fld id="{FA20CDA6-7E9A-4143-957F-9CAC339FF2FF}" type="slidenum">
              <a:rPr lang="es-ES" sz="1300"/>
              <a:pPr algn="r" eaLnBrk="1" hangingPunct="1"/>
              <a:t>28</a:t>
            </a:fld>
            <a:endParaRPr lang="es-ES" sz="1300"/>
          </a:p>
        </p:txBody>
      </p:sp>
      <p:sp>
        <p:nvSpPr>
          <p:cNvPr id="61443" name="1 Marcador de imagen de diapositiva"/>
          <p:cNvSpPr>
            <a:spLocks noGrp="1" noRot="1" noChangeAspect="1" noTextEdit="1"/>
          </p:cNvSpPr>
          <p:nvPr>
            <p:ph type="sldImg"/>
          </p:nvPr>
        </p:nvSpPr>
        <p:spPr>
          <a:xfrm>
            <a:off x="2366963" y="549275"/>
            <a:ext cx="4872037" cy="2741613"/>
          </a:xfrm>
          <a:ln/>
        </p:spPr>
      </p:sp>
      <p:sp>
        <p:nvSpPr>
          <p:cNvPr id="61444"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atin typeface="Arial" pitchFamily="34" charset="0"/>
            </a:endParaRPr>
          </a:p>
        </p:txBody>
      </p:sp>
      <p:sp>
        <p:nvSpPr>
          <p:cNvPr id="61445" name="3 Marcador de número de diapositiva"/>
          <p:cNvSpPr txBox="1">
            <a:spLocks noGrp="1"/>
          </p:cNvSpPr>
          <p:nvPr/>
        </p:nvSpPr>
        <p:spPr bwMode="auto">
          <a:xfrm>
            <a:off x="5438775" y="6946900"/>
            <a:ext cx="41608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45" tIns="47723" rIns="95445" bIns="47723" anchor="b"/>
          <a:lstStyle>
            <a:lvl1pPr defTabSz="954088" eaLnBrk="0" hangingPunct="0">
              <a:defRPr sz="1900">
                <a:solidFill>
                  <a:schemeClr val="tx1"/>
                </a:solidFill>
                <a:latin typeface="Arial" pitchFamily="34" charset="0"/>
              </a:defRPr>
            </a:lvl1pPr>
            <a:lvl2pPr marL="742950" indent="-285750" defTabSz="954088" eaLnBrk="0" hangingPunct="0">
              <a:defRPr sz="1900">
                <a:solidFill>
                  <a:schemeClr val="tx1"/>
                </a:solidFill>
                <a:latin typeface="Arial" pitchFamily="34" charset="0"/>
              </a:defRPr>
            </a:lvl2pPr>
            <a:lvl3pPr marL="1143000" indent="-228600" defTabSz="954088" eaLnBrk="0" hangingPunct="0">
              <a:defRPr sz="1900">
                <a:solidFill>
                  <a:schemeClr val="tx1"/>
                </a:solidFill>
                <a:latin typeface="Arial" pitchFamily="34" charset="0"/>
              </a:defRPr>
            </a:lvl3pPr>
            <a:lvl4pPr marL="1600200" indent="-228600" defTabSz="954088" eaLnBrk="0" hangingPunct="0">
              <a:defRPr sz="1900">
                <a:solidFill>
                  <a:schemeClr val="tx1"/>
                </a:solidFill>
                <a:latin typeface="Arial" pitchFamily="34" charset="0"/>
              </a:defRPr>
            </a:lvl4pPr>
            <a:lvl5pPr marL="2057400" indent="-228600" defTabSz="954088" eaLnBrk="0" hangingPunct="0">
              <a:defRPr sz="1900">
                <a:solidFill>
                  <a:schemeClr val="tx1"/>
                </a:solidFill>
                <a:latin typeface="Arial" pitchFamily="34" charset="0"/>
              </a:defRPr>
            </a:lvl5pPr>
            <a:lvl6pPr marL="2514600" indent="-228600" defTabSz="954088" eaLnBrk="0" fontAlgn="base" hangingPunct="0">
              <a:spcBef>
                <a:spcPct val="0"/>
              </a:spcBef>
              <a:spcAft>
                <a:spcPct val="0"/>
              </a:spcAft>
              <a:defRPr sz="1900">
                <a:solidFill>
                  <a:schemeClr val="tx1"/>
                </a:solidFill>
                <a:latin typeface="Arial" pitchFamily="34" charset="0"/>
              </a:defRPr>
            </a:lvl6pPr>
            <a:lvl7pPr marL="2971800" indent="-228600" defTabSz="954088" eaLnBrk="0" fontAlgn="base" hangingPunct="0">
              <a:spcBef>
                <a:spcPct val="0"/>
              </a:spcBef>
              <a:spcAft>
                <a:spcPct val="0"/>
              </a:spcAft>
              <a:defRPr sz="1900">
                <a:solidFill>
                  <a:schemeClr val="tx1"/>
                </a:solidFill>
                <a:latin typeface="Arial" pitchFamily="34" charset="0"/>
              </a:defRPr>
            </a:lvl7pPr>
            <a:lvl8pPr marL="3429000" indent="-228600" defTabSz="954088" eaLnBrk="0" fontAlgn="base" hangingPunct="0">
              <a:spcBef>
                <a:spcPct val="0"/>
              </a:spcBef>
              <a:spcAft>
                <a:spcPct val="0"/>
              </a:spcAft>
              <a:defRPr sz="1900">
                <a:solidFill>
                  <a:schemeClr val="tx1"/>
                </a:solidFill>
                <a:latin typeface="Arial" pitchFamily="34" charset="0"/>
              </a:defRPr>
            </a:lvl8pPr>
            <a:lvl9pPr marL="3886200" indent="-228600" defTabSz="954088" eaLnBrk="0" fontAlgn="base" hangingPunct="0">
              <a:spcBef>
                <a:spcPct val="0"/>
              </a:spcBef>
              <a:spcAft>
                <a:spcPct val="0"/>
              </a:spcAft>
              <a:defRPr sz="1900">
                <a:solidFill>
                  <a:schemeClr val="tx1"/>
                </a:solidFill>
                <a:latin typeface="Arial" pitchFamily="34" charset="0"/>
              </a:defRPr>
            </a:lvl9pPr>
          </a:lstStyle>
          <a:p>
            <a:pPr algn="r" eaLnBrk="1" hangingPunct="1"/>
            <a:fld id="{F12AFA09-7ED9-42C9-AFE4-1AC885EF69DE}" type="slidenum">
              <a:rPr lang="es-ES" sz="1300"/>
              <a:pPr algn="r" eaLnBrk="1" hangingPunct="1"/>
              <a:t>28</a:t>
            </a:fld>
            <a:endParaRPr lang="es-ES" sz="1300"/>
          </a:p>
        </p:txBody>
      </p:sp>
    </p:spTree>
    <p:extLst>
      <p:ext uri="{BB962C8B-B14F-4D97-AF65-F5344CB8AC3E}">
        <p14:creationId xmlns:p14="http://schemas.microsoft.com/office/powerpoint/2010/main" val="135291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DDD41C00-24AF-4040-8B6D-4DED97640FE0}" type="datetime1">
              <a:rPr lang="es-ES" smtClean="0"/>
              <a:t>12/01/2020</a:t>
            </a:fld>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A168AB1D-9F4F-4643-83B4-61E37460E15E}" type="slidenum">
              <a:rPr lang="es-ES" smtClean="0"/>
              <a:pPr>
                <a:defRPr/>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25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1AAD00A4-5498-4D08-BDC7-A99FDA7C6245}" type="datetime1">
              <a:rPr lang="es-ES" smtClean="0"/>
              <a:t>12/01/2020</a:t>
            </a:fld>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A6C7E955-F125-4365-98ED-5600A62AD2F4}" type="slidenum">
              <a:rPr lang="es-ES" smtClean="0"/>
              <a:pPr>
                <a:defRPr/>
              </a:pPr>
              <a:t>‹Nº›</a:t>
            </a:fld>
            <a:endParaRPr lang="es-ES"/>
          </a:p>
        </p:txBody>
      </p:sp>
    </p:spTree>
    <p:extLst>
      <p:ext uri="{BB962C8B-B14F-4D97-AF65-F5344CB8AC3E}">
        <p14:creationId xmlns:p14="http://schemas.microsoft.com/office/powerpoint/2010/main" val="220912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91D60995-227A-4765-A446-EB89534D9E38}" type="datetime1">
              <a:rPr lang="es-ES" smtClean="0"/>
              <a:t>12/01/2020</a:t>
            </a:fld>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3C216B4E-4319-4FA1-9BBC-85DD6EFAEA7D}" type="slidenum">
              <a:rPr lang="es-ES" smtClean="0"/>
              <a:pPr>
                <a:defRPr/>
              </a:pPr>
              <a:t>‹Nº›</a:t>
            </a:fld>
            <a:endParaRPr lang="es-ES"/>
          </a:p>
        </p:txBody>
      </p:sp>
    </p:spTree>
    <p:extLst>
      <p:ext uri="{BB962C8B-B14F-4D97-AF65-F5344CB8AC3E}">
        <p14:creationId xmlns:p14="http://schemas.microsoft.com/office/powerpoint/2010/main" val="4055718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3" y="673102"/>
            <a:ext cx="11070492" cy="739775"/>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601787" y="1628780"/>
            <a:ext cx="5400431" cy="475297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quarter" idx="2"/>
          </p:nvPr>
        </p:nvSpPr>
        <p:spPr>
          <a:xfrm>
            <a:off x="6189787" y="1628775"/>
            <a:ext cx="5400431" cy="23002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contenido"/>
          <p:cNvSpPr>
            <a:spLocks noGrp="1"/>
          </p:cNvSpPr>
          <p:nvPr>
            <p:ph sz="quarter" idx="3"/>
          </p:nvPr>
        </p:nvSpPr>
        <p:spPr>
          <a:xfrm>
            <a:off x="6189787" y="4081468"/>
            <a:ext cx="5400431" cy="2300287"/>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Rectangle 2"/>
          <p:cNvSpPr>
            <a:spLocks noGrp="1" noChangeArrowheads="1"/>
          </p:cNvSpPr>
          <p:nvPr>
            <p:ph type="ftr" sz="quarter" idx="10"/>
          </p:nvPr>
        </p:nvSpPr>
        <p:spPr>
          <a:ln/>
        </p:spPr>
        <p:txBody>
          <a:bodyPr/>
          <a:lstStyle>
            <a:lvl1pPr>
              <a:defRPr/>
            </a:lvl1pPr>
          </a:lstStyle>
          <a:p>
            <a:pPr>
              <a:defRPr/>
            </a:pPr>
            <a:r>
              <a:rPr lang="es-ES"/>
              <a:t>Tema 1: Introdución</a:t>
            </a:r>
          </a:p>
        </p:txBody>
      </p:sp>
      <p:sp>
        <p:nvSpPr>
          <p:cNvPr id="7" name="Rectangle 3"/>
          <p:cNvSpPr>
            <a:spLocks noGrp="1" noChangeArrowheads="1"/>
          </p:cNvSpPr>
          <p:nvPr>
            <p:ph type="sldNum" sz="quarter" idx="11"/>
          </p:nvPr>
        </p:nvSpPr>
        <p:spPr>
          <a:ln/>
        </p:spPr>
        <p:txBody>
          <a:bodyPr/>
          <a:lstStyle>
            <a:lvl1pPr>
              <a:defRPr/>
            </a:lvl1pPr>
          </a:lstStyle>
          <a:p>
            <a:pPr>
              <a:defRPr/>
            </a:pPr>
            <a:fld id="{0AD08ECD-98C1-4FC8-935C-722C473ABFE0}" type="slidenum">
              <a:rPr lang="es-ES"/>
              <a:pPr>
                <a:defRPr/>
              </a:pPr>
              <a:t>‹Nº›</a:t>
            </a:fld>
            <a:endParaRPr lang="es-ES"/>
          </a:p>
        </p:txBody>
      </p:sp>
      <p:sp>
        <p:nvSpPr>
          <p:cNvPr id="8" name="Rectangle 16"/>
          <p:cNvSpPr>
            <a:spLocks noGrp="1" noChangeArrowheads="1"/>
          </p:cNvSpPr>
          <p:nvPr>
            <p:ph type="dt" sz="half" idx="12"/>
          </p:nvPr>
        </p:nvSpPr>
        <p:spPr>
          <a:ln/>
        </p:spPr>
        <p:txBody>
          <a:bodyPr/>
          <a:lstStyle>
            <a:lvl1pPr>
              <a:defRPr/>
            </a:lvl1pPr>
          </a:lstStyle>
          <a:p>
            <a:pPr>
              <a:defRPr/>
            </a:pPr>
            <a:fld id="{7743E6E7-98DF-424C-B8B2-15754C9EE349}" type="datetime1">
              <a:rPr lang="es-ES" smtClean="0"/>
              <a:t>12/01/2020</a:t>
            </a:fld>
            <a:r>
              <a:rPr lang="es-ES"/>
              <a:t>Bioestadística. U. Málaga.</a:t>
            </a:r>
          </a:p>
        </p:txBody>
      </p:sp>
    </p:spTree>
    <p:extLst>
      <p:ext uri="{BB962C8B-B14F-4D97-AF65-F5344CB8AC3E}">
        <p14:creationId xmlns:p14="http://schemas.microsoft.com/office/powerpoint/2010/main" val="147996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fld id="{A450CF56-B13B-4604-8F6D-267EF3840A2E}" type="datetime1">
              <a:rPr lang="es-ES" smtClean="0"/>
              <a:t>12/01/2020</a:t>
            </a:fld>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D71FB152-16E3-4A37-B152-4CB70E3D15AF}" type="slidenum">
              <a:rPr lang="es-ES" smtClean="0"/>
              <a:pPr>
                <a:defRPr/>
              </a:pPr>
              <a:t>‹Nº›</a:t>
            </a:fld>
            <a:endParaRPr lang="es-ES"/>
          </a:p>
        </p:txBody>
      </p:sp>
    </p:spTree>
    <p:extLst>
      <p:ext uri="{BB962C8B-B14F-4D97-AF65-F5344CB8AC3E}">
        <p14:creationId xmlns:p14="http://schemas.microsoft.com/office/powerpoint/2010/main" val="375232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fld id="{1B11E8FD-FC7C-457B-9ACE-6615522031EA}" type="datetime1">
              <a:rPr lang="es-ES" smtClean="0"/>
              <a:t>12/01/2020</a:t>
            </a:fld>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6B19A318-5406-465C-A3D5-DF99B8D65CBB}" type="slidenum">
              <a:rPr lang="es-ES" smtClean="0"/>
              <a:pPr>
                <a:defRPr/>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83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fld id="{4A9D3BEF-93B9-4433-9299-B2A70F78D1EA}" type="datetime1">
              <a:rPr lang="es-ES" smtClean="0"/>
              <a:t>12/01/2020</a:t>
            </a:fld>
            <a:r>
              <a:rPr lang="es-ES"/>
              <a:t>Bioestadística. U. Málaga.</a:t>
            </a:r>
          </a:p>
        </p:txBody>
      </p:sp>
      <p:sp>
        <p:nvSpPr>
          <p:cNvPr id="6" name="Footer Placeholder 5"/>
          <p:cNvSpPr>
            <a:spLocks noGrp="1"/>
          </p:cNvSpPr>
          <p:nvPr>
            <p:ph type="ftr" sz="quarter" idx="11"/>
          </p:nvPr>
        </p:nvSpPr>
        <p:spPr/>
        <p:txBody>
          <a:bodyPr/>
          <a:lstStyle/>
          <a:p>
            <a:pPr>
              <a:defRPr/>
            </a:pPr>
            <a:r>
              <a:rPr lang="es-ES"/>
              <a:t>Tema 1: Introdución</a:t>
            </a:r>
          </a:p>
        </p:txBody>
      </p:sp>
      <p:sp>
        <p:nvSpPr>
          <p:cNvPr id="7" name="Slide Number Placeholder 6"/>
          <p:cNvSpPr>
            <a:spLocks noGrp="1"/>
          </p:cNvSpPr>
          <p:nvPr>
            <p:ph type="sldNum" sz="quarter" idx="12"/>
          </p:nvPr>
        </p:nvSpPr>
        <p:spPr/>
        <p:txBody>
          <a:bodyPr/>
          <a:lstStyle/>
          <a:p>
            <a:pPr>
              <a:defRPr/>
            </a:pPr>
            <a:fld id="{BCC9A840-7C65-4693-A7B0-C58278BDE195}" type="slidenum">
              <a:rPr lang="es-ES" smtClean="0"/>
              <a:pPr>
                <a:defRPr/>
              </a:pPr>
              <a:t>‹Nº›</a:t>
            </a:fld>
            <a:endParaRPr lang="es-ES"/>
          </a:p>
        </p:txBody>
      </p:sp>
    </p:spTree>
    <p:extLst>
      <p:ext uri="{BB962C8B-B14F-4D97-AF65-F5344CB8AC3E}">
        <p14:creationId xmlns:p14="http://schemas.microsoft.com/office/powerpoint/2010/main" val="90113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fld id="{B196C749-E5A0-4723-8A42-FEDC9C69EC66}" type="datetime1">
              <a:rPr lang="es-ES" smtClean="0"/>
              <a:t>12/01/2020</a:t>
            </a:fld>
            <a:r>
              <a:rPr lang="es-ES"/>
              <a:t>Bioestadística. U. Málaga.</a:t>
            </a:r>
          </a:p>
        </p:txBody>
      </p:sp>
      <p:sp>
        <p:nvSpPr>
          <p:cNvPr id="8" name="Footer Placeholder 7"/>
          <p:cNvSpPr>
            <a:spLocks noGrp="1"/>
          </p:cNvSpPr>
          <p:nvPr>
            <p:ph type="ftr" sz="quarter" idx="11"/>
          </p:nvPr>
        </p:nvSpPr>
        <p:spPr/>
        <p:txBody>
          <a:bodyPr/>
          <a:lstStyle/>
          <a:p>
            <a:pPr>
              <a:defRPr/>
            </a:pPr>
            <a:r>
              <a:rPr lang="es-ES"/>
              <a:t>Tema 1: Introdución</a:t>
            </a:r>
          </a:p>
        </p:txBody>
      </p:sp>
      <p:sp>
        <p:nvSpPr>
          <p:cNvPr id="9" name="Slide Number Placeholder 8"/>
          <p:cNvSpPr>
            <a:spLocks noGrp="1"/>
          </p:cNvSpPr>
          <p:nvPr>
            <p:ph type="sldNum" sz="quarter" idx="12"/>
          </p:nvPr>
        </p:nvSpPr>
        <p:spPr/>
        <p:txBody>
          <a:bodyPr/>
          <a:lstStyle/>
          <a:p>
            <a:pPr>
              <a:defRPr/>
            </a:pPr>
            <a:fld id="{847F883F-08F5-49FE-BD0B-F04B08EC3355}" type="slidenum">
              <a:rPr lang="es-ES" smtClean="0"/>
              <a:pPr>
                <a:defRPr/>
              </a:pPr>
              <a:t>‹Nº›</a:t>
            </a:fld>
            <a:endParaRPr lang="es-ES"/>
          </a:p>
        </p:txBody>
      </p:sp>
    </p:spTree>
    <p:extLst>
      <p:ext uri="{BB962C8B-B14F-4D97-AF65-F5344CB8AC3E}">
        <p14:creationId xmlns:p14="http://schemas.microsoft.com/office/powerpoint/2010/main" val="275606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fld id="{62F615D0-6334-4425-A38B-F12E643171CE}" type="datetime1">
              <a:rPr lang="es-ES" smtClean="0"/>
              <a:t>12/01/2020</a:t>
            </a:fld>
            <a:r>
              <a:rPr lang="es-ES"/>
              <a:t>Bioestadística. U. Málaga.</a:t>
            </a:r>
          </a:p>
        </p:txBody>
      </p:sp>
      <p:sp>
        <p:nvSpPr>
          <p:cNvPr id="4" name="Footer Placeholder 3"/>
          <p:cNvSpPr>
            <a:spLocks noGrp="1"/>
          </p:cNvSpPr>
          <p:nvPr>
            <p:ph type="ftr" sz="quarter" idx="11"/>
          </p:nvPr>
        </p:nvSpPr>
        <p:spPr/>
        <p:txBody>
          <a:bodyPr/>
          <a:lstStyle/>
          <a:p>
            <a:pPr>
              <a:defRPr/>
            </a:pPr>
            <a:r>
              <a:rPr lang="es-ES"/>
              <a:t>Tema 1: Introdución</a:t>
            </a:r>
          </a:p>
        </p:txBody>
      </p:sp>
      <p:sp>
        <p:nvSpPr>
          <p:cNvPr id="5" name="Slide Number Placeholder 4"/>
          <p:cNvSpPr>
            <a:spLocks noGrp="1"/>
          </p:cNvSpPr>
          <p:nvPr>
            <p:ph type="sldNum" sz="quarter" idx="12"/>
          </p:nvPr>
        </p:nvSpPr>
        <p:spPr/>
        <p:txBody>
          <a:bodyPr/>
          <a:lstStyle/>
          <a:p>
            <a:pPr>
              <a:defRPr/>
            </a:pPr>
            <a:fld id="{D055217A-D93D-42A4-94A8-98FA043D170D}" type="slidenum">
              <a:rPr lang="es-ES" smtClean="0"/>
              <a:pPr>
                <a:defRPr/>
              </a:pPr>
              <a:t>‹Nº›</a:t>
            </a:fld>
            <a:endParaRPr lang="es-ES"/>
          </a:p>
        </p:txBody>
      </p:sp>
    </p:spTree>
    <p:extLst>
      <p:ext uri="{BB962C8B-B14F-4D97-AF65-F5344CB8AC3E}">
        <p14:creationId xmlns:p14="http://schemas.microsoft.com/office/powerpoint/2010/main" val="2745582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BF742F12-A649-4980-873A-E4934E0B810F}" type="datetime1">
              <a:rPr lang="es-ES" smtClean="0"/>
              <a:t>12/01/2020</a:t>
            </a:fld>
            <a:r>
              <a:rPr lang="es-ES"/>
              <a:t>Bioestadística. U. Málaga.</a:t>
            </a:r>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s-ES"/>
              <a:t>Tema 1: Introdución</a:t>
            </a:r>
          </a:p>
        </p:txBody>
      </p:sp>
      <p:sp>
        <p:nvSpPr>
          <p:cNvPr id="9" name="Slide Number Placeholder 8"/>
          <p:cNvSpPr>
            <a:spLocks noGrp="1"/>
          </p:cNvSpPr>
          <p:nvPr>
            <p:ph type="sldNum" sz="quarter" idx="12"/>
          </p:nvPr>
        </p:nvSpPr>
        <p:spPr/>
        <p:txBody>
          <a:bodyPr/>
          <a:lstStyle/>
          <a:p>
            <a:pPr>
              <a:defRPr/>
            </a:pPr>
            <a:fld id="{E9436BAB-4851-4627-918F-16487C9EE899}" type="slidenum">
              <a:rPr lang="es-ES" smtClean="0"/>
              <a:pPr>
                <a:defRPr/>
              </a:pPr>
              <a:t>‹Nº›</a:t>
            </a:fld>
            <a:endParaRPr lang="es-ES"/>
          </a:p>
        </p:txBody>
      </p:sp>
    </p:spTree>
    <p:extLst>
      <p:ext uri="{BB962C8B-B14F-4D97-AF65-F5344CB8AC3E}">
        <p14:creationId xmlns:p14="http://schemas.microsoft.com/office/powerpoint/2010/main" val="406846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fld id="{8985FA9C-B051-4C0D-9C1F-C9D51097D6ED}" type="datetime1">
              <a:rPr lang="es-ES" smtClean="0"/>
              <a:t>12/01/2020</a:t>
            </a:fld>
            <a:r>
              <a:rPr lang="es-ES"/>
              <a:t>Bioestadística. U. Málaga.</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r>
              <a:rPr lang="es-ES"/>
              <a:t>Tema 1: Introdución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30F211FB-0AD1-42C2-99D6-1550322B56F8}" type="slidenum">
              <a:rPr lang="es-ES" smtClean="0"/>
              <a:pPr>
                <a:defRPr/>
              </a:pPr>
              <a:t>‹Nº›</a:t>
            </a:fld>
            <a:endParaRPr lang="es-ES"/>
          </a:p>
        </p:txBody>
      </p:sp>
    </p:spTree>
    <p:extLst>
      <p:ext uri="{BB962C8B-B14F-4D97-AF65-F5344CB8AC3E}">
        <p14:creationId xmlns:p14="http://schemas.microsoft.com/office/powerpoint/2010/main" val="3084526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fld id="{52257D2C-B4FF-4C19-9E05-D3AA0D473C83}" type="datetime1">
              <a:rPr lang="es-ES" smtClean="0"/>
              <a:t>12/01/2020</a:t>
            </a:fld>
            <a:r>
              <a:rPr lang="es-ES"/>
              <a:t>Bioestadística. U. Málaga.</a:t>
            </a:r>
          </a:p>
        </p:txBody>
      </p:sp>
      <p:sp>
        <p:nvSpPr>
          <p:cNvPr id="6" name="Footer Placeholder 5"/>
          <p:cNvSpPr>
            <a:spLocks noGrp="1"/>
          </p:cNvSpPr>
          <p:nvPr>
            <p:ph type="ftr" sz="quarter" idx="11"/>
          </p:nvPr>
        </p:nvSpPr>
        <p:spPr/>
        <p:txBody>
          <a:bodyPr/>
          <a:lstStyle/>
          <a:p>
            <a:pPr>
              <a:defRPr/>
            </a:pPr>
            <a:r>
              <a:rPr lang="es-ES"/>
              <a:t>Tema 1: Introdución</a:t>
            </a:r>
          </a:p>
        </p:txBody>
      </p:sp>
      <p:sp>
        <p:nvSpPr>
          <p:cNvPr id="7" name="Slide Number Placeholder 6"/>
          <p:cNvSpPr>
            <a:spLocks noGrp="1"/>
          </p:cNvSpPr>
          <p:nvPr>
            <p:ph type="sldNum" sz="quarter" idx="12"/>
          </p:nvPr>
        </p:nvSpPr>
        <p:spPr/>
        <p:txBody>
          <a:bodyPr/>
          <a:lstStyle/>
          <a:p>
            <a:pPr>
              <a:defRPr/>
            </a:pPr>
            <a:fld id="{92158ED4-2928-41BE-916E-013B6B8A1376}" type="slidenum">
              <a:rPr lang="es-ES" smtClean="0"/>
              <a:pPr>
                <a:defRPr/>
              </a:pPr>
              <a:t>‹Nº›</a:t>
            </a:fld>
            <a:endParaRPr lang="es-ES"/>
          </a:p>
        </p:txBody>
      </p:sp>
    </p:spTree>
    <p:extLst>
      <p:ext uri="{BB962C8B-B14F-4D97-AF65-F5344CB8AC3E}">
        <p14:creationId xmlns:p14="http://schemas.microsoft.com/office/powerpoint/2010/main" val="72832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EA6FD525-B1A8-4CC6-AD25-9684B97E7B1C}" type="datetime1">
              <a:rPr lang="es-ES" smtClean="0"/>
              <a:t>12/01/2020</a:t>
            </a:fld>
            <a:r>
              <a:rPr lang="es-ES"/>
              <a:t>Bioestadística. U. Málaga.</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s-ES"/>
              <a:t>Tema 1: Introdución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D055217A-D93D-42A4-94A8-98FA043D170D}" type="slidenum">
              <a:rPr lang="es-ES" smtClean="0"/>
              <a:pPr>
                <a:defRPr/>
              </a:pPr>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15109"/>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Lst>
  <p:transition spd="slow">
    <p:dissolve/>
  </p:transition>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6.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2.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6.wmf"/><Relationship Id="rId4" Type="http://schemas.openxmlformats.org/officeDocument/2006/relationships/oleObject" Target="../embeddings/oleObject9.bin"/><Relationship Id="rId9" Type="http://schemas.openxmlformats.org/officeDocument/2006/relationships/image" Target="../media/image18.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3.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17.bin"/><Relationship Id="rId4" Type="http://schemas.openxmlformats.org/officeDocument/2006/relationships/image" Target="../media/image23.w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7" name="Rectangle 5"/>
          <p:cNvSpPr>
            <a:spLocks noGrp="1" noChangeArrowheads="1"/>
          </p:cNvSpPr>
          <p:nvPr>
            <p:ph type="subTitle" idx="1"/>
          </p:nvPr>
        </p:nvSpPr>
        <p:spPr>
          <a:xfrm>
            <a:off x="1461596" y="2906008"/>
            <a:ext cx="9268808" cy="1800200"/>
          </a:xfrm>
        </p:spPr>
        <p:txBody>
          <a:bodyPr>
            <a:normAutofit/>
          </a:bodyPr>
          <a:lstStyle/>
          <a:p>
            <a:pPr algn="ctr" eaLnBrk="1" hangingPunct="1">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ESTADÍSTICA GENERAL</a:t>
            </a:r>
          </a:p>
          <a:p>
            <a:pPr algn="ctr" eaLnBrk="1" hangingPunct="1">
              <a:defRPr/>
            </a:pPr>
            <a:r>
              <a:rPr lang="es-ES" sz="3600" dirty="0">
                <a:effectLst>
                  <a:outerShdw blurRad="38100" dist="38100" dir="2700000" algn="tl">
                    <a:srgbClr val="C0C0C0"/>
                  </a:outerShdw>
                </a:effectLst>
                <a:latin typeface="Arial" panose="020B0604020202020204" pitchFamily="34" charset="0"/>
                <a:cs typeface="Arial" panose="020B0604020202020204" pitchFamily="34" charset="0"/>
              </a:rPr>
              <a:t>CAPÍTULO 1: Conceptos Básicos</a:t>
            </a:r>
          </a:p>
        </p:txBody>
      </p:sp>
      <p:pic>
        <p:nvPicPr>
          <p:cNvPr id="63490" name="Picture 2" descr="Resultado de imagen para universidad agraria la molina logo">
            <a:extLst>
              <a:ext uri="{FF2B5EF4-FFF2-40B4-BE49-F238E27FC236}">
                <a16:creationId xmlns:a16="http://schemas.microsoft.com/office/drawing/2014/main" id="{88FEB302-0E49-4115-A01A-2EBD978F75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326" y="548680"/>
            <a:ext cx="6297348" cy="15841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C17D9A1-5B0F-4BBC-9228-15DF37CB1E99}"/>
              </a:ext>
            </a:extLst>
          </p:cNvPr>
          <p:cNvSpPr>
            <a:spLocks noGrp="1"/>
          </p:cNvSpPr>
          <p:nvPr>
            <p:ph type="sldNum" sz="quarter" idx="12"/>
          </p:nvPr>
        </p:nvSpPr>
        <p:spPr/>
        <p:txBody>
          <a:bodyPr/>
          <a:lstStyle/>
          <a:p>
            <a:pPr>
              <a:defRPr/>
            </a:pPr>
            <a:fld id="{D71FB152-16E3-4A37-B152-4CB70E3D15AF}" type="slidenum">
              <a:rPr lang="es-ES" smtClean="0"/>
              <a:pPr>
                <a:defRPr/>
              </a:pPr>
              <a:t>10</a:t>
            </a:fld>
            <a:endParaRPr lang="es-ES"/>
          </a:p>
        </p:txBody>
      </p:sp>
      <p:sp>
        <p:nvSpPr>
          <p:cNvPr id="5" name="Rectangle 5">
            <a:extLst>
              <a:ext uri="{FF2B5EF4-FFF2-40B4-BE49-F238E27FC236}">
                <a16:creationId xmlns:a16="http://schemas.microsoft.com/office/drawing/2014/main" id="{F9820F76-AE89-4A5A-BCCF-6D11DB79237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Población y muestra</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3D8B83FE-3716-403A-8669-5DE17B1DD21C}"/>
              </a:ext>
            </a:extLst>
          </p:cNvPr>
          <p:cNvSpPr txBox="1">
            <a:spLocks noChangeArrowheads="1"/>
          </p:cNvSpPr>
          <p:nvPr/>
        </p:nvSpPr>
        <p:spPr>
          <a:xfrm>
            <a:off x="1055440" y="1963989"/>
            <a:ext cx="10157043" cy="415883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68947" indent="-468947" algn="just">
              <a:buSzTx/>
              <a:buFont typeface="Wingdings" pitchFamily="2" charset="2"/>
              <a:buChar char="v"/>
            </a:pPr>
            <a:r>
              <a:rPr lang="es-ES" sz="3200" b="1">
                <a:solidFill>
                  <a:srgbClr val="CC3300"/>
                </a:solidFill>
              </a:rPr>
              <a:t>Población </a:t>
            </a:r>
            <a:r>
              <a:rPr lang="es-ES" sz="3200"/>
              <a:t>e</a:t>
            </a:r>
            <a:r>
              <a:rPr lang="es-ES_tradnl" sz="3200"/>
              <a:t>s el conjunto de unidades elementales con características similares. El estudio de toda la población constituye un </a:t>
            </a:r>
            <a:r>
              <a:rPr lang="es-ES_tradnl" sz="3200" b="1" u="sng"/>
              <a:t>censo.</a:t>
            </a:r>
            <a:endParaRPr lang="es-ES" sz="3200" b="1" u="sng"/>
          </a:p>
          <a:p>
            <a:pPr marL="468947" indent="-468947" algn="just">
              <a:buSzTx/>
              <a:buFont typeface="Wingdings" pitchFamily="2" charset="2"/>
              <a:buChar char="v"/>
            </a:pPr>
            <a:r>
              <a:rPr lang="es-ES" sz="3200" b="1">
                <a:solidFill>
                  <a:srgbClr val="CC3300"/>
                </a:solidFill>
              </a:rPr>
              <a:t>Muestra</a:t>
            </a:r>
            <a:r>
              <a:rPr lang="es-ES" sz="3200"/>
              <a:t> es</a:t>
            </a:r>
            <a:r>
              <a:rPr lang="es-ES_tradnl" sz="3200"/>
              <a:t> un subconjunto de la población. Al proceso de obtención de una muestra se le llama </a:t>
            </a:r>
            <a:r>
              <a:rPr lang="es-ES_tradnl" sz="3200" b="1" u="sng"/>
              <a:t>muestreo</a:t>
            </a:r>
            <a:r>
              <a:rPr lang="es-ES_tradnl" sz="3200"/>
              <a:t>. </a:t>
            </a:r>
          </a:p>
          <a:p>
            <a:pPr marL="468947" indent="-468947" algn="just">
              <a:buSzTx/>
              <a:buFont typeface="Wingdings" pitchFamily="2" charset="2"/>
              <a:buChar char="v"/>
            </a:pPr>
            <a:r>
              <a:rPr lang="es-ES_tradnl" sz="3200" b="1">
                <a:solidFill>
                  <a:srgbClr val="CC3300"/>
                </a:solidFill>
              </a:rPr>
              <a:t>Muestra representativa:</a:t>
            </a:r>
            <a:r>
              <a:rPr lang="es-ES_tradnl" sz="3200"/>
              <a:t> </a:t>
            </a:r>
            <a:endParaRPr lang="es-ES" sz="3200"/>
          </a:p>
          <a:p>
            <a:pPr marL="957433" lvl="1" indent="-267690" algn="just">
              <a:buFont typeface="Wingdings" pitchFamily="2" charset="2"/>
              <a:buChar char="v"/>
            </a:pPr>
            <a:r>
              <a:rPr lang="es-ES_tradnl" sz="3200"/>
              <a:t>Debe haber sido obtenida al azar.</a:t>
            </a:r>
          </a:p>
          <a:p>
            <a:pPr marL="957433" lvl="1" indent="-267690" algn="just">
              <a:buFont typeface="Wingdings" pitchFamily="2" charset="2"/>
              <a:buChar char="v"/>
            </a:pPr>
            <a:r>
              <a:rPr lang="es-ES_tradnl" sz="3200"/>
              <a:t>Su tamaño y sus elementos deben haber sido seleccionados aplicando un método de muestreo.</a:t>
            </a:r>
            <a:endParaRPr lang="es-ES" sz="3200"/>
          </a:p>
          <a:p>
            <a:pPr marL="468947" indent="-468947" algn="just">
              <a:buSzTx/>
              <a:buFont typeface="Wingdings" pitchFamily="2" charset="2"/>
              <a:buChar char="v"/>
            </a:pPr>
            <a:r>
              <a:rPr lang="es-ES" sz="3200" b="1">
                <a:solidFill>
                  <a:srgbClr val="CC3300"/>
                </a:solidFill>
              </a:rPr>
              <a:t>Unidad Elemental </a:t>
            </a:r>
            <a:r>
              <a:rPr lang="es-ES" sz="3200"/>
              <a:t>es el elemento particular de la población.</a:t>
            </a:r>
            <a:endParaRPr lang="es-ES" sz="3200" dirty="0"/>
          </a:p>
        </p:txBody>
      </p:sp>
    </p:spTree>
    <p:extLst>
      <p:ext uri="{BB962C8B-B14F-4D97-AF65-F5344CB8AC3E}">
        <p14:creationId xmlns:p14="http://schemas.microsoft.com/office/powerpoint/2010/main" val="405038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6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53" eaLnBrk="0" hangingPunct="0">
              <a:defRPr sz="2339">
                <a:solidFill>
                  <a:schemeClr val="tx1"/>
                </a:solidFill>
                <a:latin typeface="Arial" pitchFamily="34" charset="0"/>
              </a:defRPr>
            </a:lvl1pPr>
            <a:lvl2pPr marL="914446" indent="-351710" defTabSz="1215353" eaLnBrk="0" hangingPunct="0">
              <a:defRPr sz="2339">
                <a:solidFill>
                  <a:schemeClr val="tx1"/>
                </a:solidFill>
                <a:latin typeface="Arial" pitchFamily="34" charset="0"/>
              </a:defRPr>
            </a:lvl2pPr>
            <a:lvl3pPr marL="1406839" indent="-281368" defTabSz="1215353" eaLnBrk="0" hangingPunct="0">
              <a:defRPr sz="2339">
                <a:solidFill>
                  <a:schemeClr val="tx1"/>
                </a:solidFill>
                <a:latin typeface="Arial" pitchFamily="34" charset="0"/>
              </a:defRPr>
            </a:lvl3pPr>
            <a:lvl4pPr marL="1969575" indent="-281368" defTabSz="1215353" eaLnBrk="0" hangingPunct="0">
              <a:defRPr sz="2339">
                <a:solidFill>
                  <a:schemeClr val="tx1"/>
                </a:solidFill>
                <a:latin typeface="Arial" pitchFamily="34" charset="0"/>
              </a:defRPr>
            </a:lvl4pPr>
            <a:lvl5pPr marL="2532312" indent="-281368" defTabSz="1215353" eaLnBrk="0" hangingPunct="0">
              <a:defRPr sz="2339">
                <a:solidFill>
                  <a:schemeClr val="tx1"/>
                </a:solidFill>
                <a:latin typeface="Arial" pitchFamily="34" charset="0"/>
              </a:defRPr>
            </a:lvl5pPr>
            <a:lvl6pPr marL="3095047" indent="-281368" defTabSz="1215353" eaLnBrk="0" fontAlgn="base" hangingPunct="0">
              <a:spcBef>
                <a:spcPct val="0"/>
              </a:spcBef>
              <a:spcAft>
                <a:spcPct val="0"/>
              </a:spcAft>
              <a:defRPr sz="2339">
                <a:solidFill>
                  <a:schemeClr val="tx1"/>
                </a:solidFill>
                <a:latin typeface="Arial" pitchFamily="34" charset="0"/>
              </a:defRPr>
            </a:lvl6pPr>
            <a:lvl7pPr marL="3657783" indent="-281368" defTabSz="1215353" eaLnBrk="0" fontAlgn="base" hangingPunct="0">
              <a:spcBef>
                <a:spcPct val="0"/>
              </a:spcBef>
              <a:spcAft>
                <a:spcPct val="0"/>
              </a:spcAft>
              <a:defRPr sz="2339">
                <a:solidFill>
                  <a:schemeClr val="tx1"/>
                </a:solidFill>
                <a:latin typeface="Arial" pitchFamily="34" charset="0"/>
              </a:defRPr>
            </a:lvl7pPr>
            <a:lvl8pPr marL="4220519" indent="-281368" defTabSz="1215353" eaLnBrk="0" fontAlgn="base" hangingPunct="0">
              <a:spcBef>
                <a:spcPct val="0"/>
              </a:spcBef>
              <a:spcAft>
                <a:spcPct val="0"/>
              </a:spcAft>
              <a:defRPr sz="2339">
                <a:solidFill>
                  <a:schemeClr val="tx1"/>
                </a:solidFill>
                <a:latin typeface="Arial" pitchFamily="34" charset="0"/>
              </a:defRPr>
            </a:lvl8pPr>
            <a:lvl9pPr marL="4783254" indent="-281368" defTabSz="1215353" eaLnBrk="0" fontAlgn="base" hangingPunct="0">
              <a:spcBef>
                <a:spcPct val="0"/>
              </a:spcBef>
              <a:spcAft>
                <a:spcPct val="0"/>
              </a:spcAft>
              <a:defRPr sz="2339">
                <a:solidFill>
                  <a:schemeClr val="tx1"/>
                </a:solidFill>
                <a:latin typeface="Arial" pitchFamily="34" charset="0"/>
              </a:defRPr>
            </a:lvl9pPr>
          </a:lstStyle>
          <a:p>
            <a:pPr eaLnBrk="1" hangingPunct="1"/>
            <a:fld id="{387AB502-9B89-4CFA-AD70-F9BD83F53B6A}" type="slidenum">
              <a:rPr lang="es-ES" sz="1600">
                <a:latin typeface="Arial Black" pitchFamily="34" charset="0"/>
              </a:rPr>
              <a:pPr eaLnBrk="1" hangingPunct="1"/>
              <a:t>11</a:t>
            </a:fld>
            <a:endParaRPr lang="es-ES" sz="1600">
              <a:latin typeface="Arial Black" pitchFamily="34" charset="0"/>
            </a:endParaRPr>
          </a:p>
        </p:txBody>
      </p:sp>
      <p:pic>
        <p:nvPicPr>
          <p:cNvPr id="8" name="Imagen 7">
            <a:extLst>
              <a:ext uri="{FF2B5EF4-FFF2-40B4-BE49-F238E27FC236}">
                <a16:creationId xmlns:a16="http://schemas.microsoft.com/office/drawing/2014/main" id="{3CE122F3-58BF-4493-A4F5-D728EF920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715" y="1786947"/>
            <a:ext cx="7912570" cy="4450821"/>
          </a:xfrm>
          <a:prstGeom prst="rect">
            <a:avLst/>
          </a:prstGeom>
        </p:spPr>
      </p:pic>
      <p:sp>
        <p:nvSpPr>
          <p:cNvPr id="9" name="Rectangle 5">
            <a:extLst>
              <a:ext uri="{FF2B5EF4-FFF2-40B4-BE49-F238E27FC236}">
                <a16:creationId xmlns:a16="http://schemas.microsoft.com/office/drawing/2014/main" id="{30BF4A4F-D5B0-4346-A5AD-81A5F213D483}"/>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Población y muestra</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6079251"/>
      </p:ext>
    </p:extLst>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46347C10-2C02-4769-89B0-481A61501857}"/>
              </a:ext>
            </a:extLst>
          </p:cNvPr>
          <p:cNvSpPr>
            <a:spLocks noGrp="1"/>
          </p:cNvSpPr>
          <p:nvPr>
            <p:ph type="sldNum" sz="quarter" idx="11"/>
          </p:nvPr>
        </p:nvSpPr>
        <p:spPr/>
        <p:txBody>
          <a:bodyPr/>
          <a:lstStyle/>
          <a:p>
            <a:pPr>
              <a:defRPr/>
            </a:pPr>
            <a:fld id="{0AD08ECD-98C1-4FC8-935C-722C473ABFE0}" type="slidenum">
              <a:rPr lang="es-ES" smtClean="0"/>
              <a:pPr>
                <a:defRPr/>
              </a:pPr>
              <a:t>12</a:t>
            </a:fld>
            <a:endParaRPr lang="es-ES"/>
          </a:p>
        </p:txBody>
      </p:sp>
      <p:pic>
        <p:nvPicPr>
          <p:cNvPr id="7" name="Imagen 6">
            <a:extLst>
              <a:ext uri="{FF2B5EF4-FFF2-40B4-BE49-F238E27FC236}">
                <a16:creationId xmlns:a16="http://schemas.microsoft.com/office/drawing/2014/main" id="{86A1A666-B543-443E-B304-5A11262BD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345" y="332656"/>
            <a:ext cx="10241138" cy="5760640"/>
          </a:xfrm>
          <a:prstGeom prst="rect">
            <a:avLst/>
          </a:prstGeom>
        </p:spPr>
      </p:pic>
    </p:spTree>
    <p:extLst>
      <p:ext uri="{BB962C8B-B14F-4D97-AF65-F5344CB8AC3E}">
        <p14:creationId xmlns:p14="http://schemas.microsoft.com/office/powerpoint/2010/main" val="311450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97280" y="1758455"/>
            <a:ext cx="10115203" cy="4550865"/>
          </a:xfrm>
        </p:spPr>
        <p:txBody>
          <a:bodyPr/>
          <a:lstStyle/>
          <a:p>
            <a:pPr marL="0" indent="0" algn="just">
              <a:buNone/>
            </a:pPr>
            <a:r>
              <a:rPr lang="es-ES_tradnl" sz="3446" dirty="0"/>
              <a:t>Se desea realizar un estudio sobre el consumo de agua de los estudiantes de la UNALM matriculados en el ciclo de verano 2020. Para el estudio se obtuvo una muestra aleatoria de 260 estudiantes. </a:t>
            </a:r>
            <a:r>
              <a:rPr lang="es-PE" sz="3446" dirty="0"/>
              <a:t>Defina los siguientes conceptos:</a:t>
            </a:r>
          </a:p>
          <a:p>
            <a:pPr marL="633078" indent="-633078">
              <a:buFont typeface="+mj-lt"/>
              <a:buAutoNum type="alphaLcParenR"/>
            </a:pPr>
            <a:r>
              <a:rPr lang="es-PE" sz="3446" dirty="0"/>
              <a:t>Población</a:t>
            </a:r>
          </a:p>
          <a:p>
            <a:pPr marL="633078" indent="-633078">
              <a:buFont typeface="+mj-lt"/>
              <a:buAutoNum type="alphaLcParenR"/>
            </a:pPr>
            <a:r>
              <a:rPr lang="es-PE" sz="3446" dirty="0"/>
              <a:t>Unidad elemental</a:t>
            </a:r>
          </a:p>
          <a:p>
            <a:pPr marL="633078" indent="-633078">
              <a:buFont typeface="+mj-lt"/>
              <a:buAutoNum type="alphaLcParenR"/>
            </a:pPr>
            <a:r>
              <a:rPr lang="es-PE" sz="3446" dirty="0"/>
              <a:t>Muestra</a:t>
            </a:r>
          </a:p>
        </p:txBody>
      </p:sp>
      <p:sp>
        <p:nvSpPr>
          <p:cNvPr id="4" name="3 Marcador de número de diapositiva"/>
          <p:cNvSpPr>
            <a:spLocks noGrp="1"/>
          </p:cNvSpPr>
          <p:nvPr>
            <p:ph type="sldNum" sz="quarter" idx="12"/>
          </p:nvPr>
        </p:nvSpPr>
        <p:spPr/>
        <p:txBody>
          <a:bodyPr/>
          <a:lstStyle/>
          <a:p>
            <a:pPr>
              <a:defRPr/>
            </a:pPr>
            <a:fld id="{D71FB152-16E3-4A37-B152-4CB70E3D15AF}" type="slidenum">
              <a:rPr lang="es-ES" smtClean="0"/>
              <a:pPr>
                <a:defRPr/>
              </a:pPr>
              <a:t>13</a:t>
            </a:fld>
            <a:endParaRPr lang="es-ES"/>
          </a:p>
        </p:txBody>
      </p:sp>
      <p:sp>
        <p:nvSpPr>
          <p:cNvPr id="7" name="Rectangle 5">
            <a:extLst>
              <a:ext uri="{FF2B5EF4-FFF2-40B4-BE49-F238E27FC236}">
                <a16:creationId xmlns:a16="http://schemas.microsoft.com/office/drawing/2014/main" id="{2E63F8D7-7904-4A2D-9288-F6E2DF68C51A}"/>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1</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1E1A3D1C-6A35-4C5E-B999-517994C30CBB}"/>
              </a:ext>
            </a:extLst>
          </p:cNvPr>
          <p:cNvSpPr/>
          <p:nvPr/>
        </p:nvSpPr>
        <p:spPr>
          <a:xfrm>
            <a:off x="979516" y="6459784"/>
            <a:ext cx="5332507"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1 – Página 2 de la Guía de Estadística General</a:t>
            </a:r>
          </a:p>
        </p:txBody>
      </p:sp>
    </p:spTree>
    <p:extLst>
      <p:ext uri="{BB962C8B-B14F-4D97-AF65-F5344CB8AC3E}">
        <p14:creationId xmlns:p14="http://schemas.microsoft.com/office/powerpoint/2010/main" val="3085585284"/>
      </p:ext>
    </p:extLst>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97280" y="1737360"/>
            <a:ext cx="10115203" cy="4470945"/>
          </a:xfrm>
        </p:spPr>
        <p:txBody>
          <a:bodyPr/>
          <a:lstStyle/>
          <a:p>
            <a:pPr marL="0" indent="0" algn="just">
              <a:buNone/>
            </a:pPr>
            <a:r>
              <a:rPr lang="es-ES_tradnl" sz="3446" dirty="0"/>
              <a:t>El Instituto Nacional de Innovación Agraria (INIA), va realizar un estudio de reforestación en la Selva Central del Perú. Para el estudio se desea evaluar una muestra de 650 árboles que tengan más de 10 años de edad. </a:t>
            </a:r>
            <a:r>
              <a:rPr lang="es-PE" sz="3446" dirty="0"/>
              <a:t>Defina los siguientes conceptos:</a:t>
            </a:r>
          </a:p>
          <a:p>
            <a:pPr marL="633078" indent="-633078">
              <a:buFont typeface="+mj-lt"/>
              <a:buAutoNum type="alphaLcParenR"/>
            </a:pPr>
            <a:r>
              <a:rPr lang="es-PE" sz="3446" dirty="0"/>
              <a:t>Población</a:t>
            </a:r>
          </a:p>
          <a:p>
            <a:pPr marL="633078" indent="-633078">
              <a:buFont typeface="+mj-lt"/>
              <a:buAutoNum type="alphaLcParenR"/>
            </a:pPr>
            <a:r>
              <a:rPr lang="es-PE" sz="3446" dirty="0"/>
              <a:t>Unidad elemental</a:t>
            </a:r>
          </a:p>
          <a:p>
            <a:pPr marL="633078" indent="-633078">
              <a:buFont typeface="+mj-lt"/>
              <a:buAutoNum type="alphaLcParenR"/>
            </a:pPr>
            <a:r>
              <a:rPr lang="es-PE" sz="3446" dirty="0"/>
              <a:t>Muestra</a:t>
            </a:r>
          </a:p>
        </p:txBody>
      </p:sp>
      <p:sp>
        <p:nvSpPr>
          <p:cNvPr id="4" name="3 Marcador de número de diapositiva"/>
          <p:cNvSpPr>
            <a:spLocks noGrp="1"/>
          </p:cNvSpPr>
          <p:nvPr>
            <p:ph type="sldNum" sz="quarter" idx="12"/>
          </p:nvPr>
        </p:nvSpPr>
        <p:spPr/>
        <p:txBody>
          <a:bodyPr/>
          <a:lstStyle/>
          <a:p>
            <a:pPr>
              <a:defRPr/>
            </a:pPr>
            <a:fld id="{D71FB152-16E3-4A37-B152-4CB70E3D15AF}" type="slidenum">
              <a:rPr lang="es-ES" smtClean="0"/>
              <a:pPr>
                <a:defRPr/>
              </a:pPr>
              <a:t>14</a:t>
            </a:fld>
            <a:endParaRPr lang="es-ES"/>
          </a:p>
        </p:txBody>
      </p:sp>
      <p:sp>
        <p:nvSpPr>
          <p:cNvPr id="7" name="Rectangle 5">
            <a:extLst>
              <a:ext uri="{FF2B5EF4-FFF2-40B4-BE49-F238E27FC236}">
                <a16:creationId xmlns:a16="http://schemas.microsoft.com/office/drawing/2014/main" id="{40A1BB3A-2F5A-4CC4-BC6B-5196B747C1E2}"/>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2</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C54F4638-5F58-4637-9D5C-9A4D431B9C5F}"/>
              </a:ext>
            </a:extLst>
          </p:cNvPr>
          <p:cNvSpPr/>
          <p:nvPr/>
        </p:nvSpPr>
        <p:spPr>
          <a:xfrm>
            <a:off x="979516" y="6459784"/>
            <a:ext cx="5332507"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2 – Página 3 de la Guía de Estadística General</a:t>
            </a:r>
          </a:p>
        </p:txBody>
      </p:sp>
    </p:spTree>
    <p:extLst>
      <p:ext uri="{BB962C8B-B14F-4D97-AF65-F5344CB8AC3E}">
        <p14:creationId xmlns:p14="http://schemas.microsoft.com/office/powerpoint/2010/main" val="3065338854"/>
      </p:ext>
    </p:extLst>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97280" y="1737360"/>
            <a:ext cx="10115203" cy="4470945"/>
          </a:xfrm>
        </p:spPr>
        <p:txBody>
          <a:bodyPr/>
          <a:lstStyle/>
          <a:p>
            <a:pPr marL="0" indent="0" algn="just">
              <a:buNone/>
            </a:pPr>
            <a:r>
              <a:rPr lang="es-PE" sz="3446" dirty="0"/>
              <a:t>Se desea realizar un sondeo electoral acerca de la intención de voto congresal en el distrito electoral de Lima Provincias. Determine la población, muestra y unidad elemental</a:t>
            </a:r>
          </a:p>
        </p:txBody>
      </p:sp>
      <p:sp>
        <p:nvSpPr>
          <p:cNvPr id="4" name="3 Marcador de número de diapositiva"/>
          <p:cNvSpPr>
            <a:spLocks noGrp="1"/>
          </p:cNvSpPr>
          <p:nvPr>
            <p:ph type="sldNum" sz="quarter" idx="12"/>
          </p:nvPr>
        </p:nvSpPr>
        <p:spPr/>
        <p:txBody>
          <a:bodyPr/>
          <a:lstStyle/>
          <a:p>
            <a:pPr>
              <a:defRPr/>
            </a:pPr>
            <a:fld id="{D71FB152-16E3-4A37-B152-4CB70E3D15AF}" type="slidenum">
              <a:rPr lang="es-ES" smtClean="0"/>
              <a:pPr>
                <a:defRPr/>
              </a:pPr>
              <a:t>15</a:t>
            </a:fld>
            <a:endParaRPr lang="es-ES"/>
          </a:p>
        </p:txBody>
      </p:sp>
      <p:pic>
        <p:nvPicPr>
          <p:cNvPr id="67586" name="Picture 2" descr="Resultado de imagen para encuesta elecciones 2020">
            <a:extLst>
              <a:ext uri="{FF2B5EF4-FFF2-40B4-BE49-F238E27FC236}">
                <a16:creationId xmlns:a16="http://schemas.microsoft.com/office/drawing/2014/main" id="{4CBF43AD-E12F-4FD7-8285-F5D3CCDF33A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382069" y="3766484"/>
            <a:ext cx="5427861" cy="23036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6BB8DEDD-C2CA-49CB-A2A1-37A7CA769B17}"/>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1787712"/>
      </p:ext>
    </p:extLst>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sz="half" idx="1"/>
          </p:nvPr>
        </p:nvSpPr>
        <p:spPr>
          <a:xfrm>
            <a:off x="1055440" y="1867912"/>
            <a:ext cx="10712575" cy="1416117"/>
          </a:xfrm>
        </p:spPr>
        <p:txBody>
          <a:bodyPr>
            <a:noAutofit/>
          </a:bodyPr>
          <a:lstStyle/>
          <a:p>
            <a:pPr>
              <a:lnSpc>
                <a:spcPct val="80000"/>
              </a:lnSpc>
              <a:buSzTx/>
              <a:buFont typeface="Wingdings" pitchFamily="2" charset="2"/>
              <a:buChar char="v"/>
            </a:pPr>
            <a:r>
              <a:rPr lang="es-ES" sz="2400" dirty="0"/>
              <a:t>Variable es la característica que toma diferentes valores cuando es evaluada en las unidades elementales. </a:t>
            </a:r>
          </a:p>
          <a:p>
            <a:pPr>
              <a:lnSpc>
                <a:spcPct val="80000"/>
              </a:lnSpc>
              <a:buSzTx/>
              <a:buFont typeface="Wingdings" pitchFamily="2" charset="2"/>
              <a:buChar char="v"/>
            </a:pPr>
            <a:r>
              <a:rPr lang="es-ES" sz="2400" dirty="0"/>
              <a:t>Se representa por letras mayúsculas (X, Y, Z, W, X</a:t>
            </a:r>
            <a:r>
              <a:rPr lang="es-ES" sz="2400" baseline="-25000" dirty="0"/>
              <a:t>1</a:t>
            </a:r>
            <a:r>
              <a:rPr lang="es-ES" sz="2400" dirty="0"/>
              <a:t>, X</a:t>
            </a:r>
            <a:r>
              <a:rPr lang="es-ES" sz="2400" baseline="-25000" dirty="0"/>
              <a:t>2</a:t>
            </a:r>
            <a:r>
              <a:rPr lang="es-ES" sz="2400" dirty="0"/>
              <a:t>, Y</a:t>
            </a:r>
            <a:r>
              <a:rPr lang="es-ES" sz="2400" baseline="-25000" dirty="0"/>
              <a:t>1</a:t>
            </a:r>
            <a:r>
              <a:rPr lang="es-ES" sz="2400" dirty="0"/>
              <a:t>, Y</a:t>
            </a:r>
            <a:r>
              <a:rPr lang="es-ES" sz="2400" baseline="-25000" dirty="0"/>
              <a:t>2</a:t>
            </a:r>
            <a:r>
              <a:rPr lang="es-ES" sz="2400" dirty="0"/>
              <a:t>). </a:t>
            </a:r>
          </a:p>
          <a:p>
            <a:pPr>
              <a:lnSpc>
                <a:spcPct val="80000"/>
              </a:lnSpc>
              <a:buSzTx/>
              <a:buFont typeface="Wingdings" pitchFamily="2" charset="2"/>
              <a:buChar char="v"/>
            </a:pPr>
            <a:r>
              <a:rPr lang="es-ES" sz="2400" dirty="0"/>
              <a:t>Entre los alumnos del curso de Estadística General, de uno a otro </a:t>
            </a:r>
            <a:r>
              <a:rPr lang="es-ES" sz="2400" b="1" i="1" dirty="0"/>
              <a:t>es variable</a:t>
            </a:r>
            <a:r>
              <a:rPr lang="es-ES" sz="2400" dirty="0"/>
              <a:t>:</a:t>
            </a:r>
          </a:p>
          <a:p>
            <a:pPr marL="633078" indent="-633078" eaLnBrk="1" hangingPunct="1">
              <a:buFont typeface="Wingdings" pitchFamily="2" charset="2"/>
              <a:buChar char="v"/>
            </a:pPr>
            <a:endParaRPr lang="es-ES" sz="2400" dirty="0"/>
          </a:p>
          <a:p>
            <a:pPr marL="633078" indent="-633078" eaLnBrk="1" hangingPunct="1">
              <a:buFont typeface="Wingdings" pitchFamily="2" charset="2"/>
              <a:buChar char="v"/>
            </a:pPr>
            <a:endParaRPr lang="es-ES" sz="2400" dirty="0"/>
          </a:p>
        </p:txBody>
      </p:sp>
      <p:sp>
        <p:nvSpPr>
          <p:cNvPr id="16386" name="5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53" eaLnBrk="0" hangingPunct="0">
              <a:defRPr sz="2339">
                <a:solidFill>
                  <a:schemeClr val="tx1"/>
                </a:solidFill>
                <a:latin typeface="Arial" pitchFamily="34" charset="0"/>
              </a:defRPr>
            </a:lvl1pPr>
            <a:lvl2pPr marL="914446" indent="-351710" defTabSz="1215353" eaLnBrk="0" hangingPunct="0">
              <a:defRPr sz="2339">
                <a:solidFill>
                  <a:schemeClr val="tx1"/>
                </a:solidFill>
                <a:latin typeface="Arial" pitchFamily="34" charset="0"/>
              </a:defRPr>
            </a:lvl2pPr>
            <a:lvl3pPr marL="1406839" indent="-281368" defTabSz="1215353" eaLnBrk="0" hangingPunct="0">
              <a:defRPr sz="2339">
                <a:solidFill>
                  <a:schemeClr val="tx1"/>
                </a:solidFill>
                <a:latin typeface="Arial" pitchFamily="34" charset="0"/>
              </a:defRPr>
            </a:lvl3pPr>
            <a:lvl4pPr marL="1969575" indent="-281368" defTabSz="1215353" eaLnBrk="0" hangingPunct="0">
              <a:defRPr sz="2339">
                <a:solidFill>
                  <a:schemeClr val="tx1"/>
                </a:solidFill>
                <a:latin typeface="Arial" pitchFamily="34" charset="0"/>
              </a:defRPr>
            </a:lvl4pPr>
            <a:lvl5pPr marL="2532312" indent="-281368" defTabSz="1215353" eaLnBrk="0" hangingPunct="0">
              <a:defRPr sz="2339">
                <a:solidFill>
                  <a:schemeClr val="tx1"/>
                </a:solidFill>
                <a:latin typeface="Arial" pitchFamily="34" charset="0"/>
              </a:defRPr>
            </a:lvl5pPr>
            <a:lvl6pPr marL="3095047" indent="-281368" defTabSz="1215353" eaLnBrk="0" fontAlgn="base" hangingPunct="0">
              <a:spcBef>
                <a:spcPct val="0"/>
              </a:spcBef>
              <a:spcAft>
                <a:spcPct val="0"/>
              </a:spcAft>
              <a:defRPr sz="2339">
                <a:solidFill>
                  <a:schemeClr val="tx1"/>
                </a:solidFill>
                <a:latin typeface="Arial" pitchFamily="34" charset="0"/>
              </a:defRPr>
            </a:lvl6pPr>
            <a:lvl7pPr marL="3657783" indent="-281368" defTabSz="1215353" eaLnBrk="0" fontAlgn="base" hangingPunct="0">
              <a:spcBef>
                <a:spcPct val="0"/>
              </a:spcBef>
              <a:spcAft>
                <a:spcPct val="0"/>
              </a:spcAft>
              <a:defRPr sz="2339">
                <a:solidFill>
                  <a:schemeClr val="tx1"/>
                </a:solidFill>
                <a:latin typeface="Arial" pitchFamily="34" charset="0"/>
              </a:defRPr>
            </a:lvl7pPr>
            <a:lvl8pPr marL="4220519" indent="-281368" defTabSz="1215353" eaLnBrk="0" fontAlgn="base" hangingPunct="0">
              <a:spcBef>
                <a:spcPct val="0"/>
              </a:spcBef>
              <a:spcAft>
                <a:spcPct val="0"/>
              </a:spcAft>
              <a:defRPr sz="2339">
                <a:solidFill>
                  <a:schemeClr val="tx1"/>
                </a:solidFill>
                <a:latin typeface="Arial" pitchFamily="34" charset="0"/>
              </a:defRPr>
            </a:lvl8pPr>
            <a:lvl9pPr marL="4783254" indent="-281368" defTabSz="1215353" eaLnBrk="0" fontAlgn="base" hangingPunct="0">
              <a:spcBef>
                <a:spcPct val="0"/>
              </a:spcBef>
              <a:spcAft>
                <a:spcPct val="0"/>
              </a:spcAft>
              <a:defRPr sz="2339">
                <a:solidFill>
                  <a:schemeClr val="tx1"/>
                </a:solidFill>
                <a:latin typeface="Arial" pitchFamily="34" charset="0"/>
              </a:defRPr>
            </a:lvl9pPr>
          </a:lstStyle>
          <a:p>
            <a:pPr eaLnBrk="1" hangingPunct="1"/>
            <a:fld id="{73B3E18F-CF53-4B15-8845-4863362E2EC1}" type="slidenum">
              <a:rPr lang="es-ES" sz="1600">
                <a:latin typeface="Arial Black" pitchFamily="34" charset="0"/>
              </a:rPr>
              <a:pPr eaLnBrk="1" hangingPunct="1"/>
              <a:t>16</a:t>
            </a:fld>
            <a:endParaRPr lang="es-ES" sz="1600">
              <a:latin typeface="Arial Black" pitchFamily="34" charset="0"/>
            </a:endParaRPr>
          </a:p>
        </p:txBody>
      </p:sp>
      <p:sp>
        <p:nvSpPr>
          <p:cNvPr id="2" name="Rectángulo 1">
            <a:extLst>
              <a:ext uri="{FF2B5EF4-FFF2-40B4-BE49-F238E27FC236}">
                <a16:creationId xmlns:a16="http://schemas.microsoft.com/office/drawing/2014/main" id="{CCC520A8-65E7-42EB-8BD3-C2747A155417}"/>
              </a:ext>
            </a:extLst>
          </p:cNvPr>
          <p:cNvSpPr/>
          <p:nvPr/>
        </p:nvSpPr>
        <p:spPr>
          <a:xfrm>
            <a:off x="1055440" y="3548431"/>
            <a:ext cx="10153128" cy="2461058"/>
          </a:xfrm>
          <a:prstGeom prst="rect">
            <a:avLst/>
          </a:prstGeom>
        </p:spPr>
        <p:txBody>
          <a:bodyPr wrap="square" numCol="1">
            <a:spAutoFit/>
          </a:bodyPr>
          <a:lstStyle/>
          <a:p>
            <a:pPr>
              <a:lnSpc>
                <a:spcPct val="80000"/>
              </a:lnSpc>
              <a:buSzTx/>
            </a:pPr>
            <a:r>
              <a:rPr lang="es-ES" sz="2400" dirty="0"/>
              <a:t>El sexo </a:t>
            </a:r>
          </a:p>
          <a:p>
            <a:pPr lvl="1">
              <a:lnSpc>
                <a:spcPct val="80000"/>
              </a:lnSpc>
            </a:pPr>
            <a:r>
              <a:rPr lang="es-ES" sz="2400" dirty="0">
                <a:solidFill>
                  <a:schemeClr val="accent2">
                    <a:lumMod val="50000"/>
                  </a:schemeClr>
                </a:solidFill>
              </a:rPr>
              <a:t>{Masculino, Femenino} </a:t>
            </a:r>
            <a:r>
              <a:rPr lang="es-ES" sz="2400" dirty="0">
                <a:solidFill>
                  <a:schemeClr val="accent2">
                    <a:lumMod val="50000"/>
                  </a:schemeClr>
                </a:solidFill>
                <a:sym typeface="Wingdings" pitchFamily="2" charset="2"/>
              </a:rPr>
              <a:t> Var. cualitativa nominal</a:t>
            </a:r>
            <a:endParaRPr lang="es-ES" sz="2400" dirty="0">
              <a:solidFill>
                <a:schemeClr val="accent2">
                  <a:lumMod val="50000"/>
                </a:schemeClr>
              </a:solidFill>
            </a:endParaRPr>
          </a:p>
          <a:p>
            <a:pPr>
              <a:lnSpc>
                <a:spcPct val="80000"/>
              </a:lnSpc>
              <a:buSzTx/>
            </a:pPr>
            <a:r>
              <a:rPr lang="es-ES" sz="2400" dirty="0"/>
              <a:t>Su nivel socio-económico </a:t>
            </a:r>
          </a:p>
          <a:p>
            <a:pPr lvl="1">
              <a:lnSpc>
                <a:spcPct val="80000"/>
              </a:lnSpc>
            </a:pPr>
            <a:r>
              <a:rPr lang="es-ES" sz="2400" dirty="0">
                <a:solidFill>
                  <a:schemeClr val="accent2">
                    <a:lumMod val="50000"/>
                  </a:schemeClr>
                </a:solidFill>
              </a:rPr>
              <a:t>{A/B, C, D/E} </a:t>
            </a:r>
            <a:r>
              <a:rPr lang="es-ES" sz="2400" dirty="0">
                <a:solidFill>
                  <a:schemeClr val="accent2">
                    <a:lumMod val="50000"/>
                  </a:schemeClr>
                </a:solidFill>
                <a:sym typeface="Wingdings" pitchFamily="2" charset="2"/>
              </a:rPr>
              <a:t> Var. cualitativa jerárquica</a:t>
            </a:r>
            <a:endParaRPr lang="es-ES" sz="2400" dirty="0">
              <a:solidFill>
                <a:schemeClr val="accent2">
                  <a:lumMod val="50000"/>
                </a:schemeClr>
              </a:solidFill>
            </a:endParaRPr>
          </a:p>
          <a:p>
            <a:pPr>
              <a:lnSpc>
                <a:spcPct val="80000"/>
              </a:lnSpc>
              <a:buSzTx/>
            </a:pPr>
            <a:r>
              <a:rPr lang="es-ES" sz="2400" dirty="0"/>
              <a:t>El número de hermanos(as)</a:t>
            </a:r>
          </a:p>
          <a:p>
            <a:pPr lvl="1">
              <a:lnSpc>
                <a:spcPct val="80000"/>
              </a:lnSpc>
            </a:pPr>
            <a:r>
              <a:rPr lang="es-ES" sz="2400" dirty="0">
                <a:solidFill>
                  <a:schemeClr val="accent2">
                    <a:lumMod val="50000"/>
                  </a:schemeClr>
                </a:solidFill>
              </a:rPr>
              <a:t>{0,1,2,3,...} </a:t>
            </a:r>
            <a:r>
              <a:rPr lang="es-ES" sz="2400" dirty="0">
                <a:solidFill>
                  <a:schemeClr val="accent2">
                    <a:lumMod val="50000"/>
                  </a:schemeClr>
                </a:solidFill>
                <a:sym typeface="Wingdings" pitchFamily="2" charset="2"/>
              </a:rPr>
              <a:t> Var. cuantitativa discreta</a:t>
            </a:r>
            <a:endParaRPr lang="es-ES" sz="2400" dirty="0">
              <a:solidFill>
                <a:schemeClr val="accent2">
                  <a:lumMod val="50000"/>
                </a:schemeClr>
              </a:solidFill>
            </a:endParaRPr>
          </a:p>
          <a:p>
            <a:pPr>
              <a:lnSpc>
                <a:spcPct val="80000"/>
              </a:lnSpc>
              <a:buSzTx/>
            </a:pPr>
            <a:r>
              <a:rPr lang="es-ES" sz="2400" dirty="0"/>
              <a:t>La altura</a:t>
            </a:r>
          </a:p>
          <a:p>
            <a:pPr lvl="1">
              <a:lnSpc>
                <a:spcPct val="80000"/>
              </a:lnSpc>
            </a:pPr>
            <a:r>
              <a:rPr lang="es-ES" sz="2400" dirty="0">
                <a:solidFill>
                  <a:schemeClr val="accent2">
                    <a:lumMod val="50000"/>
                  </a:schemeClr>
                </a:solidFill>
              </a:rPr>
              <a:t>{1.72; 1.74; ...} </a:t>
            </a:r>
            <a:r>
              <a:rPr lang="es-ES" sz="2400" dirty="0">
                <a:solidFill>
                  <a:schemeClr val="accent2">
                    <a:lumMod val="50000"/>
                  </a:schemeClr>
                </a:solidFill>
                <a:sym typeface="Wingdings" pitchFamily="2" charset="2"/>
              </a:rPr>
              <a:t> Var. cuantitativa continua</a:t>
            </a:r>
          </a:p>
        </p:txBody>
      </p:sp>
      <p:sp>
        <p:nvSpPr>
          <p:cNvPr id="8" name="Rectangle 5">
            <a:extLst>
              <a:ext uri="{FF2B5EF4-FFF2-40B4-BE49-F238E27FC236}">
                <a16:creationId xmlns:a16="http://schemas.microsoft.com/office/drawing/2014/main" id="{F23A76F5-2ED2-4A69-BB1F-C0769F73B72B}"/>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Variable</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577" name="Rectangle 33"/>
          <p:cNvSpPr>
            <a:spLocks noGrp="1" noChangeArrowheads="1"/>
          </p:cNvSpPr>
          <p:nvPr>
            <p:ph type="title"/>
          </p:nvPr>
        </p:nvSpPr>
        <p:spPr>
          <a:xfrm>
            <a:off x="609603" y="-469195"/>
            <a:ext cx="11070492" cy="621323"/>
          </a:xfrm>
        </p:spPr>
        <p:txBody>
          <a:bodyPr>
            <a:normAutofit fontScale="90000"/>
          </a:bodyPr>
          <a:lstStyle/>
          <a:p>
            <a:pPr eaLnBrk="1" hangingPunct="1">
              <a:defRPr/>
            </a:pPr>
            <a:r>
              <a:rPr lang="es-ES" sz="4431" dirty="0"/>
              <a:t>Tipos de variables</a:t>
            </a:r>
          </a:p>
        </p:txBody>
      </p:sp>
      <p:sp>
        <p:nvSpPr>
          <p:cNvPr id="108575" name="Rectangle 31"/>
          <p:cNvSpPr>
            <a:spLocks noGrp="1" noChangeArrowheads="1"/>
          </p:cNvSpPr>
          <p:nvPr>
            <p:ph idx="1"/>
          </p:nvPr>
        </p:nvSpPr>
        <p:spPr>
          <a:xfrm>
            <a:off x="166486" y="372208"/>
            <a:ext cx="11521280" cy="6113584"/>
          </a:xfrm>
        </p:spPr>
        <p:txBody>
          <a:bodyPr>
            <a:normAutofit/>
          </a:bodyPr>
          <a:lstStyle/>
          <a:p>
            <a:pPr>
              <a:lnSpc>
                <a:spcPct val="80000"/>
              </a:lnSpc>
              <a:buSzTx/>
              <a:buFont typeface="Wingdings" pitchFamily="2" charset="2"/>
              <a:buChar char="v"/>
            </a:pPr>
            <a:r>
              <a:rPr lang="es-ES" sz="2400" dirty="0">
                <a:solidFill>
                  <a:srgbClr val="CC3300"/>
                </a:solidFill>
              </a:rPr>
              <a:t>Cualitativas</a:t>
            </a:r>
            <a:br>
              <a:rPr lang="es-ES" sz="2400" dirty="0">
                <a:solidFill>
                  <a:srgbClr val="CC3300"/>
                </a:solidFill>
              </a:rPr>
            </a:br>
            <a:r>
              <a:rPr lang="es-ES" sz="2400" dirty="0"/>
              <a:t>Son aquellas que permiten que una unidad elemental pueda ser clasificada como poseedora o no de cierta cualidad, propiedad o atributo. </a:t>
            </a:r>
            <a:r>
              <a:rPr lang="es-ES" sz="2400" b="1" dirty="0">
                <a:effectLst>
                  <a:outerShdw blurRad="38100" dist="38100" dir="2700000" algn="tl">
                    <a:srgbClr val="000000">
                      <a:alpha val="43137"/>
                    </a:srgbClr>
                  </a:outerShdw>
                </a:effectLst>
              </a:rPr>
              <a:t>No tiene sentido </a:t>
            </a:r>
            <a:r>
              <a:rPr lang="es-ES" sz="2400" dirty="0"/>
              <a:t>realizar operaciones matemáticas con ellas.</a:t>
            </a:r>
          </a:p>
          <a:p>
            <a:pPr lvl="1">
              <a:lnSpc>
                <a:spcPct val="80000"/>
              </a:lnSpc>
              <a:buFont typeface="Wingdings" pitchFamily="2" charset="2"/>
              <a:buChar char="v"/>
            </a:pPr>
            <a:r>
              <a:rPr lang="es-ES" sz="2400" dirty="0">
                <a:solidFill>
                  <a:srgbClr val="CC3300"/>
                </a:solidFill>
              </a:rPr>
              <a:t>Nominales</a:t>
            </a:r>
            <a:r>
              <a:rPr lang="es-ES" sz="2400" dirty="0"/>
              <a:t>: Sus valores no son factibles de ser clasificados a través de un criterio de orden o jerarquía. </a:t>
            </a:r>
          </a:p>
          <a:p>
            <a:pPr marL="384048" lvl="2" indent="0">
              <a:lnSpc>
                <a:spcPct val="80000"/>
              </a:lnSpc>
              <a:buNone/>
            </a:pPr>
            <a:r>
              <a:rPr lang="es-ES" sz="2400" dirty="0">
                <a:solidFill>
                  <a:schemeClr val="accent2">
                    <a:lumMod val="50000"/>
                  </a:schemeClr>
                </a:solidFill>
              </a:rPr>
              <a:t>Sexo, estado civil, zonas de una sucursal (sur, centro, norte).</a:t>
            </a:r>
          </a:p>
          <a:p>
            <a:pPr lvl="1">
              <a:lnSpc>
                <a:spcPct val="80000"/>
              </a:lnSpc>
              <a:buFont typeface="Wingdings" pitchFamily="2" charset="2"/>
              <a:buChar char="v"/>
            </a:pPr>
            <a:r>
              <a:rPr lang="es-ES" sz="2400" dirty="0">
                <a:solidFill>
                  <a:srgbClr val="CC3300"/>
                </a:solidFill>
              </a:rPr>
              <a:t>Jerárquicas</a:t>
            </a:r>
            <a:r>
              <a:rPr lang="es-ES" sz="2400" dirty="0"/>
              <a:t>: Si se puede establecer un criterio de orden o jerarquía entre sus </a:t>
            </a:r>
            <a:r>
              <a:rPr lang="es-ES" sz="2400" dirty="0">
                <a:solidFill>
                  <a:schemeClr val="tx1"/>
                </a:solidFill>
              </a:rPr>
              <a:t>atributos</a:t>
            </a:r>
            <a:r>
              <a:rPr lang="es-ES" sz="2400" dirty="0">
                <a:solidFill>
                  <a:schemeClr val="bg2"/>
                </a:solidFill>
              </a:rPr>
              <a:t>.</a:t>
            </a:r>
          </a:p>
          <a:p>
            <a:pPr marL="384048" lvl="2" indent="0">
              <a:lnSpc>
                <a:spcPct val="80000"/>
              </a:lnSpc>
              <a:buNone/>
            </a:pPr>
            <a:r>
              <a:rPr lang="es-ES" sz="2400" dirty="0">
                <a:solidFill>
                  <a:schemeClr val="accent2">
                    <a:lumMod val="50000"/>
                  </a:schemeClr>
                </a:solidFill>
              </a:rPr>
              <a:t>Calificación del servicio del comedor, nivel de instrucción, nivel socioeconómico, rango militar</a:t>
            </a:r>
            <a:endParaRPr lang="es-ES" sz="2400" u="sng" dirty="0">
              <a:solidFill>
                <a:schemeClr val="accent2">
                  <a:lumMod val="50000"/>
                </a:schemeClr>
              </a:solidFill>
            </a:endParaRPr>
          </a:p>
          <a:p>
            <a:pPr eaLnBrk="1" hangingPunct="1">
              <a:lnSpc>
                <a:spcPct val="80000"/>
              </a:lnSpc>
              <a:buSzTx/>
              <a:buFont typeface="Wingdings" pitchFamily="2" charset="2"/>
              <a:buChar char="v"/>
            </a:pPr>
            <a:r>
              <a:rPr lang="es-ES" sz="2400" dirty="0">
                <a:solidFill>
                  <a:srgbClr val="CC3300"/>
                </a:solidFill>
              </a:rPr>
              <a:t>Cuantitativas </a:t>
            </a:r>
            <a:br>
              <a:rPr lang="es-ES" sz="2400" dirty="0">
                <a:solidFill>
                  <a:srgbClr val="CC3300"/>
                </a:solidFill>
              </a:rPr>
            </a:br>
            <a:r>
              <a:rPr lang="es-ES" sz="2400" dirty="0"/>
              <a:t>Son aquellas 	que se expresan en forma numérica y </a:t>
            </a:r>
            <a:r>
              <a:rPr lang="es-ES" sz="2400" b="1" dirty="0">
                <a:effectLst>
                  <a:outerShdw blurRad="38100" dist="38100" dir="2700000" algn="tl">
                    <a:srgbClr val="000000">
                      <a:alpha val="43137"/>
                    </a:srgbClr>
                  </a:outerShdw>
                </a:effectLst>
              </a:rPr>
              <a:t>tiene sentido </a:t>
            </a:r>
            <a:r>
              <a:rPr lang="es-ES" sz="2400" dirty="0"/>
              <a:t>hacer operaciones matemáticas con ellas</a:t>
            </a:r>
          </a:p>
          <a:p>
            <a:pPr lvl="1">
              <a:lnSpc>
                <a:spcPct val="80000"/>
              </a:lnSpc>
              <a:buFont typeface="Wingdings" pitchFamily="2" charset="2"/>
              <a:buChar char="v"/>
            </a:pPr>
            <a:r>
              <a:rPr lang="es-ES" sz="2400" dirty="0">
                <a:solidFill>
                  <a:srgbClr val="CC3300"/>
                </a:solidFill>
              </a:rPr>
              <a:t>Discretas</a:t>
            </a:r>
            <a:r>
              <a:rPr lang="es-ES" sz="2400" dirty="0"/>
              <a:t>: Son representadas por el conjunto de valores enteros. Se registran por conteo.</a:t>
            </a:r>
          </a:p>
          <a:p>
            <a:pPr marL="384048" lvl="2" indent="0">
              <a:lnSpc>
                <a:spcPct val="80000"/>
              </a:lnSpc>
              <a:buNone/>
            </a:pPr>
            <a:r>
              <a:rPr lang="es-ES" sz="2400" dirty="0">
                <a:solidFill>
                  <a:schemeClr val="accent2">
                    <a:lumMod val="50000"/>
                  </a:schemeClr>
                </a:solidFill>
              </a:rPr>
              <a:t>Número de pacientes, número de predios, número de quejas.</a:t>
            </a:r>
            <a:endParaRPr lang="es-ES" sz="2400" u="sng" dirty="0">
              <a:solidFill>
                <a:schemeClr val="accent2">
                  <a:lumMod val="50000"/>
                </a:schemeClr>
              </a:solidFill>
            </a:endParaRPr>
          </a:p>
          <a:p>
            <a:pPr lvl="1" eaLnBrk="1" hangingPunct="1">
              <a:lnSpc>
                <a:spcPct val="80000"/>
              </a:lnSpc>
              <a:buSzTx/>
              <a:buFont typeface="Wingdings" pitchFamily="2" charset="2"/>
              <a:buChar char="v"/>
            </a:pPr>
            <a:r>
              <a:rPr lang="es-ES" sz="2400" dirty="0">
                <a:solidFill>
                  <a:srgbClr val="CC3300"/>
                </a:solidFill>
              </a:rPr>
              <a:t>Continuas</a:t>
            </a:r>
            <a:r>
              <a:rPr lang="es-ES" sz="2400" dirty="0"/>
              <a:t>: Pueden tomar cualquier valor numérico dentro de un intervalo continuo.</a:t>
            </a:r>
          </a:p>
          <a:p>
            <a:pPr marL="384048" lvl="2" indent="0" eaLnBrk="1" hangingPunct="1">
              <a:lnSpc>
                <a:spcPct val="80000"/>
              </a:lnSpc>
              <a:buSzTx/>
              <a:buNone/>
            </a:pPr>
            <a:r>
              <a:rPr lang="es-ES" sz="2400" dirty="0">
                <a:solidFill>
                  <a:schemeClr val="accent2">
                    <a:lumMod val="50000"/>
                  </a:schemeClr>
                </a:solidFill>
              </a:rPr>
              <a:t>Costo, longitud, peso, salario, tiempo, gasto</a:t>
            </a:r>
          </a:p>
        </p:txBody>
      </p:sp>
      <p:sp>
        <p:nvSpPr>
          <p:cNvPr id="1741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53" eaLnBrk="0" hangingPunct="0">
              <a:defRPr sz="2339">
                <a:solidFill>
                  <a:schemeClr val="tx1"/>
                </a:solidFill>
                <a:latin typeface="Arial" pitchFamily="34" charset="0"/>
              </a:defRPr>
            </a:lvl1pPr>
            <a:lvl2pPr marL="914446" indent="-351710" defTabSz="1215353" eaLnBrk="0" hangingPunct="0">
              <a:defRPr sz="2339">
                <a:solidFill>
                  <a:schemeClr val="tx1"/>
                </a:solidFill>
                <a:latin typeface="Arial" pitchFamily="34" charset="0"/>
              </a:defRPr>
            </a:lvl2pPr>
            <a:lvl3pPr marL="1406839" indent="-281368" defTabSz="1215353" eaLnBrk="0" hangingPunct="0">
              <a:defRPr sz="2339">
                <a:solidFill>
                  <a:schemeClr val="tx1"/>
                </a:solidFill>
                <a:latin typeface="Arial" pitchFamily="34" charset="0"/>
              </a:defRPr>
            </a:lvl3pPr>
            <a:lvl4pPr marL="1969575" indent="-281368" defTabSz="1215353" eaLnBrk="0" hangingPunct="0">
              <a:defRPr sz="2339">
                <a:solidFill>
                  <a:schemeClr val="tx1"/>
                </a:solidFill>
                <a:latin typeface="Arial" pitchFamily="34" charset="0"/>
              </a:defRPr>
            </a:lvl4pPr>
            <a:lvl5pPr marL="2532312" indent="-281368" defTabSz="1215353" eaLnBrk="0" hangingPunct="0">
              <a:defRPr sz="2339">
                <a:solidFill>
                  <a:schemeClr val="tx1"/>
                </a:solidFill>
                <a:latin typeface="Arial" pitchFamily="34" charset="0"/>
              </a:defRPr>
            </a:lvl5pPr>
            <a:lvl6pPr marL="3095047" indent="-281368" defTabSz="1215353" eaLnBrk="0" fontAlgn="base" hangingPunct="0">
              <a:spcBef>
                <a:spcPct val="0"/>
              </a:spcBef>
              <a:spcAft>
                <a:spcPct val="0"/>
              </a:spcAft>
              <a:defRPr sz="2339">
                <a:solidFill>
                  <a:schemeClr val="tx1"/>
                </a:solidFill>
                <a:latin typeface="Arial" pitchFamily="34" charset="0"/>
              </a:defRPr>
            </a:lvl6pPr>
            <a:lvl7pPr marL="3657783" indent="-281368" defTabSz="1215353" eaLnBrk="0" fontAlgn="base" hangingPunct="0">
              <a:spcBef>
                <a:spcPct val="0"/>
              </a:spcBef>
              <a:spcAft>
                <a:spcPct val="0"/>
              </a:spcAft>
              <a:defRPr sz="2339">
                <a:solidFill>
                  <a:schemeClr val="tx1"/>
                </a:solidFill>
                <a:latin typeface="Arial" pitchFamily="34" charset="0"/>
              </a:defRPr>
            </a:lvl7pPr>
            <a:lvl8pPr marL="4220519" indent="-281368" defTabSz="1215353" eaLnBrk="0" fontAlgn="base" hangingPunct="0">
              <a:spcBef>
                <a:spcPct val="0"/>
              </a:spcBef>
              <a:spcAft>
                <a:spcPct val="0"/>
              </a:spcAft>
              <a:defRPr sz="2339">
                <a:solidFill>
                  <a:schemeClr val="tx1"/>
                </a:solidFill>
                <a:latin typeface="Arial" pitchFamily="34" charset="0"/>
              </a:defRPr>
            </a:lvl8pPr>
            <a:lvl9pPr marL="4783254" indent="-281368" defTabSz="1215353" eaLnBrk="0" fontAlgn="base" hangingPunct="0">
              <a:spcBef>
                <a:spcPct val="0"/>
              </a:spcBef>
              <a:spcAft>
                <a:spcPct val="0"/>
              </a:spcAft>
              <a:defRPr sz="2339">
                <a:solidFill>
                  <a:schemeClr val="tx1"/>
                </a:solidFill>
                <a:latin typeface="Arial" pitchFamily="34" charset="0"/>
              </a:defRPr>
            </a:lvl9pPr>
          </a:lstStyle>
          <a:p>
            <a:pPr eaLnBrk="1" hangingPunct="1"/>
            <a:fld id="{06C52163-CFEB-4D8D-9FEE-0BCE1ED877E6}" type="slidenum">
              <a:rPr lang="es-ES" sz="1600">
                <a:latin typeface="Arial Black" pitchFamily="34" charset="0"/>
              </a:rPr>
              <a:pPr eaLnBrk="1" hangingPunct="1"/>
              <a:t>17</a:t>
            </a:fld>
            <a:endParaRPr lang="es-ES" sz="1600">
              <a:latin typeface="Arial Black" pitchFamily="34" charset="0"/>
            </a:endParaRPr>
          </a:p>
        </p:txBody>
      </p:sp>
    </p:spTree>
  </p:cSld>
  <p:clrMapOvr>
    <a:masterClrMapping/>
  </p:clrMapOvr>
  <p:transition spd="slow">
    <p:dissolve/>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53" eaLnBrk="0" hangingPunct="0">
              <a:defRPr sz="2339">
                <a:solidFill>
                  <a:schemeClr val="tx1"/>
                </a:solidFill>
                <a:latin typeface="Arial" pitchFamily="34" charset="0"/>
              </a:defRPr>
            </a:lvl1pPr>
            <a:lvl2pPr marL="914446" indent="-351710" defTabSz="1215353" eaLnBrk="0" hangingPunct="0">
              <a:defRPr sz="2339">
                <a:solidFill>
                  <a:schemeClr val="tx1"/>
                </a:solidFill>
                <a:latin typeface="Arial" pitchFamily="34" charset="0"/>
              </a:defRPr>
            </a:lvl2pPr>
            <a:lvl3pPr marL="1406839" indent="-281368" defTabSz="1215353" eaLnBrk="0" hangingPunct="0">
              <a:defRPr sz="2339">
                <a:solidFill>
                  <a:schemeClr val="tx1"/>
                </a:solidFill>
                <a:latin typeface="Arial" pitchFamily="34" charset="0"/>
              </a:defRPr>
            </a:lvl3pPr>
            <a:lvl4pPr marL="1969575" indent="-281368" defTabSz="1215353" eaLnBrk="0" hangingPunct="0">
              <a:defRPr sz="2339">
                <a:solidFill>
                  <a:schemeClr val="tx1"/>
                </a:solidFill>
                <a:latin typeface="Arial" pitchFamily="34" charset="0"/>
              </a:defRPr>
            </a:lvl4pPr>
            <a:lvl5pPr marL="2532312" indent="-281368" defTabSz="1215353" eaLnBrk="0" hangingPunct="0">
              <a:defRPr sz="2339">
                <a:solidFill>
                  <a:schemeClr val="tx1"/>
                </a:solidFill>
                <a:latin typeface="Arial" pitchFamily="34" charset="0"/>
              </a:defRPr>
            </a:lvl5pPr>
            <a:lvl6pPr marL="3095047" indent="-281368" defTabSz="1215353" eaLnBrk="0" fontAlgn="base" hangingPunct="0">
              <a:spcBef>
                <a:spcPct val="0"/>
              </a:spcBef>
              <a:spcAft>
                <a:spcPct val="0"/>
              </a:spcAft>
              <a:defRPr sz="2339">
                <a:solidFill>
                  <a:schemeClr val="tx1"/>
                </a:solidFill>
                <a:latin typeface="Arial" pitchFamily="34" charset="0"/>
              </a:defRPr>
            </a:lvl6pPr>
            <a:lvl7pPr marL="3657783" indent="-281368" defTabSz="1215353" eaLnBrk="0" fontAlgn="base" hangingPunct="0">
              <a:spcBef>
                <a:spcPct val="0"/>
              </a:spcBef>
              <a:spcAft>
                <a:spcPct val="0"/>
              </a:spcAft>
              <a:defRPr sz="2339">
                <a:solidFill>
                  <a:schemeClr val="tx1"/>
                </a:solidFill>
                <a:latin typeface="Arial" pitchFamily="34" charset="0"/>
              </a:defRPr>
            </a:lvl7pPr>
            <a:lvl8pPr marL="4220519" indent="-281368" defTabSz="1215353" eaLnBrk="0" fontAlgn="base" hangingPunct="0">
              <a:spcBef>
                <a:spcPct val="0"/>
              </a:spcBef>
              <a:spcAft>
                <a:spcPct val="0"/>
              </a:spcAft>
              <a:defRPr sz="2339">
                <a:solidFill>
                  <a:schemeClr val="tx1"/>
                </a:solidFill>
                <a:latin typeface="Arial" pitchFamily="34" charset="0"/>
              </a:defRPr>
            </a:lvl8pPr>
            <a:lvl9pPr marL="4783254" indent="-281368" defTabSz="1215353" eaLnBrk="0" fontAlgn="base" hangingPunct="0">
              <a:spcBef>
                <a:spcPct val="0"/>
              </a:spcBef>
              <a:spcAft>
                <a:spcPct val="0"/>
              </a:spcAft>
              <a:defRPr sz="2339">
                <a:solidFill>
                  <a:schemeClr val="tx1"/>
                </a:solidFill>
                <a:latin typeface="Arial" pitchFamily="34" charset="0"/>
              </a:defRPr>
            </a:lvl9pPr>
          </a:lstStyle>
          <a:p>
            <a:pPr eaLnBrk="1" hangingPunct="1"/>
            <a:fld id="{D1F690A2-FF07-43CF-AB03-40EAC951A13D}" type="slidenum">
              <a:rPr lang="es-ES" sz="1600">
                <a:latin typeface="Arial Black" pitchFamily="34" charset="0"/>
              </a:rPr>
              <a:pPr eaLnBrk="1" hangingPunct="1"/>
              <a:t>18</a:t>
            </a:fld>
            <a:endParaRPr lang="es-ES" sz="1600" dirty="0">
              <a:latin typeface="Arial Black"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075441353"/>
              </p:ext>
            </p:extLst>
          </p:nvPr>
        </p:nvGraphicFramePr>
        <p:xfrm>
          <a:off x="1097280" y="1882267"/>
          <a:ext cx="10058400" cy="4458289"/>
        </p:xfrm>
        <a:graphic>
          <a:graphicData uri="http://schemas.openxmlformats.org/drawingml/2006/table">
            <a:tbl>
              <a:tblPr firstRow="1" bandRow="1">
                <a:tableStyleId>{72833802-FEF1-4C79-8D5D-14CF1EAF98D9}</a:tableStyleId>
              </a:tblPr>
              <a:tblGrid>
                <a:gridCol w="4998720">
                  <a:extLst>
                    <a:ext uri="{9D8B030D-6E8A-4147-A177-3AD203B41FA5}">
                      <a16:colId xmlns:a16="http://schemas.microsoft.com/office/drawing/2014/main" val="20000"/>
                    </a:ext>
                  </a:extLst>
                </a:gridCol>
                <a:gridCol w="5059680">
                  <a:extLst>
                    <a:ext uri="{9D8B030D-6E8A-4147-A177-3AD203B41FA5}">
                      <a16:colId xmlns:a16="http://schemas.microsoft.com/office/drawing/2014/main" val="20001"/>
                    </a:ext>
                  </a:extLst>
                </a:gridCol>
              </a:tblGrid>
              <a:tr h="683455">
                <a:tc>
                  <a:txBody>
                    <a:bodyPr/>
                    <a:lstStyle/>
                    <a:p>
                      <a:pPr algn="ctr"/>
                      <a:r>
                        <a:rPr lang="es-PE" sz="2800" dirty="0"/>
                        <a:t>Variable</a:t>
                      </a:r>
                    </a:p>
                  </a:txBody>
                  <a:tcPr marL="112542" marR="112542" marT="56271" marB="5627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800" dirty="0"/>
                        <a:t>Tipo de Variable</a:t>
                      </a:r>
                    </a:p>
                  </a:txBody>
                  <a:tcPr marL="112542" marR="112542" marT="56271" marB="56271"/>
                </a:tc>
                <a:extLst>
                  <a:ext uri="{0D108BD9-81ED-4DB2-BD59-A6C34878D82A}">
                    <a16:rowId xmlns:a16="http://schemas.microsoft.com/office/drawing/2014/main" val="10000"/>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800" dirty="0"/>
                        <a:t>Créditos matriculados</a:t>
                      </a:r>
                      <a:endParaRPr lang="es-PE" sz="2800" dirty="0"/>
                    </a:p>
                  </a:txBody>
                  <a:tcPr marL="112542" marR="112542" marT="56271" marB="56271"/>
                </a:tc>
                <a:tc>
                  <a:txBody>
                    <a:bodyPr/>
                    <a:lstStyle/>
                    <a:p>
                      <a:endParaRPr lang="es-PE" sz="2800" dirty="0"/>
                    </a:p>
                  </a:txBody>
                  <a:tcPr marL="112542" marR="112542" marT="56271" marB="56271"/>
                </a:tc>
                <a:extLst>
                  <a:ext uri="{0D108BD9-81ED-4DB2-BD59-A6C34878D82A}">
                    <a16:rowId xmlns:a16="http://schemas.microsoft.com/office/drawing/2014/main" val="10001"/>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800" dirty="0"/>
                        <a:t>Promedio ponderado semestral</a:t>
                      </a:r>
                      <a:endParaRPr lang="es-PE" sz="2800" dirty="0"/>
                    </a:p>
                  </a:txBody>
                  <a:tcPr marL="112542" marR="112542" marT="56271" marB="56271"/>
                </a:tc>
                <a:tc>
                  <a:txBody>
                    <a:bodyPr/>
                    <a:lstStyle/>
                    <a:p>
                      <a:endParaRPr lang="es-PE" sz="2800" dirty="0"/>
                    </a:p>
                  </a:txBody>
                  <a:tcPr marL="112542" marR="112542" marT="56271" marB="56271"/>
                </a:tc>
                <a:extLst>
                  <a:ext uri="{0D108BD9-81ED-4DB2-BD59-A6C34878D82A}">
                    <a16:rowId xmlns:a16="http://schemas.microsoft.com/office/drawing/2014/main" val="10002"/>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800" dirty="0"/>
                        <a:t>Edad</a:t>
                      </a:r>
                      <a:endParaRPr lang="es-PE" sz="2800" dirty="0"/>
                    </a:p>
                  </a:txBody>
                  <a:tcPr marL="112542" marR="112542" marT="56271" marB="56271"/>
                </a:tc>
                <a:tc>
                  <a:txBody>
                    <a:bodyPr/>
                    <a:lstStyle/>
                    <a:p>
                      <a:endParaRPr lang="es-PE" sz="2800" dirty="0"/>
                    </a:p>
                  </a:txBody>
                  <a:tcPr marL="112542" marR="112542" marT="56271" marB="56271"/>
                </a:tc>
                <a:extLst>
                  <a:ext uri="{0D108BD9-81ED-4DB2-BD59-A6C34878D82A}">
                    <a16:rowId xmlns:a16="http://schemas.microsoft.com/office/drawing/2014/main" val="10003"/>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800" dirty="0"/>
                        <a:t>Calificación de una tesis</a:t>
                      </a:r>
                      <a:endParaRPr lang="es-PE" sz="2800" dirty="0"/>
                    </a:p>
                  </a:txBody>
                  <a:tcPr marL="112542" marR="112542" marT="56271" marB="56271"/>
                </a:tc>
                <a:tc>
                  <a:txBody>
                    <a:bodyPr/>
                    <a:lstStyle/>
                    <a:p>
                      <a:endParaRPr lang="es-PE" sz="2800" dirty="0"/>
                    </a:p>
                  </a:txBody>
                  <a:tcPr marL="112542" marR="112542" marT="56271" marB="56271"/>
                </a:tc>
                <a:extLst>
                  <a:ext uri="{0D108BD9-81ED-4DB2-BD59-A6C34878D82A}">
                    <a16:rowId xmlns:a16="http://schemas.microsoft.com/office/drawing/2014/main" val="10004"/>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800" dirty="0"/>
                        <a:t>DNI</a:t>
                      </a:r>
                      <a:endParaRPr lang="es-PE" sz="2800" dirty="0"/>
                    </a:p>
                  </a:txBody>
                  <a:tcPr marL="112542" marR="112542" marT="56271" marB="56271"/>
                </a:tc>
                <a:tc>
                  <a:txBody>
                    <a:bodyPr/>
                    <a:lstStyle/>
                    <a:p>
                      <a:endParaRPr lang="es-PE" sz="2800"/>
                    </a:p>
                  </a:txBody>
                  <a:tcPr marL="112542" marR="112542" marT="56271" marB="56271"/>
                </a:tc>
                <a:extLst>
                  <a:ext uri="{0D108BD9-81ED-4DB2-BD59-A6C34878D82A}">
                    <a16:rowId xmlns:a16="http://schemas.microsoft.com/office/drawing/2014/main" val="10005"/>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800" dirty="0"/>
                        <a:t>Orden de mérito en su facultad</a:t>
                      </a:r>
                      <a:endParaRPr lang="es-PE" sz="2800" dirty="0"/>
                    </a:p>
                  </a:txBody>
                  <a:tcPr marL="112542" marR="112542" marT="56271" marB="56271"/>
                </a:tc>
                <a:tc>
                  <a:txBody>
                    <a:bodyPr/>
                    <a:lstStyle/>
                    <a:p>
                      <a:endParaRPr lang="es-PE" sz="2800"/>
                    </a:p>
                  </a:txBody>
                  <a:tcPr marL="112542" marR="112542" marT="56271" marB="56271"/>
                </a:tc>
                <a:extLst>
                  <a:ext uri="{0D108BD9-81ED-4DB2-BD59-A6C34878D82A}">
                    <a16:rowId xmlns:a16="http://schemas.microsoft.com/office/drawing/2014/main" val="10006"/>
                  </a:ext>
                </a:extLst>
              </a:tr>
              <a:tr h="504025">
                <a:tc>
                  <a:txBody>
                    <a:bodyPr/>
                    <a:lstStyle/>
                    <a:p>
                      <a:r>
                        <a:rPr lang="es-PE" sz="2800" dirty="0"/>
                        <a:t>Color de módulo de aulas</a:t>
                      </a:r>
                    </a:p>
                  </a:txBody>
                  <a:tcPr marL="112542" marR="112542" marT="56271" marB="56271"/>
                </a:tc>
                <a:tc>
                  <a:txBody>
                    <a:bodyPr/>
                    <a:lstStyle/>
                    <a:p>
                      <a:endParaRPr lang="es-PE" sz="2800" dirty="0"/>
                    </a:p>
                  </a:txBody>
                  <a:tcPr marL="112542" marR="112542" marT="56271" marB="56271"/>
                </a:tc>
                <a:extLst>
                  <a:ext uri="{0D108BD9-81ED-4DB2-BD59-A6C34878D82A}">
                    <a16:rowId xmlns:a16="http://schemas.microsoft.com/office/drawing/2014/main" val="10007"/>
                  </a:ext>
                </a:extLst>
              </a:tr>
            </a:tbl>
          </a:graphicData>
        </a:graphic>
      </p:graphicFrame>
      <p:sp>
        <p:nvSpPr>
          <p:cNvPr id="7" name="Rectangle 5">
            <a:extLst>
              <a:ext uri="{FF2B5EF4-FFF2-40B4-BE49-F238E27FC236}">
                <a16:creationId xmlns:a16="http://schemas.microsoft.com/office/drawing/2014/main" id="{C13B5FCD-B62F-43E8-BF37-5E827546EAD4}"/>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2</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cSld>
  <p:clrMapOvr>
    <a:masterClrMapping/>
  </p:clrMapOvr>
  <p:transition spd="slow">
    <p:dissolve/>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53" eaLnBrk="0" hangingPunct="0">
              <a:defRPr sz="2339">
                <a:solidFill>
                  <a:schemeClr val="tx1"/>
                </a:solidFill>
                <a:latin typeface="Arial" pitchFamily="34" charset="0"/>
              </a:defRPr>
            </a:lvl1pPr>
            <a:lvl2pPr marL="914446" indent="-351710" defTabSz="1215353" eaLnBrk="0" hangingPunct="0">
              <a:defRPr sz="2339">
                <a:solidFill>
                  <a:schemeClr val="tx1"/>
                </a:solidFill>
                <a:latin typeface="Arial" pitchFamily="34" charset="0"/>
              </a:defRPr>
            </a:lvl2pPr>
            <a:lvl3pPr marL="1406839" indent="-281368" defTabSz="1215353" eaLnBrk="0" hangingPunct="0">
              <a:defRPr sz="2339">
                <a:solidFill>
                  <a:schemeClr val="tx1"/>
                </a:solidFill>
                <a:latin typeface="Arial" pitchFamily="34" charset="0"/>
              </a:defRPr>
            </a:lvl3pPr>
            <a:lvl4pPr marL="1969575" indent="-281368" defTabSz="1215353" eaLnBrk="0" hangingPunct="0">
              <a:defRPr sz="2339">
                <a:solidFill>
                  <a:schemeClr val="tx1"/>
                </a:solidFill>
                <a:latin typeface="Arial" pitchFamily="34" charset="0"/>
              </a:defRPr>
            </a:lvl4pPr>
            <a:lvl5pPr marL="2532312" indent="-281368" defTabSz="1215353" eaLnBrk="0" hangingPunct="0">
              <a:defRPr sz="2339">
                <a:solidFill>
                  <a:schemeClr val="tx1"/>
                </a:solidFill>
                <a:latin typeface="Arial" pitchFamily="34" charset="0"/>
              </a:defRPr>
            </a:lvl5pPr>
            <a:lvl6pPr marL="3095047" indent="-281368" defTabSz="1215353" eaLnBrk="0" fontAlgn="base" hangingPunct="0">
              <a:spcBef>
                <a:spcPct val="0"/>
              </a:spcBef>
              <a:spcAft>
                <a:spcPct val="0"/>
              </a:spcAft>
              <a:defRPr sz="2339">
                <a:solidFill>
                  <a:schemeClr val="tx1"/>
                </a:solidFill>
                <a:latin typeface="Arial" pitchFamily="34" charset="0"/>
              </a:defRPr>
            </a:lvl6pPr>
            <a:lvl7pPr marL="3657783" indent="-281368" defTabSz="1215353" eaLnBrk="0" fontAlgn="base" hangingPunct="0">
              <a:spcBef>
                <a:spcPct val="0"/>
              </a:spcBef>
              <a:spcAft>
                <a:spcPct val="0"/>
              </a:spcAft>
              <a:defRPr sz="2339">
                <a:solidFill>
                  <a:schemeClr val="tx1"/>
                </a:solidFill>
                <a:latin typeface="Arial" pitchFamily="34" charset="0"/>
              </a:defRPr>
            </a:lvl7pPr>
            <a:lvl8pPr marL="4220519" indent="-281368" defTabSz="1215353" eaLnBrk="0" fontAlgn="base" hangingPunct="0">
              <a:spcBef>
                <a:spcPct val="0"/>
              </a:spcBef>
              <a:spcAft>
                <a:spcPct val="0"/>
              </a:spcAft>
              <a:defRPr sz="2339">
                <a:solidFill>
                  <a:schemeClr val="tx1"/>
                </a:solidFill>
                <a:latin typeface="Arial" pitchFamily="34" charset="0"/>
              </a:defRPr>
            </a:lvl8pPr>
            <a:lvl9pPr marL="4783254" indent="-281368" defTabSz="1215353" eaLnBrk="0" fontAlgn="base" hangingPunct="0">
              <a:spcBef>
                <a:spcPct val="0"/>
              </a:spcBef>
              <a:spcAft>
                <a:spcPct val="0"/>
              </a:spcAft>
              <a:defRPr sz="2339">
                <a:solidFill>
                  <a:schemeClr val="tx1"/>
                </a:solidFill>
                <a:latin typeface="Arial" pitchFamily="34" charset="0"/>
              </a:defRPr>
            </a:lvl9pPr>
          </a:lstStyle>
          <a:p>
            <a:pPr eaLnBrk="1" hangingPunct="1"/>
            <a:fld id="{D1F690A2-FF07-43CF-AB03-40EAC951A13D}" type="slidenum">
              <a:rPr lang="es-ES" sz="1600">
                <a:latin typeface="Arial Black" pitchFamily="34" charset="0"/>
              </a:rPr>
              <a:pPr eaLnBrk="1" hangingPunct="1"/>
              <a:t>19</a:t>
            </a:fld>
            <a:endParaRPr lang="es-ES" sz="1600" dirty="0">
              <a:latin typeface="Arial Black" pitchFamily="34" charset="0"/>
            </a:endParaRPr>
          </a:p>
        </p:txBody>
      </p:sp>
      <p:sp>
        <p:nvSpPr>
          <p:cNvPr id="7" name="Rectangle 5">
            <a:extLst>
              <a:ext uri="{FF2B5EF4-FFF2-40B4-BE49-F238E27FC236}">
                <a16:creationId xmlns:a16="http://schemas.microsoft.com/office/drawing/2014/main" id="{C13B5FCD-B62F-43E8-BF37-5E827546EAD4}"/>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4</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Rectangle 3">
            <a:extLst>
              <a:ext uri="{FF2B5EF4-FFF2-40B4-BE49-F238E27FC236}">
                <a16:creationId xmlns:a16="http://schemas.microsoft.com/office/drawing/2014/main" id="{E3BF324D-02B2-4996-9DB1-3DDAB1D2D8BC}"/>
              </a:ext>
            </a:extLst>
          </p:cNvPr>
          <p:cNvSpPr>
            <a:spLocks noGrp="1" noChangeArrowheads="1"/>
          </p:cNvSpPr>
          <p:nvPr>
            <p:ph sz="half" idx="1"/>
          </p:nvPr>
        </p:nvSpPr>
        <p:spPr>
          <a:xfrm>
            <a:off x="1055440" y="1867912"/>
            <a:ext cx="10712575" cy="1416117"/>
          </a:xfrm>
        </p:spPr>
        <p:txBody>
          <a:bodyPr>
            <a:noAutofit/>
          </a:bodyPr>
          <a:lstStyle/>
          <a:p>
            <a:pPr marL="0" indent="0">
              <a:buNone/>
            </a:pPr>
            <a:r>
              <a:rPr lang="es-PE" sz="2400" dirty="0"/>
              <a:t>En un estudio para evaluar la satisfacción de los socios de un club </a:t>
            </a:r>
            <a:r>
              <a:rPr lang="es-PE" sz="2400" dirty="0" err="1"/>
              <a:t>socialdeportivo</a:t>
            </a:r>
            <a:r>
              <a:rPr lang="es-PE" sz="2400" dirty="0"/>
              <a:t>, se aplicó la siguiente encuesta</a:t>
            </a:r>
            <a:endParaRPr lang="es-ES" sz="2400" dirty="0"/>
          </a:p>
          <a:p>
            <a:pPr marL="633078" indent="-633078" eaLnBrk="1" hangingPunct="1">
              <a:buFont typeface="Wingdings" pitchFamily="2" charset="2"/>
              <a:buChar char="v"/>
            </a:pPr>
            <a:endParaRPr lang="es-ES" sz="2400" dirty="0"/>
          </a:p>
        </p:txBody>
      </p:sp>
      <p:pic>
        <p:nvPicPr>
          <p:cNvPr id="3" name="Imagen 2">
            <a:extLst>
              <a:ext uri="{FF2B5EF4-FFF2-40B4-BE49-F238E27FC236}">
                <a16:creationId xmlns:a16="http://schemas.microsoft.com/office/drawing/2014/main" id="{F60AD6E4-3C1E-4D8C-8DF7-04A5F5B706C3}"/>
              </a:ext>
            </a:extLst>
          </p:cNvPr>
          <p:cNvPicPr>
            <a:picLocks noChangeAspect="1"/>
          </p:cNvPicPr>
          <p:nvPr/>
        </p:nvPicPr>
        <p:blipFill>
          <a:blip r:embed="rId2"/>
          <a:stretch>
            <a:fillRect/>
          </a:stretch>
        </p:blipFill>
        <p:spPr>
          <a:xfrm>
            <a:off x="2384298" y="2708920"/>
            <a:ext cx="7550649" cy="3217233"/>
          </a:xfrm>
          <a:prstGeom prst="rect">
            <a:avLst/>
          </a:prstGeom>
        </p:spPr>
      </p:pic>
      <p:sp>
        <p:nvSpPr>
          <p:cNvPr id="8" name="Rectángulo 7">
            <a:extLst>
              <a:ext uri="{FF2B5EF4-FFF2-40B4-BE49-F238E27FC236}">
                <a16:creationId xmlns:a16="http://schemas.microsoft.com/office/drawing/2014/main" id="{C72E3A5B-0710-4E42-BE57-2657CFA09293}"/>
              </a:ext>
            </a:extLst>
          </p:cNvPr>
          <p:cNvSpPr/>
          <p:nvPr/>
        </p:nvSpPr>
        <p:spPr>
          <a:xfrm>
            <a:off x="979516" y="6459784"/>
            <a:ext cx="5332507"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3 – Página 4 de la Guía de Estadística General</a:t>
            </a:r>
          </a:p>
        </p:txBody>
      </p:sp>
    </p:spTree>
    <p:extLst>
      <p:ext uri="{BB962C8B-B14F-4D97-AF65-F5344CB8AC3E}">
        <p14:creationId xmlns:p14="http://schemas.microsoft.com/office/powerpoint/2010/main" val="3589492467"/>
      </p:ext>
    </p:extLst>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98ED967-711E-4AB8-927A-AB563B9EB2E6}"/>
              </a:ext>
            </a:extLst>
          </p:cNvPr>
          <p:cNvSpPr>
            <a:spLocks noGrp="1"/>
          </p:cNvSpPr>
          <p:nvPr>
            <p:ph type="sldNum" sz="quarter" idx="12"/>
          </p:nvPr>
        </p:nvSpPr>
        <p:spPr/>
        <p:txBody>
          <a:bodyPr/>
          <a:lstStyle/>
          <a:p>
            <a:pPr>
              <a:defRPr/>
            </a:pPr>
            <a:fld id="{D71FB152-16E3-4A37-B152-4CB70E3D15AF}" type="slidenum">
              <a:rPr lang="es-ES" smtClean="0"/>
              <a:pPr>
                <a:defRPr/>
              </a:pPr>
              <a:t>2</a:t>
            </a:fld>
            <a:endParaRPr lang="es-ES"/>
          </a:p>
        </p:txBody>
      </p:sp>
      <p:sp>
        <p:nvSpPr>
          <p:cNvPr id="6" name="Rectángulo 5">
            <a:extLst>
              <a:ext uri="{FF2B5EF4-FFF2-40B4-BE49-F238E27FC236}">
                <a16:creationId xmlns:a16="http://schemas.microsoft.com/office/drawing/2014/main" id="{2B8AF284-AE20-43F0-8D80-BD5CF9C8D168}"/>
              </a:ext>
            </a:extLst>
          </p:cNvPr>
          <p:cNvSpPr/>
          <p:nvPr/>
        </p:nvSpPr>
        <p:spPr>
          <a:xfrm>
            <a:off x="1097280" y="1737360"/>
            <a:ext cx="10327312" cy="4499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PE" sz="2300" b="1" dirty="0">
                <a:solidFill>
                  <a:schemeClr val="tx1">
                    <a:lumMod val="95000"/>
                    <a:lumOff val="5000"/>
                  </a:schemeClr>
                </a:solidFill>
              </a:rPr>
              <a:t>EP2018 - Estadística General - Grupo B:</a:t>
            </a:r>
          </a:p>
          <a:p>
            <a:pPr marL="742950" lvl="1" indent="-285750">
              <a:buFont typeface="Arial" panose="020B0604020202020204" pitchFamily="34" charset="0"/>
              <a:buChar char="•"/>
            </a:pPr>
            <a:r>
              <a:rPr lang="es-PE" sz="2300" dirty="0">
                <a:solidFill>
                  <a:schemeClr val="tx1">
                    <a:lumMod val="95000"/>
                    <a:lumOff val="5000"/>
                  </a:schemeClr>
                </a:solidFill>
              </a:rPr>
              <a:t>Teoría: Lunes, Martes y Miércoles de 11 am a 2 pm – Prof. Jesús E. Gamboa U.</a:t>
            </a:r>
          </a:p>
          <a:p>
            <a:pPr marL="742950" lvl="1" indent="-285750">
              <a:buFont typeface="Arial" panose="020B0604020202020204" pitchFamily="34" charset="0"/>
              <a:buChar char="•"/>
            </a:pPr>
            <a:r>
              <a:rPr lang="es-PE" sz="2300" dirty="0">
                <a:solidFill>
                  <a:schemeClr val="tx1">
                    <a:lumMod val="95000"/>
                    <a:lumOff val="5000"/>
                  </a:schemeClr>
                </a:solidFill>
              </a:rPr>
              <a:t>Práctica: Jueves y Viernes de 11 am  a 2 pm – Prof. Aldo R. Meza R.</a:t>
            </a:r>
          </a:p>
          <a:p>
            <a:pPr marL="285750" indent="-285750">
              <a:buFont typeface="Arial" panose="020B0604020202020204" pitchFamily="34" charset="0"/>
              <a:buChar char="•"/>
            </a:pPr>
            <a:r>
              <a:rPr lang="es-PE" sz="2300" b="1" dirty="0">
                <a:solidFill>
                  <a:schemeClr val="tx1">
                    <a:lumMod val="95000"/>
                    <a:lumOff val="5000"/>
                  </a:schemeClr>
                </a:solidFill>
              </a:rPr>
              <a:t>Evaluación:</a:t>
            </a:r>
          </a:p>
          <a:p>
            <a:pPr marL="742950" lvl="1" indent="-285750">
              <a:buFont typeface="Arial" panose="020B0604020202020204" pitchFamily="34" charset="0"/>
              <a:buChar char="•"/>
            </a:pPr>
            <a:r>
              <a:rPr lang="es-PE" sz="2300" dirty="0">
                <a:solidFill>
                  <a:schemeClr val="tx1">
                    <a:lumMod val="95000"/>
                    <a:lumOff val="5000"/>
                  </a:schemeClr>
                </a:solidFill>
              </a:rPr>
              <a:t>Examen parcial – 30%</a:t>
            </a:r>
          </a:p>
          <a:p>
            <a:pPr marL="742950" lvl="1" indent="-285750">
              <a:buFont typeface="Arial" panose="020B0604020202020204" pitchFamily="34" charset="0"/>
              <a:buChar char="•"/>
            </a:pPr>
            <a:r>
              <a:rPr lang="es-PE" sz="2300" dirty="0">
                <a:solidFill>
                  <a:schemeClr val="tx1">
                    <a:lumMod val="95000"/>
                    <a:lumOff val="5000"/>
                  </a:schemeClr>
                </a:solidFill>
              </a:rPr>
              <a:t>Examen final – 30%</a:t>
            </a:r>
          </a:p>
          <a:p>
            <a:pPr marL="742950" lvl="1" indent="-285750">
              <a:buFont typeface="Arial" panose="020B0604020202020204" pitchFamily="34" charset="0"/>
              <a:buChar char="•"/>
            </a:pPr>
            <a:r>
              <a:rPr lang="es-PE" sz="2300" dirty="0">
                <a:solidFill>
                  <a:schemeClr val="tx1">
                    <a:lumMod val="95000"/>
                    <a:lumOff val="5000"/>
                  </a:schemeClr>
                </a:solidFill>
              </a:rPr>
              <a:t>Prácticas calificadas – 40%</a:t>
            </a:r>
          </a:p>
          <a:p>
            <a:pPr marL="285750" indent="-285750">
              <a:buFont typeface="Arial" panose="020B0604020202020204" pitchFamily="34" charset="0"/>
              <a:buChar char="•"/>
            </a:pPr>
            <a:r>
              <a:rPr lang="es-PE" sz="2300" b="1" dirty="0">
                <a:solidFill>
                  <a:schemeClr val="tx1">
                    <a:lumMod val="95000"/>
                    <a:lumOff val="5000"/>
                  </a:schemeClr>
                </a:solidFill>
              </a:rPr>
              <a:t>La justificación por inasistencia a una evaluación debe ser presentada antes de la siguiente evaluación, antes el profesor correspondiente</a:t>
            </a:r>
          </a:p>
          <a:p>
            <a:pPr marL="285750" indent="-285750">
              <a:buFont typeface="Arial" panose="020B0604020202020204" pitchFamily="34" charset="0"/>
              <a:buChar char="•"/>
            </a:pPr>
            <a:r>
              <a:rPr lang="es-PE" sz="2300" b="1" dirty="0">
                <a:solidFill>
                  <a:schemeClr val="tx1">
                    <a:lumMod val="95000"/>
                    <a:lumOff val="5000"/>
                  </a:schemeClr>
                </a:solidFill>
              </a:rPr>
              <a:t>Los alumnos que justifiquen su inasistencia a una evaluación rendirán una evaluación de rezagados al final del curso</a:t>
            </a:r>
          </a:p>
          <a:p>
            <a:pPr marL="285750" indent="-285750">
              <a:buFont typeface="Arial" panose="020B0604020202020204" pitchFamily="34" charset="0"/>
              <a:buChar char="•"/>
            </a:pPr>
            <a:r>
              <a:rPr lang="es-PE" sz="2300" b="1" dirty="0">
                <a:solidFill>
                  <a:schemeClr val="tx1">
                    <a:lumMod val="95000"/>
                    <a:lumOff val="5000"/>
                  </a:schemeClr>
                </a:solidFill>
              </a:rPr>
              <a:t>Solo se puede rezagar UNA evaluación.</a:t>
            </a:r>
          </a:p>
        </p:txBody>
      </p:sp>
      <p:sp>
        <p:nvSpPr>
          <p:cNvPr id="8" name="Rectangle 5">
            <a:extLst>
              <a:ext uri="{FF2B5EF4-FFF2-40B4-BE49-F238E27FC236}">
                <a16:creationId xmlns:a16="http://schemas.microsoft.com/office/drawing/2014/main" id="{B1AB5CF6-078F-442C-9E3A-22C5DC767F1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Presentación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6381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00EDA96-B45D-4F3C-8B0F-4EF362317584}"/>
              </a:ext>
            </a:extLst>
          </p:cNvPr>
          <p:cNvSpPr>
            <a:spLocks noGrp="1"/>
          </p:cNvSpPr>
          <p:nvPr>
            <p:ph type="sldNum" sz="quarter" idx="12"/>
          </p:nvPr>
        </p:nvSpPr>
        <p:spPr/>
        <p:txBody>
          <a:bodyPr/>
          <a:lstStyle/>
          <a:p>
            <a:pPr>
              <a:defRPr/>
            </a:pPr>
            <a:fld id="{D71FB152-16E3-4A37-B152-4CB70E3D15AF}" type="slidenum">
              <a:rPr lang="es-ES" smtClean="0"/>
              <a:pPr>
                <a:defRPr/>
              </a:pPr>
              <a:t>20</a:t>
            </a:fld>
            <a:endParaRPr lang="es-ES"/>
          </a:p>
        </p:txBody>
      </p:sp>
      <p:sp>
        <p:nvSpPr>
          <p:cNvPr id="5" name="Rectangle 5">
            <a:extLst>
              <a:ext uri="{FF2B5EF4-FFF2-40B4-BE49-F238E27FC236}">
                <a16:creationId xmlns:a16="http://schemas.microsoft.com/office/drawing/2014/main" id="{A5F5EA96-B89B-4128-9142-50A271E9ACE5}"/>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4</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graphicFrame>
        <p:nvGraphicFramePr>
          <p:cNvPr id="6" name="1 Tabla">
            <a:extLst>
              <a:ext uri="{FF2B5EF4-FFF2-40B4-BE49-F238E27FC236}">
                <a16:creationId xmlns:a16="http://schemas.microsoft.com/office/drawing/2014/main" id="{517D26F7-8381-4C9C-807C-C5AFD0557C40}"/>
              </a:ext>
            </a:extLst>
          </p:cNvPr>
          <p:cNvGraphicFramePr>
            <a:graphicFrameLocks noGrp="1"/>
          </p:cNvGraphicFramePr>
          <p:nvPr>
            <p:extLst>
              <p:ext uri="{D42A27DB-BD31-4B8C-83A1-F6EECF244321}">
                <p14:modId xmlns:p14="http://schemas.microsoft.com/office/powerpoint/2010/main" val="3061540260"/>
              </p:ext>
            </p:extLst>
          </p:nvPr>
        </p:nvGraphicFramePr>
        <p:xfrm>
          <a:off x="1097280" y="1882267"/>
          <a:ext cx="10058400" cy="4387679"/>
        </p:xfrm>
        <a:graphic>
          <a:graphicData uri="http://schemas.openxmlformats.org/drawingml/2006/table">
            <a:tbl>
              <a:tblPr firstRow="1" bandRow="1">
                <a:tableStyleId>{72833802-FEF1-4C79-8D5D-14CF1EAF98D9}</a:tableStyleId>
              </a:tblPr>
              <a:tblGrid>
                <a:gridCol w="4998720">
                  <a:extLst>
                    <a:ext uri="{9D8B030D-6E8A-4147-A177-3AD203B41FA5}">
                      <a16:colId xmlns:a16="http://schemas.microsoft.com/office/drawing/2014/main" val="20000"/>
                    </a:ext>
                  </a:extLst>
                </a:gridCol>
                <a:gridCol w="5059680">
                  <a:extLst>
                    <a:ext uri="{9D8B030D-6E8A-4147-A177-3AD203B41FA5}">
                      <a16:colId xmlns:a16="http://schemas.microsoft.com/office/drawing/2014/main" val="20001"/>
                    </a:ext>
                  </a:extLst>
                </a:gridCol>
              </a:tblGrid>
              <a:tr h="683455">
                <a:tc>
                  <a:txBody>
                    <a:bodyPr/>
                    <a:lstStyle/>
                    <a:p>
                      <a:pPr algn="ctr"/>
                      <a:r>
                        <a:rPr lang="es-PE" sz="2400" dirty="0"/>
                        <a:t>Variable</a:t>
                      </a:r>
                    </a:p>
                  </a:txBody>
                  <a:tcPr marL="112542" marR="112542" marT="56271" marB="5627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PE" sz="2400" dirty="0"/>
                        <a:t>Tipo de Variable</a:t>
                      </a:r>
                    </a:p>
                  </a:txBody>
                  <a:tcPr marL="112542" marR="112542" marT="56271" marB="56271"/>
                </a:tc>
                <a:extLst>
                  <a:ext uri="{0D108BD9-81ED-4DB2-BD59-A6C34878D82A}">
                    <a16:rowId xmlns:a16="http://schemas.microsoft.com/office/drawing/2014/main" val="10000"/>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400" dirty="0"/>
                        <a:t>Edad</a:t>
                      </a:r>
                      <a:endParaRPr lang="es-PE" sz="2400" dirty="0"/>
                    </a:p>
                  </a:txBody>
                  <a:tcPr marL="112542" marR="112542" marT="56271" marB="56271"/>
                </a:tc>
                <a:tc>
                  <a:txBody>
                    <a:bodyPr/>
                    <a:lstStyle/>
                    <a:p>
                      <a:endParaRPr lang="es-PE" sz="2400" dirty="0"/>
                    </a:p>
                  </a:txBody>
                  <a:tcPr marL="112542" marR="112542" marT="56271" marB="56271"/>
                </a:tc>
                <a:extLst>
                  <a:ext uri="{0D108BD9-81ED-4DB2-BD59-A6C34878D82A}">
                    <a16:rowId xmlns:a16="http://schemas.microsoft.com/office/drawing/2014/main" val="10001"/>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400" dirty="0"/>
                        <a:t>Tipo de socio</a:t>
                      </a:r>
                      <a:endParaRPr lang="es-PE" sz="2400" dirty="0"/>
                    </a:p>
                  </a:txBody>
                  <a:tcPr marL="112542" marR="112542" marT="56271" marB="56271"/>
                </a:tc>
                <a:tc>
                  <a:txBody>
                    <a:bodyPr/>
                    <a:lstStyle/>
                    <a:p>
                      <a:endParaRPr lang="es-PE" sz="2400" dirty="0"/>
                    </a:p>
                  </a:txBody>
                  <a:tcPr marL="112542" marR="112542" marT="56271" marB="56271"/>
                </a:tc>
                <a:extLst>
                  <a:ext uri="{0D108BD9-81ED-4DB2-BD59-A6C34878D82A}">
                    <a16:rowId xmlns:a16="http://schemas.microsoft.com/office/drawing/2014/main" val="10002"/>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400" dirty="0"/>
                        <a:t>Estado de los campos deportivos</a:t>
                      </a:r>
                      <a:endParaRPr lang="es-PE" sz="2400" dirty="0"/>
                    </a:p>
                  </a:txBody>
                  <a:tcPr marL="112542" marR="112542" marT="56271" marB="56271"/>
                </a:tc>
                <a:tc>
                  <a:txBody>
                    <a:bodyPr/>
                    <a:lstStyle/>
                    <a:p>
                      <a:endParaRPr lang="es-PE" sz="2400" dirty="0"/>
                    </a:p>
                  </a:txBody>
                  <a:tcPr marL="112542" marR="112542" marT="56271" marB="56271"/>
                </a:tc>
                <a:extLst>
                  <a:ext uri="{0D108BD9-81ED-4DB2-BD59-A6C34878D82A}">
                    <a16:rowId xmlns:a16="http://schemas.microsoft.com/office/drawing/2014/main" val="10003"/>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400" dirty="0"/>
                        <a:t>Frecuencia que encuentra libre los campos deportivos</a:t>
                      </a:r>
                      <a:endParaRPr lang="es-PE" sz="2400" dirty="0"/>
                    </a:p>
                  </a:txBody>
                  <a:tcPr marL="112542" marR="112542" marT="56271" marB="56271"/>
                </a:tc>
                <a:tc>
                  <a:txBody>
                    <a:bodyPr/>
                    <a:lstStyle/>
                    <a:p>
                      <a:endParaRPr lang="es-PE" sz="2400" dirty="0"/>
                    </a:p>
                  </a:txBody>
                  <a:tcPr marL="112542" marR="112542" marT="56271" marB="56271"/>
                </a:tc>
                <a:extLst>
                  <a:ext uri="{0D108BD9-81ED-4DB2-BD59-A6C34878D82A}">
                    <a16:rowId xmlns:a16="http://schemas.microsoft.com/office/drawing/2014/main" val="10004"/>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400" dirty="0"/>
                        <a:t>Número de veces que asiste al club mensualmente</a:t>
                      </a:r>
                      <a:endParaRPr lang="es-PE" sz="2400" dirty="0"/>
                    </a:p>
                  </a:txBody>
                  <a:tcPr marL="112542" marR="112542" marT="56271" marB="56271"/>
                </a:tc>
                <a:tc>
                  <a:txBody>
                    <a:bodyPr/>
                    <a:lstStyle/>
                    <a:p>
                      <a:endParaRPr lang="es-PE" sz="2400"/>
                    </a:p>
                  </a:txBody>
                  <a:tcPr marL="112542" marR="112542" marT="56271" marB="56271"/>
                </a:tc>
                <a:extLst>
                  <a:ext uri="{0D108BD9-81ED-4DB2-BD59-A6C34878D82A}">
                    <a16:rowId xmlns:a16="http://schemas.microsoft.com/office/drawing/2014/main" val="10005"/>
                  </a:ext>
                </a:extLst>
              </a:tr>
              <a:tr h="5040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_tradnl" sz="2400" dirty="0"/>
                        <a:t>Pago mensual</a:t>
                      </a:r>
                      <a:endParaRPr lang="es-PE" sz="2400" dirty="0"/>
                    </a:p>
                  </a:txBody>
                  <a:tcPr marL="112542" marR="112542" marT="56271" marB="56271"/>
                </a:tc>
                <a:tc>
                  <a:txBody>
                    <a:bodyPr/>
                    <a:lstStyle/>
                    <a:p>
                      <a:endParaRPr lang="es-PE" sz="2400" dirty="0"/>
                    </a:p>
                  </a:txBody>
                  <a:tcPr marL="112542" marR="112542" marT="56271" marB="56271"/>
                </a:tc>
                <a:extLst>
                  <a:ext uri="{0D108BD9-81ED-4DB2-BD59-A6C34878D82A}">
                    <a16:rowId xmlns:a16="http://schemas.microsoft.com/office/drawing/2014/main" val="10006"/>
                  </a:ext>
                </a:extLst>
              </a:tr>
            </a:tbl>
          </a:graphicData>
        </a:graphic>
      </p:graphicFrame>
      <p:sp>
        <p:nvSpPr>
          <p:cNvPr id="7" name="Rectángulo 6">
            <a:extLst>
              <a:ext uri="{FF2B5EF4-FFF2-40B4-BE49-F238E27FC236}">
                <a16:creationId xmlns:a16="http://schemas.microsoft.com/office/drawing/2014/main" id="{884A3A1A-56F6-4D85-8ED9-70615BF44EB8}"/>
              </a:ext>
            </a:extLst>
          </p:cNvPr>
          <p:cNvSpPr/>
          <p:nvPr/>
        </p:nvSpPr>
        <p:spPr>
          <a:xfrm>
            <a:off x="979516" y="6459784"/>
            <a:ext cx="5332507"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3 – Página 4 de la Guía de Estadística General</a:t>
            </a:r>
          </a:p>
        </p:txBody>
      </p:sp>
    </p:spTree>
    <p:extLst>
      <p:ext uri="{BB962C8B-B14F-4D97-AF65-F5344CB8AC3E}">
        <p14:creationId xmlns:p14="http://schemas.microsoft.com/office/powerpoint/2010/main" val="341051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Rectangle 3"/>
          <p:cNvSpPr>
            <a:spLocks noGrp="1" noChangeArrowheads="1"/>
          </p:cNvSpPr>
          <p:nvPr>
            <p:ph type="body" sz="half" idx="1"/>
          </p:nvPr>
        </p:nvSpPr>
        <p:spPr>
          <a:xfrm>
            <a:off x="1225731" y="2107950"/>
            <a:ext cx="10812585" cy="3193257"/>
          </a:xfrm>
        </p:spPr>
        <p:txBody>
          <a:bodyPr>
            <a:noAutofit/>
          </a:bodyPr>
          <a:lstStyle/>
          <a:p>
            <a:pPr eaLnBrk="1" hangingPunct="1">
              <a:buFont typeface="Wingdings" pitchFamily="2" charset="2"/>
              <a:buChar char="v"/>
            </a:pPr>
            <a:r>
              <a:rPr lang="es-ES" sz="3200" dirty="0"/>
              <a:t>Una </a:t>
            </a:r>
            <a:r>
              <a:rPr lang="es-ES" sz="3200" b="1" dirty="0">
                <a:solidFill>
                  <a:srgbClr val="CC3300"/>
                </a:solidFill>
              </a:rPr>
              <a:t>observación </a:t>
            </a:r>
            <a:r>
              <a:rPr lang="es-ES" sz="3200" dirty="0"/>
              <a:t>es el valor posible que toma una variable.</a:t>
            </a:r>
          </a:p>
          <a:p>
            <a:pPr eaLnBrk="1" hangingPunct="1">
              <a:buFont typeface="Wingdings" pitchFamily="2" charset="2"/>
              <a:buChar char="v"/>
            </a:pPr>
            <a:r>
              <a:rPr lang="es-ES_tradnl" sz="3200" dirty="0"/>
              <a:t>A las observaciones se les suele  representar con las letras minúsculas </a:t>
            </a:r>
            <a:r>
              <a:rPr lang="es-ES_tradnl" sz="3200" dirty="0" err="1"/>
              <a:t>subindicadas</a:t>
            </a:r>
            <a:r>
              <a:rPr lang="es-ES_tradnl" sz="3200" dirty="0"/>
              <a:t>, como por ejemplo</a:t>
            </a:r>
            <a:endParaRPr lang="es-ES" sz="3200" dirty="0"/>
          </a:p>
        </p:txBody>
      </p:sp>
      <p:sp>
        <p:nvSpPr>
          <p:cNvPr id="1033" name="6 Marcador de número de diapositiva"/>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53" eaLnBrk="0" hangingPunct="0">
              <a:defRPr sz="2339">
                <a:solidFill>
                  <a:schemeClr val="tx1"/>
                </a:solidFill>
                <a:latin typeface="Arial" pitchFamily="34" charset="0"/>
              </a:defRPr>
            </a:lvl1pPr>
            <a:lvl2pPr marL="914446" indent="-351710" defTabSz="1215353" eaLnBrk="0" hangingPunct="0">
              <a:defRPr sz="2339">
                <a:solidFill>
                  <a:schemeClr val="tx1"/>
                </a:solidFill>
                <a:latin typeface="Arial" pitchFamily="34" charset="0"/>
              </a:defRPr>
            </a:lvl2pPr>
            <a:lvl3pPr marL="1406839" indent="-281368" defTabSz="1215353" eaLnBrk="0" hangingPunct="0">
              <a:defRPr sz="2339">
                <a:solidFill>
                  <a:schemeClr val="tx1"/>
                </a:solidFill>
                <a:latin typeface="Arial" pitchFamily="34" charset="0"/>
              </a:defRPr>
            </a:lvl3pPr>
            <a:lvl4pPr marL="1969575" indent="-281368" defTabSz="1215353" eaLnBrk="0" hangingPunct="0">
              <a:defRPr sz="2339">
                <a:solidFill>
                  <a:schemeClr val="tx1"/>
                </a:solidFill>
                <a:latin typeface="Arial" pitchFamily="34" charset="0"/>
              </a:defRPr>
            </a:lvl4pPr>
            <a:lvl5pPr marL="2532312" indent="-281368" defTabSz="1215353" eaLnBrk="0" hangingPunct="0">
              <a:defRPr sz="2339">
                <a:solidFill>
                  <a:schemeClr val="tx1"/>
                </a:solidFill>
                <a:latin typeface="Arial" pitchFamily="34" charset="0"/>
              </a:defRPr>
            </a:lvl5pPr>
            <a:lvl6pPr marL="3095047" indent="-281368" defTabSz="1215353" eaLnBrk="0" fontAlgn="base" hangingPunct="0">
              <a:spcBef>
                <a:spcPct val="0"/>
              </a:spcBef>
              <a:spcAft>
                <a:spcPct val="0"/>
              </a:spcAft>
              <a:defRPr sz="2339">
                <a:solidFill>
                  <a:schemeClr val="tx1"/>
                </a:solidFill>
                <a:latin typeface="Arial" pitchFamily="34" charset="0"/>
              </a:defRPr>
            </a:lvl6pPr>
            <a:lvl7pPr marL="3657783" indent="-281368" defTabSz="1215353" eaLnBrk="0" fontAlgn="base" hangingPunct="0">
              <a:spcBef>
                <a:spcPct val="0"/>
              </a:spcBef>
              <a:spcAft>
                <a:spcPct val="0"/>
              </a:spcAft>
              <a:defRPr sz="2339">
                <a:solidFill>
                  <a:schemeClr val="tx1"/>
                </a:solidFill>
                <a:latin typeface="Arial" pitchFamily="34" charset="0"/>
              </a:defRPr>
            </a:lvl7pPr>
            <a:lvl8pPr marL="4220519" indent="-281368" defTabSz="1215353" eaLnBrk="0" fontAlgn="base" hangingPunct="0">
              <a:spcBef>
                <a:spcPct val="0"/>
              </a:spcBef>
              <a:spcAft>
                <a:spcPct val="0"/>
              </a:spcAft>
              <a:defRPr sz="2339">
                <a:solidFill>
                  <a:schemeClr val="tx1"/>
                </a:solidFill>
                <a:latin typeface="Arial" pitchFamily="34" charset="0"/>
              </a:defRPr>
            </a:lvl8pPr>
            <a:lvl9pPr marL="4783254" indent="-281368" defTabSz="1215353" eaLnBrk="0" fontAlgn="base" hangingPunct="0">
              <a:spcBef>
                <a:spcPct val="0"/>
              </a:spcBef>
              <a:spcAft>
                <a:spcPct val="0"/>
              </a:spcAft>
              <a:defRPr sz="2339">
                <a:solidFill>
                  <a:schemeClr val="tx1"/>
                </a:solidFill>
                <a:latin typeface="Arial" pitchFamily="34" charset="0"/>
              </a:defRPr>
            </a:lvl9pPr>
          </a:lstStyle>
          <a:p>
            <a:pPr eaLnBrk="1" hangingPunct="1"/>
            <a:fld id="{F7FF8AA1-2E51-4718-BB6E-24E21CA8AE77}" type="slidenum">
              <a:rPr lang="es-ES" sz="1600">
                <a:latin typeface="Arial Black" pitchFamily="34" charset="0"/>
              </a:rPr>
              <a:pPr eaLnBrk="1" hangingPunct="1"/>
              <a:t>21</a:t>
            </a:fld>
            <a:endParaRPr lang="es-ES" sz="1600">
              <a:latin typeface="Arial Black" pitchFamily="34" charset="0"/>
            </a:endParaRPr>
          </a:p>
        </p:txBody>
      </p:sp>
      <p:grpSp>
        <p:nvGrpSpPr>
          <p:cNvPr id="2" name="Group 30"/>
          <p:cNvGrpSpPr>
            <a:grpSpLocks/>
          </p:cNvGrpSpPr>
          <p:nvPr/>
        </p:nvGrpSpPr>
        <p:grpSpPr bwMode="auto">
          <a:xfrm>
            <a:off x="4540812" y="4005064"/>
            <a:ext cx="3110375" cy="1530906"/>
            <a:chOff x="2984" y="1346"/>
            <a:chExt cx="912" cy="315"/>
          </a:xfrm>
        </p:grpSpPr>
        <p:graphicFrame>
          <p:nvGraphicFramePr>
            <p:cNvPr id="1030" name="Object 9"/>
            <p:cNvGraphicFramePr>
              <a:graphicFrameLocks noChangeAspect="1"/>
            </p:cNvGraphicFramePr>
            <p:nvPr>
              <p:extLst>
                <p:ext uri="{D42A27DB-BD31-4B8C-83A1-F6EECF244321}">
                  <p14:modId xmlns:p14="http://schemas.microsoft.com/office/powerpoint/2010/main" val="2426794034"/>
                </p:ext>
              </p:extLst>
            </p:nvPr>
          </p:nvGraphicFramePr>
          <p:xfrm>
            <a:off x="2984" y="1359"/>
            <a:ext cx="271" cy="294"/>
          </p:xfrm>
          <a:graphic>
            <a:graphicData uri="http://schemas.openxmlformats.org/presentationml/2006/ole">
              <mc:AlternateContent xmlns:mc="http://schemas.openxmlformats.org/markup-compatibility/2006">
                <mc:Choice xmlns:v="urn:schemas-microsoft-com:vml" Requires="v">
                  <p:oleObj spid="_x0000_s1407" name="Ecuación" r:id="rId3" imgW="152334" imgH="228501" progId="Equation.3">
                    <p:embed/>
                  </p:oleObj>
                </mc:Choice>
                <mc:Fallback>
                  <p:oleObj name="Ecuación" r:id="rId3" imgW="152334" imgH="228501"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 y="1359"/>
                          <a:ext cx="271"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11"/>
            <p:cNvGraphicFramePr>
              <a:graphicFrameLocks noChangeAspect="1"/>
            </p:cNvGraphicFramePr>
            <p:nvPr/>
          </p:nvGraphicFramePr>
          <p:xfrm>
            <a:off x="3301" y="1359"/>
            <a:ext cx="279" cy="291"/>
          </p:xfrm>
          <a:graphic>
            <a:graphicData uri="http://schemas.openxmlformats.org/presentationml/2006/ole">
              <mc:AlternateContent xmlns:mc="http://schemas.openxmlformats.org/markup-compatibility/2006">
                <mc:Choice xmlns:v="urn:schemas-microsoft-com:vml" Requires="v">
                  <p:oleObj spid="_x0000_s1408" name="Ecuación" r:id="rId5" imgW="165028" imgH="228501" progId="Equation.3">
                    <p:embed/>
                  </p:oleObj>
                </mc:Choice>
                <mc:Fallback>
                  <p:oleObj name="Ecuación" r:id="rId5" imgW="165028" imgH="228501"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1" y="1359"/>
                          <a:ext cx="279" cy="2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13"/>
            <p:cNvGraphicFramePr>
              <a:graphicFrameLocks noChangeAspect="1"/>
            </p:cNvGraphicFramePr>
            <p:nvPr>
              <p:extLst>
                <p:ext uri="{D42A27DB-BD31-4B8C-83A1-F6EECF244321}">
                  <p14:modId xmlns:p14="http://schemas.microsoft.com/office/powerpoint/2010/main" val="3536009022"/>
                </p:ext>
              </p:extLst>
            </p:nvPr>
          </p:nvGraphicFramePr>
          <p:xfrm>
            <a:off x="3619" y="1346"/>
            <a:ext cx="277" cy="315"/>
          </p:xfrm>
          <a:graphic>
            <a:graphicData uri="http://schemas.openxmlformats.org/presentationml/2006/ole">
              <mc:AlternateContent xmlns:mc="http://schemas.openxmlformats.org/markup-compatibility/2006">
                <mc:Choice xmlns:v="urn:schemas-microsoft-com:vml" Requires="v">
                  <p:oleObj spid="_x0000_s1409" name="Ecuación" r:id="rId7" imgW="152334" imgH="228501" progId="Equation.3">
                    <p:embed/>
                  </p:oleObj>
                </mc:Choice>
                <mc:Fallback>
                  <p:oleObj name="Ecuación" r:id="rId7" imgW="152334" imgH="228501"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9" y="1346"/>
                          <a:ext cx="277" cy="3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00729" name="Object 25"/>
          <p:cNvGraphicFramePr>
            <a:graphicFrameLocks noChangeAspect="1"/>
          </p:cNvGraphicFramePr>
          <p:nvPr/>
        </p:nvGraphicFramePr>
        <p:xfrm>
          <a:off x="5001849" y="7037754"/>
          <a:ext cx="443524" cy="406400"/>
        </p:xfrm>
        <a:graphic>
          <a:graphicData uri="http://schemas.openxmlformats.org/presentationml/2006/ole">
            <mc:AlternateContent xmlns:mc="http://schemas.openxmlformats.org/markup-compatibility/2006">
              <mc:Choice xmlns:v="urn:schemas-microsoft-com:vml" Requires="v">
                <p:oleObj spid="_x0000_s1410" name="Ecuación" r:id="rId9" imgW="177492" imgH="177492" progId="Equation.3">
                  <p:embed/>
                </p:oleObj>
              </mc:Choice>
              <mc:Fallback>
                <p:oleObj name="Ecuación" r:id="rId9" imgW="177492" imgH="177492"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1849" y="7037754"/>
                        <a:ext cx="443524"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0732" name="Rectangle 28"/>
          <p:cNvSpPr>
            <a:spLocks noChangeArrowheads="1"/>
          </p:cNvSpPr>
          <p:nvPr/>
        </p:nvSpPr>
        <p:spPr bwMode="auto">
          <a:xfrm>
            <a:off x="6154616" y="7046068"/>
            <a:ext cx="579005"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s-ES_tradnl" sz="2339"/>
              <a:t>S</a:t>
            </a:r>
            <a:r>
              <a:rPr lang="es-ES_tradnl" sz="2339" baseline="30000"/>
              <a:t>2</a:t>
            </a:r>
            <a:r>
              <a:rPr lang="es-ES" sz="2339"/>
              <a:t> </a:t>
            </a:r>
          </a:p>
        </p:txBody>
      </p:sp>
      <p:sp>
        <p:nvSpPr>
          <p:cNvPr id="200733" name="Rectangle 29"/>
          <p:cNvSpPr>
            <a:spLocks noChangeArrowheads="1"/>
          </p:cNvSpPr>
          <p:nvPr/>
        </p:nvSpPr>
        <p:spPr bwMode="auto">
          <a:xfrm>
            <a:off x="7483231" y="7020668"/>
            <a:ext cx="434734"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s-ES_tradnl" sz="2339"/>
              <a:t>p</a:t>
            </a:r>
            <a:r>
              <a:rPr lang="es-ES" sz="2339"/>
              <a:t> </a:t>
            </a:r>
          </a:p>
        </p:txBody>
      </p:sp>
      <p:sp>
        <p:nvSpPr>
          <p:cNvPr id="14" name="Rectangle 5">
            <a:extLst>
              <a:ext uri="{FF2B5EF4-FFF2-40B4-BE49-F238E27FC236}">
                <a16:creationId xmlns:a16="http://schemas.microsoft.com/office/drawing/2014/main" id="{3D542616-ECCB-4F60-AC09-CAEC4A0A6891}"/>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Observación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1582E24A-995D-4FE3-8C87-BD88AD94FEDD}"/>
              </a:ext>
            </a:extLst>
          </p:cNvPr>
          <p:cNvSpPr>
            <a:spLocks noGrp="1"/>
          </p:cNvSpPr>
          <p:nvPr>
            <p:ph type="sldNum" sz="quarter" idx="11"/>
          </p:nvPr>
        </p:nvSpPr>
        <p:spPr/>
        <p:txBody>
          <a:bodyPr/>
          <a:lstStyle/>
          <a:p>
            <a:pPr>
              <a:defRPr/>
            </a:pPr>
            <a:fld id="{0AD08ECD-98C1-4FC8-935C-722C473ABFE0}" type="slidenum">
              <a:rPr lang="es-ES" smtClean="0"/>
              <a:pPr>
                <a:defRPr/>
              </a:pPr>
              <a:t>22</a:t>
            </a:fld>
            <a:endParaRPr lang="es-ES"/>
          </a:p>
        </p:txBody>
      </p:sp>
      <p:graphicFrame>
        <p:nvGraphicFramePr>
          <p:cNvPr id="7" name="Object 20">
            <a:extLst>
              <a:ext uri="{FF2B5EF4-FFF2-40B4-BE49-F238E27FC236}">
                <a16:creationId xmlns:a16="http://schemas.microsoft.com/office/drawing/2014/main" id="{39761BB3-0ADE-458A-84FC-AF09E0A5F681}"/>
              </a:ext>
            </a:extLst>
          </p:cNvPr>
          <p:cNvGraphicFramePr>
            <a:graphicFrameLocks noGrp="1" noChangeAspect="1"/>
          </p:cNvGraphicFramePr>
          <p:nvPr>
            <p:ph sz="quarter" idx="2"/>
            <p:extLst>
              <p:ext uri="{D42A27DB-BD31-4B8C-83A1-F6EECF244321}">
                <p14:modId xmlns:p14="http://schemas.microsoft.com/office/powerpoint/2010/main" val="1987013141"/>
              </p:ext>
            </p:extLst>
          </p:nvPr>
        </p:nvGraphicFramePr>
        <p:xfrm>
          <a:off x="3719736" y="3357563"/>
          <a:ext cx="1306512" cy="1414165"/>
        </p:xfrm>
        <a:graphic>
          <a:graphicData uri="http://schemas.openxmlformats.org/presentationml/2006/ole">
            <mc:AlternateContent xmlns:mc="http://schemas.openxmlformats.org/markup-compatibility/2006">
              <mc:Choice xmlns:v="urn:schemas-microsoft-com:vml" Requires="v">
                <p:oleObj spid="_x0000_s64547" name="Ecuación" r:id="rId3" imgW="152280" imgH="164880" progId="Equation.3">
                  <p:embed/>
                </p:oleObj>
              </mc:Choice>
              <mc:Fallback>
                <p:oleObj name="Ecuación" r:id="rId3" imgW="152280" imgH="164880" progId="Equation.3">
                  <p:embed/>
                  <p:pic>
                    <p:nvPicPr>
                      <p:cNvPr id="200724"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9736" y="3357563"/>
                        <a:ext cx="1306512" cy="1414165"/>
                      </a:xfrm>
                      <a:prstGeom prst="rect">
                        <a:avLst/>
                      </a:prstGeom>
                      <a:noFill/>
                      <a:ln>
                        <a:noFill/>
                      </a:ln>
                      <a:effectLst/>
                    </p:spPr>
                  </p:pic>
                </p:oleObj>
              </mc:Fallback>
            </mc:AlternateContent>
          </a:graphicData>
        </a:graphic>
      </p:graphicFrame>
      <p:graphicFrame>
        <p:nvGraphicFramePr>
          <p:cNvPr id="8" name="Object 22">
            <a:extLst>
              <a:ext uri="{FF2B5EF4-FFF2-40B4-BE49-F238E27FC236}">
                <a16:creationId xmlns:a16="http://schemas.microsoft.com/office/drawing/2014/main" id="{220F57D8-1EAA-4E03-8DBE-A261B9AB5883}"/>
              </a:ext>
            </a:extLst>
          </p:cNvPr>
          <p:cNvGraphicFramePr>
            <a:graphicFrameLocks noGrp="1" noChangeAspect="1"/>
          </p:cNvGraphicFramePr>
          <p:nvPr>
            <p:ph sz="quarter" idx="3"/>
            <p:extLst>
              <p:ext uri="{D42A27DB-BD31-4B8C-83A1-F6EECF244321}">
                <p14:modId xmlns:p14="http://schemas.microsoft.com/office/powerpoint/2010/main" val="1459835921"/>
              </p:ext>
            </p:extLst>
          </p:nvPr>
        </p:nvGraphicFramePr>
        <p:xfrm>
          <a:off x="5841388" y="3255226"/>
          <a:ext cx="1306511" cy="1306511"/>
        </p:xfrm>
        <a:graphic>
          <a:graphicData uri="http://schemas.openxmlformats.org/presentationml/2006/ole">
            <mc:AlternateContent xmlns:mc="http://schemas.openxmlformats.org/markup-compatibility/2006">
              <mc:Choice xmlns:v="urn:schemas-microsoft-com:vml" Requires="v">
                <p:oleObj spid="_x0000_s64548" name="Ecuación" r:id="rId5" imgW="203040" imgH="203040" progId="Equation.3">
                  <p:embed/>
                </p:oleObj>
              </mc:Choice>
              <mc:Fallback>
                <p:oleObj name="Ecuación" r:id="rId5" imgW="203040" imgH="203040" progId="Equation.3">
                  <p:embed/>
                  <p:pic>
                    <p:nvPicPr>
                      <p:cNvPr id="200726"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1388" y="3255226"/>
                        <a:ext cx="1306511" cy="1306511"/>
                      </a:xfrm>
                      <a:prstGeom prst="rect">
                        <a:avLst/>
                      </a:prstGeom>
                      <a:noFill/>
                      <a:ln>
                        <a:noFill/>
                      </a:ln>
                      <a:effectLst/>
                    </p:spPr>
                  </p:pic>
                </p:oleObj>
              </mc:Fallback>
            </mc:AlternateContent>
          </a:graphicData>
        </a:graphic>
      </p:graphicFrame>
      <p:sp>
        <p:nvSpPr>
          <p:cNvPr id="10" name="Rectangle 16">
            <a:extLst>
              <a:ext uri="{FF2B5EF4-FFF2-40B4-BE49-F238E27FC236}">
                <a16:creationId xmlns:a16="http://schemas.microsoft.com/office/drawing/2014/main" id="{C98BEE23-A7CA-4310-B41E-7DA08E4E642E}"/>
              </a:ext>
            </a:extLst>
          </p:cNvPr>
          <p:cNvSpPr>
            <a:spLocks noChangeArrowheads="1"/>
          </p:cNvSpPr>
          <p:nvPr/>
        </p:nvSpPr>
        <p:spPr bwMode="auto">
          <a:xfrm>
            <a:off x="1035417" y="1992811"/>
            <a:ext cx="10177066" cy="114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21" tIns="60761" rIns="121521" bIns="60761"/>
          <a:lstStyle/>
          <a:p>
            <a:pPr marL="455269" indent="-455269" algn="just" defTabSz="1215353">
              <a:spcBef>
                <a:spcPct val="20000"/>
              </a:spcBef>
              <a:buClr>
                <a:schemeClr val="bg2"/>
              </a:buClr>
              <a:buSzPct val="75000"/>
              <a:buFont typeface="Wingdings" pitchFamily="2" charset="2"/>
              <a:buChar char="v"/>
            </a:pPr>
            <a:r>
              <a:rPr lang="es-ES_tradnl" sz="3200" dirty="0">
                <a:latin typeface="Calibri  "/>
              </a:rPr>
              <a:t>Es </a:t>
            </a:r>
            <a:r>
              <a:rPr lang="es-ES_tradnl" sz="3200" dirty="0">
                <a:latin typeface="Calibri  "/>
                <a:ea typeface="Verdana" panose="020B0604030504040204" pitchFamily="34" charset="0"/>
              </a:rPr>
              <a:t>una</a:t>
            </a:r>
            <a:r>
              <a:rPr lang="es-ES_tradnl" sz="3200" dirty="0">
                <a:latin typeface="Calibri  "/>
              </a:rPr>
              <a:t> medida usada para describir el comportamiento de una variable en la </a:t>
            </a:r>
            <a:r>
              <a:rPr lang="es-ES_tradnl" sz="3200" b="1" dirty="0">
                <a:solidFill>
                  <a:srgbClr val="CC3300"/>
                </a:solidFill>
                <a:latin typeface="Calibri  "/>
              </a:rPr>
              <a:t>población</a:t>
            </a:r>
            <a:r>
              <a:rPr lang="es-ES_tradnl" sz="3200" dirty="0">
                <a:latin typeface="Calibri  "/>
              </a:rPr>
              <a:t>.  Es un valor constante.</a:t>
            </a:r>
            <a:endParaRPr lang="es-ES" sz="3200" dirty="0">
              <a:latin typeface="Calibri  "/>
            </a:endParaRPr>
          </a:p>
        </p:txBody>
      </p:sp>
      <p:graphicFrame>
        <p:nvGraphicFramePr>
          <p:cNvPr id="11" name="Object 24">
            <a:extLst>
              <a:ext uri="{FF2B5EF4-FFF2-40B4-BE49-F238E27FC236}">
                <a16:creationId xmlns:a16="http://schemas.microsoft.com/office/drawing/2014/main" id="{2780F991-4FA4-4C9D-9257-64D4AC6B8955}"/>
              </a:ext>
            </a:extLst>
          </p:cNvPr>
          <p:cNvGraphicFramePr>
            <a:graphicFrameLocks noChangeAspect="1"/>
          </p:cNvGraphicFramePr>
          <p:nvPr>
            <p:extLst>
              <p:ext uri="{D42A27DB-BD31-4B8C-83A1-F6EECF244321}">
                <p14:modId xmlns:p14="http://schemas.microsoft.com/office/powerpoint/2010/main" val="2098233175"/>
              </p:ext>
            </p:extLst>
          </p:nvPr>
        </p:nvGraphicFramePr>
        <p:xfrm>
          <a:off x="7963039" y="3353073"/>
          <a:ext cx="1306510" cy="1208664"/>
        </p:xfrm>
        <a:graphic>
          <a:graphicData uri="http://schemas.openxmlformats.org/presentationml/2006/ole">
            <mc:AlternateContent xmlns:mc="http://schemas.openxmlformats.org/markup-compatibility/2006">
              <mc:Choice xmlns:v="urn:schemas-microsoft-com:vml" Requires="v">
                <p:oleObj spid="_x0000_s64549" name="Ecuación" r:id="rId7" imgW="164880" imgH="152280" progId="Equation.3">
                  <p:embed/>
                </p:oleObj>
              </mc:Choice>
              <mc:Fallback>
                <p:oleObj name="Ecuación" r:id="rId7" imgW="164880" imgH="152280" progId="Equation.3">
                  <p:embed/>
                  <p:pic>
                    <p:nvPicPr>
                      <p:cNvPr id="200728"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3039" y="3353073"/>
                        <a:ext cx="1306510" cy="1208664"/>
                      </a:xfrm>
                      <a:prstGeom prst="rect">
                        <a:avLst/>
                      </a:prstGeom>
                      <a:noFill/>
                      <a:ln>
                        <a:noFill/>
                      </a:ln>
                      <a:effectLst/>
                    </p:spPr>
                  </p:pic>
                </p:oleObj>
              </mc:Fallback>
            </mc:AlternateContent>
          </a:graphicData>
        </a:graphic>
      </p:graphicFrame>
      <p:sp>
        <p:nvSpPr>
          <p:cNvPr id="13" name="Rectangle 5">
            <a:extLst>
              <a:ext uri="{FF2B5EF4-FFF2-40B4-BE49-F238E27FC236}">
                <a16:creationId xmlns:a16="http://schemas.microsoft.com/office/drawing/2014/main" id="{7B14A7EE-18AB-46B6-90D2-5F42B87EF1D5}"/>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Parámetro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0683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ACCBCC96-DC6F-4917-93A0-E11DC857C822}"/>
              </a:ext>
            </a:extLst>
          </p:cNvPr>
          <p:cNvSpPr>
            <a:spLocks noGrp="1"/>
          </p:cNvSpPr>
          <p:nvPr>
            <p:ph type="sldNum" sz="quarter" idx="11"/>
          </p:nvPr>
        </p:nvSpPr>
        <p:spPr/>
        <p:txBody>
          <a:bodyPr/>
          <a:lstStyle/>
          <a:p>
            <a:pPr>
              <a:defRPr/>
            </a:pPr>
            <a:fld id="{0AD08ECD-98C1-4FC8-935C-722C473ABFE0}" type="slidenum">
              <a:rPr lang="es-ES" smtClean="0"/>
              <a:pPr>
                <a:defRPr/>
              </a:pPr>
              <a:t>23</a:t>
            </a:fld>
            <a:endParaRPr lang="es-ES"/>
          </a:p>
        </p:txBody>
      </p:sp>
      <p:sp>
        <p:nvSpPr>
          <p:cNvPr id="8" name="Rectangle 19">
            <a:extLst>
              <a:ext uri="{FF2B5EF4-FFF2-40B4-BE49-F238E27FC236}">
                <a16:creationId xmlns:a16="http://schemas.microsoft.com/office/drawing/2014/main" id="{4F6CCEF5-81A3-4553-B614-85A44FB939DA}"/>
              </a:ext>
            </a:extLst>
          </p:cNvPr>
          <p:cNvSpPr>
            <a:spLocks noChangeArrowheads="1"/>
          </p:cNvSpPr>
          <p:nvPr/>
        </p:nvSpPr>
        <p:spPr bwMode="auto">
          <a:xfrm>
            <a:off x="1121509" y="2180056"/>
            <a:ext cx="10591116" cy="3049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21" tIns="60761" rIns="121521" bIns="60761"/>
          <a:lstStyle/>
          <a:p>
            <a:pPr marL="455269" indent="-455269" algn="just" defTabSz="1215353">
              <a:spcBef>
                <a:spcPct val="20000"/>
              </a:spcBef>
              <a:buClr>
                <a:schemeClr val="bg2"/>
              </a:buClr>
              <a:buSzPct val="75000"/>
              <a:buFont typeface="Wingdings" pitchFamily="2" charset="2"/>
              <a:buChar char="v"/>
            </a:pPr>
            <a:r>
              <a:rPr lang="es-ES_tradnl" sz="3200" dirty="0"/>
              <a:t>Es una medida usada para describir el comportamiento de una variable en la </a:t>
            </a:r>
            <a:r>
              <a:rPr lang="es-ES_tradnl" sz="3200" b="1" dirty="0">
                <a:solidFill>
                  <a:srgbClr val="CC3300"/>
                </a:solidFill>
              </a:rPr>
              <a:t>muestra</a:t>
            </a:r>
            <a:r>
              <a:rPr lang="es-ES_tradnl" sz="3200" dirty="0"/>
              <a:t>. Los estadísticos sirven para estimar a los parámetros.</a:t>
            </a:r>
          </a:p>
          <a:p>
            <a:pPr algn="just" defTabSz="1215353">
              <a:spcBef>
                <a:spcPct val="20000"/>
              </a:spcBef>
              <a:buClr>
                <a:schemeClr val="bg2"/>
              </a:buClr>
              <a:buSzPct val="75000"/>
            </a:pPr>
            <a:endParaRPr lang="es-ES_tradnl" sz="3200" dirty="0"/>
          </a:p>
          <a:p>
            <a:pPr marL="455269" indent="-455269" algn="just" defTabSz="1215353">
              <a:spcBef>
                <a:spcPct val="20000"/>
              </a:spcBef>
              <a:buClr>
                <a:schemeClr val="bg2"/>
              </a:buClr>
              <a:buSzPct val="75000"/>
              <a:buFont typeface="Wingdings" pitchFamily="2" charset="2"/>
              <a:buChar char="v"/>
            </a:pPr>
            <a:r>
              <a:rPr lang="es-ES_tradnl" sz="3200" dirty="0"/>
              <a:t>Estimar consiste en considerar el valor del estadístico como si fuera el valor del parámetro.</a:t>
            </a:r>
            <a:endParaRPr lang="es-ES" sz="3200" dirty="0"/>
          </a:p>
        </p:txBody>
      </p:sp>
      <p:sp>
        <p:nvSpPr>
          <p:cNvPr id="7" name="Rectangle 5">
            <a:extLst>
              <a:ext uri="{FF2B5EF4-FFF2-40B4-BE49-F238E27FC236}">
                <a16:creationId xmlns:a16="http://schemas.microsoft.com/office/drawing/2014/main" id="{9BF1E713-FDAB-46BD-A2D9-E8ED49FDF139}"/>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Estimador, Estadístico o Estadígrafo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0814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53" eaLnBrk="0" hangingPunct="0">
              <a:defRPr sz="2339">
                <a:solidFill>
                  <a:schemeClr val="tx1"/>
                </a:solidFill>
                <a:latin typeface="Arial" pitchFamily="34" charset="0"/>
              </a:defRPr>
            </a:lvl1pPr>
            <a:lvl2pPr marL="914446" indent="-351710" defTabSz="1215353" eaLnBrk="0" hangingPunct="0">
              <a:defRPr sz="2339">
                <a:solidFill>
                  <a:schemeClr val="tx1"/>
                </a:solidFill>
                <a:latin typeface="Arial" pitchFamily="34" charset="0"/>
              </a:defRPr>
            </a:lvl2pPr>
            <a:lvl3pPr marL="1406839" indent="-281368" defTabSz="1215353" eaLnBrk="0" hangingPunct="0">
              <a:defRPr sz="2339">
                <a:solidFill>
                  <a:schemeClr val="tx1"/>
                </a:solidFill>
                <a:latin typeface="Arial" pitchFamily="34" charset="0"/>
              </a:defRPr>
            </a:lvl3pPr>
            <a:lvl4pPr marL="1969575" indent="-281368" defTabSz="1215353" eaLnBrk="0" hangingPunct="0">
              <a:defRPr sz="2339">
                <a:solidFill>
                  <a:schemeClr val="tx1"/>
                </a:solidFill>
                <a:latin typeface="Arial" pitchFamily="34" charset="0"/>
              </a:defRPr>
            </a:lvl4pPr>
            <a:lvl5pPr marL="2532312" indent="-281368" defTabSz="1215353" eaLnBrk="0" hangingPunct="0">
              <a:defRPr sz="2339">
                <a:solidFill>
                  <a:schemeClr val="tx1"/>
                </a:solidFill>
                <a:latin typeface="Arial" pitchFamily="34" charset="0"/>
              </a:defRPr>
            </a:lvl5pPr>
            <a:lvl6pPr marL="3095047" indent="-281368" defTabSz="1215353" eaLnBrk="0" fontAlgn="base" hangingPunct="0">
              <a:spcBef>
                <a:spcPct val="0"/>
              </a:spcBef>
              <a:spcAft>
                <a:spcPct val="0"/>
              </a:spcAft>
              <a:defRPr sz="2339">
                <a:solidFill>
                  <a:schemeClr val="tx1"/>
                </a:solidFill>
                <a:latin typeface="Arial" pitchFamily="34" charset="0"/>
              </a:defRPr>
            </a:lvl6pPr>
            <a:lvl7pPr marL="3657783" indent="-281368" defTabSz="1215353" eaLnBrk="0" fontAlgn="base" hangingPunct="0">
              <a:spcBef>
                <a:spcPct val="0"/>
              </a:spcBef>
              <a:spcAft>
                <a:spcPct val="0"/>
              </a:spcAft>
              <a:defRPr sz="2339">
                <a:solidFill>
                  <a:schemeClr val="tx1"/>
                </a:solidFill>
                <a:latin typeface="Arial" pitchFamily="34" charset="0"/>
              </a:defRPr>
            </a:lvl7pPr>
            <a:lvl8pPr marL="4220519" indent="-281368" defTabSz="1215353" eaLnBrk="0" fontAlgn="base" hangingPunct="0">
              <a:spcBef>
                <a:spcPct val="0"/>
              </a:spcBef>
              <a:spcAft>
                <a:spcPct val="0"/>
              </a:spcAft>
              <a:defRPr sz="2339">
                <a:solidFill>
                  <a:schemeClr val="tx1"/>
                </a:solidFill>
                <a:latin typeface="Arial" pitchFamily="34" charset="0"/>
              </a:defRPr>
            </a:lvl8pPr>
            <a:lvl9pPr marL="4783254" indent="-281368" defTabSz="1215353" eaLnBrk="0" fontAlgn="base" hangingPunct="0">
              <a:spcBef>
                <a:spcPct val="0"/>
              </a:spcBef>
              <a:spcAft>
                <a:spcPct val="0"/>
              </a:spcAft>
              <a:defRPr sz="2339">
                <a:solidFill>
                  <a:schemeClr val="tx1"/>
                </a:solidFill>
                <a:latin typeface="Arial" pitchFamily="34" charset="0"/>
              </a:defRPr>
            </a:lvl9pPr>
          </a:lstStyle>
          <a:p>
            <a:pPr eaLnBrk="1" hangingPunct="1"/>
            <a:fld id="{DFD81B3B-E971-4BE4-B060-59E0DAD36FE4}" type="slidenum">
              <a:rPr lang="es-ES" sz="1600">
                <a:latin typeface="Arial Black" pitchFamily="34" charset="0"/>
              </a:rPr>
              <a:pPr eaLnBrk="1" hangingPunct="1"/>
              <a:t>24</a:t>
            </a:fld>
            <a:endParaRPr lang="es-ES" sz="1600">
              <a:latin typeface="Arial Black" pitchFamily="34" charset="0"/>
            </a:endParaRPr>
          </a:p>
        </p:txBody>
      </p:sp>
      <p:sp>
        <p:nvSpPr>
          <p:cNvPr id="203786" name="Rectangle 10"/>
          <p:cNvSpPr>
            <a:spLocks noChangeArrowheads="1"/>
          </p:cNvSpPr>
          <p:nvPr/>
        </p:nvSpPr>
        <p:spPr bwMode="auto">
          <a:xfrm>
            <a:off x="1566989" y="1813173"/>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s-MX" sz="2339"/>
          </a:p>
        </p:txBody>
      </p:sp>
      <p:graphicFrame>
        <p:nvGraphicFramePr>
          <p:cNvPr id="2108" name="Group 60"/>
          <p:cNvGraphicFramePr>
            <a:graphicFrameLocks noGrp="1"/>
          </p:cNvGraphicFramePr>
          <p:nvPr>
            <p:extLst>
              <p:ext uri="{D42A27DB-BD31-4B8C-83A1-F6EECF244321}">
                <p14:modId xmlns:p14="http://schemas.microsoft.com/office/powerpoint/2010/main" val="664227694"/>
              </p:ext>
            </p:extLst>
          </p:nvPr>
        </p:nvGraphicFramePr>
        <p:xfrm>
          <a:off x="866083" y="1767155"/>
          <a:ext cx="10111675" cy="4524329"/>
        </p:xfrm>
        <a:graphic>
          <a:graphicData uri="http://schemas.openxmlformats.org/drawingml/2006/table">
            <a:tbl>
              <a:tblPr firstRow="1">
                <a:tableStyleId>{72833802-FEF1-4C79-8D5D-14CF1EAF98D9}</a:tableStyleId>
              </a:tblPr>
              <a:tblGrid>
                <a:gridCol w="4353072">
                  <a:extLst>
                    <a:ext uri="{9D8B030D-6E8A-4147-A177-3AD203B41FA5}">
                      <a16:colId xmlns:a16="http://schemas.microsoft.com/office/drawing/2014/main" val="20000"/>
                    </a:ext>
                  </a:extLst>
                </a:gridCol>
                <a:gridCol w="2785794">
                  <a:extLst>
                    <a:ext uri="{9D8B030D-6E8A-4147-A177-3AD203B41FA5}">
                      <a16:colId xmlns:a16="http://schemas.microsoft.com/office/drawing/2014/main" val="20001"/>
                    </a:ext>
                  </a:extLst>
                </a:gridCol>
                <a:gridCol w="2972809">
                  <a:extLst>
                    <a:ext uri="{9D8B030D-6E8A-4147-A177-3AD203B41FA5}">
                      <a16:colId xmlns:a16="http://schemas.microsoft.com/office/drawing/2014/main" val="20002"/>
                    </a:ext>
                  </a:extLst>
                </a:gridCol>
              </a:tblGrid>
              <a:tr h="678017">
                <a:tc>
                  <a:txBody>
                    <a:bodyPr/>
                    <a:lstStyle/>
                    <a:p>
                      <a:pPr marL="0" marR="0" lvl="0" indent="0" algn="l" defTabSz="987425"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ES_tradnl" sz="48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000" u="none" strike="noStrike" cap="none" normalizeH="0" baseline="0" dirty="0">
                          <a:ln>
                            <a:noFill/>
                          </a:ln>
                          <a:effectLst/>
                        </a:rPr>
                        <a:t>En una población</a:t>
                      </a:r>
                      <a:endParaRPr kumimoji="0" lang="es-E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2000" u="none" strike="noStrike" cap="none" normalizeH="0" baseline="0" dirty="0">
                          <a:ln>
                            <a:noFill/>
                          </a:ln>
                          <a:effectLst/>
                        </a:rPr>
                        <a:t>(parámetro)</a:t>
                      </a:r>
                      <a:endParaRPr kumimoji="0" lang="es-ES_tradnl" sz="36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000" u="none" strike="noStrike" cap="none" normalizeH="0" baseline="0" dirty="0">
                          <a:ln>
                            <a:noFill/>
                          </a:ln>
                          <a:effectLst/>
                        </a:rPr>
                        <a:t>En una muestra</a:t>
                      </a:r>
                      <a:endParaRPr kumimoji="0" lang="es-ES" sz="200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2000" u="none" strike="noStrike" cap="none" normalizeH="0" baseline="0" dirty="0">
                          <a:ln>
                            <a:noFill/>
                          </a:ln>
                          <a:effectLst/>
                        </a:rPr>
                        <a:t>(estadístico)</a:t>
                      </a:r>
                      <a:endParaRPr kumimoji="0" lang="es-ES_tradnl" sz="3600" b="1" i="0" u="none" strike="noStrike" cap="none" normalizeH="0" baseline="0" dirty="0">
                        <a:ln>
                          <a:noFill/>
                        </a:ln>
                        <a:solidFill>
                          <a:schemeClr val="tx1"/>
                        </a:solidFill>
                        <a:effectLst/>
                        <a:latin typeface="Verdana" pitchFamily="34" charset="0"/>
                      </a:endParaRPr>
                    </a:p>
                  </a:txBody>
                  <a:tcPr marL="112542" marR="112542" marT="56271" marB="56271" horzOverflow="overflow"/>
                </a:tc>
                <a:extLst>
                  <a:ext uri="{0D108BD9-81ED-4DB2-BD59-A6C34878D82A}">
                    <a16:rowId xmlns:a16="http://schemas.microsoft.com/office/drawing/2014/main" val="10000"/>
                  </a:ext>
                </a:extLst>
              </a:tr>
              <a:tr h="685943">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9263" algn="r"/>
                          <a:tab pos="2806700" algn="ctr"/>
                          <a:tab pos="5611813" algn="r"/>
                        </a:tabLst>
                      </a:pPr>
                      <a:r>
                        <a:rPr kumimoji="0" lang="es-ES_tradnl" sz="2400" u="none" strike="noStrike" cap="none" normalizeH="0" baseline="0" dirty="0">
                          <a:ln>
                            <a:noFill/>
                          </a:ln>
                          <a:effectLst/>
                        </a:rPr>
                        <a:t>Media</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3600" u="none" strike="noStrike" cap="none" normalizeH="0" baseline="0" dirty="0">
                          <a:ln>
                            <a:noFill/>
                          </a:ln>
                          <a:effectLst/>
                          <a:sym typeface="Symbol" pitchFamily="18" charset="2"/>
                        </a:rPr>
                        <a:t></a:t>
                      </a:r>
                      <a:endParaRPr kumimoji="0" lang="es-ES_tradnl" sz="3600" b="1" i="0" u="none" strike="noStrike" cap="none" normalizeH="0" baseline="0" dirty="0">
                        <a:ln>
                          <a:noFill/>
                        </a:ln>
                        <a:solidFill>
                          <a:schemeClr val="tx1"/>
                        </a:solidFill>
                        <a:effectLst/>
                        <a:latin typeface="Verdana" pitchFamily="34" charset="0"/>
                        <a:cs typeface="Times New Roman" pitchFamily="18" charset="0"/>
                        <a:sym typeface="Symbol" pitchFamily="18" charset="2"/>
                      </a:endParaRPr>
                    </a:p>
                  </a:txBody>
                  <a:tcPr marL="112542" marR="112542" marT="56271" marB="56271" horzOverflow="overflow"/>
                </a:tc>
                <a:tc>
                  <a:txBody>
                    <a:bodyPr/>
                    <a:lstStyle/>
                    <a:p>
                      <a:pPr marL="0" marR="0" lvl="0" indent="0" algn="l" defTabSz="987425"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s-ES_tradnl" sz="2400" u="none" strike="noStrike" cap="none" normalizeH="0" baseline="0" dirty="0">
                          <a:ln>
                            <a:noFill/>
                          </a:ln>
                          <a:effectLst/>
                        </a:rPr>
                        <a:t>   </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anchor="ctr" horzOverflow="overflow"/>
                </a:tc>
                <a:extLst>
                  <a:ext uri="{0D108BD9-81ED-4DB2-BD59-A6C34878D82A}">
                    <a16:rowId xmlns:a16="http://schemas.microsoft.com/office/drawing/2014/main" val="10001"/>
                  </a:ext>
                </a:extLst>
              </a:tr>
              <a:tr h="499054">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49263" algn="r"/>
                          <a:tab pos="2806700" algn="ctr"/>
                          <a:tab pos="5611813" algn="r"/>
                        </a:tabLst>
                      </a:pPr>
                      <a:r>
                        <a:rPr kumimoji="0" lang="es-ES_tradnl" sz="2400" u="none" strike="noStrike" cap="none" normalizeH="0" baseline="0" dirty="0">
                          <a:ln>
                            <a:noFill/>
                          </a:ln>
                          <a:effectLst/>
                        </a:rPr>
                        <a:t>Mediana</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a:ln>
                            <a:noFill/>
                          </a:ln>
                          <a:effectLst/>
                        </a:rPr>
                        <a:t>ME</a:t>
                      </a:r>
                      <a:endParaRPr kumimoji="0" lang="es-ES_tradnl" sz="2400" b="1" i="0" u="none" strike="noStrike" cap="none" normalizeH="0" baseline="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a:ln>
                            <a:noFill/>
                          </a:ln>
                          <a:effectLst/>
                        </a:rPr>
                        <a:t>me</a:t>
                      </a:r>
                      <a:endParaRPr kumimoji="0" lang="es-ES_tradnl" sz="2400" b="1" i="0" u="none" strike="noStrike" cap="none" normalizeH="0" baseline="0">
                        <a:ln>
                          <a:noFill/>
                        </a:ln>
                        <a:solidFill>
                          <a:schemeClr val="tx1"/>
                        </a:solidFill>
                        <a:effectLst/>
                        <a:latin typeface="Verdana" pitchFamily="34" charset="0"/>
                      </a:endParaRPr>
                    </a:p>
                  </a:txBody>
                  <a:tcPr marL="112542" marR="112542" marT="56271" marB="56271" horzOverflow="overflow"/>
                </a:tc>
                <a:extLst>
                  <a:ext uri="{0D108BD9-81ED-4DB2-BD59-A6C34878D82A}">
                    <a16:rowId xmlns:a16="http://schemas.microsoft.com/office/drawing/2014/main" val="10002"/>
                  </a:ext>
                </a:extLst>
              </a:tr>
              <a:tr h="4990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dirty="0">
                          <a:ln>
                            <a:noFill/>
                          </a:ln>
                          <a:effectLst/>
                        </a:rPr>
                        <a:t>Moda</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a:ln>
                            <a:noFill/>
                          </a:ln>
                          <a:effectLst/>
                        </a:rPr>
                        <a:t>MO</a:t>
                      </a:r>
                      <a:endParaRPr kumimoji="0" lang="es-ES_tradnl" sz="2400" b="1" i="0" u="none" strike="noStrike" cap="none" normalizeH="0" baseline="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a:ln>
                            <a:noFill/>
                          </a:ln>
                          <a:effectLst/>
                        </a:rPr>
                        <a:t>mo</a:t>
                      </a:r>
                      <a:endParaRPr kumimoji="0" lang="es-ES_tradnl" sz="2400" b="1" i="0" u="none" strike="noStrike" cap="none" normalizeH="0" baseline="0">
                        <a:ln>
                          <a:noFill/>
                        </a:ln>
                        <a:solidFill>
                          <a:schemeClr val="tx1"/>
                        </a:solidFill>
                        <a:effectLst/>
                        <a:latin typeface="Verdana" pitchFamily="34" charset="0"/>
                      </a:endParaRPr>
                    </a:p>
                  </a:txBody>
                  <a:tcPr marL="112542" marR="112542" marT="56271" marB="56271" horzOverflow="overflow"/>
                </a:tc>
                <a:extLst>
                  <a:ext uri="{0D108BD9-81ED-4DB2-BD59-A6C34878D82A}">
                    <a16:rowId xmlns:a16="http://schemas.microsoft.com/office/drawing/2014/main" val="10003"/>
                  </a:ext>
                </a:extLst>
              </a:tr>
              <a:tr h="4990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dirty="0">
                          <a:ln>
                            <a:noFill/>
                          </a:ln>
                          <a:effectLst/>
                        </a:rPr>
                        <a:t>Proporción</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a:ln>
                            <a:noFill/>
                          </a:ln>
                          <a:effectLst/>
                          <a:sym typeface="Symbol" pitchFamily="18" charset="2"/>
                        </a:rPr>
                        <a:t></a:t>
                      </a:r>
                      <a:endParaRPr kumimoji="0" lang="es-ES_tradnl" sz="2400" b="1" i="0" u="none" strike="noStrike" cap="none" normalizeH="0" baseline="0">
                        <a:ln>
                          <a:noFill/>
                        </a:ln>
                        <a:solidFill>
                          <a:schemeClr val="tx1"/>
                        </a:solidFill>
                        <a:effectLst/>
                        <a:latin typeface="Verdana" pitchFamily="34" charset="0"/>
                        <a:cs typeface="Times New Roman" pitchFamily="18" charset="0"/>
                        <a:sym typeface="Symbol" pitchFamily="18" charset="2"/>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p</a:t>
                      </a:r>
                      <a:endParaRPr kumimoji="0" lang="en-US" sz="2400" b="1" i="0" u="none" strike="noStrike" cap="none" normalizeH="0" baseline="0">
                        <a:ln>
                          <a:noFill/>
                        </a:ln>
                        <a:solidFill>
                          <a:schemeClr val="tx1"/>
                        </a:solidFill>
                        <a:effectLst/>
                        <a:latin typeface="Verdana" pitchFamily="34" charset="0"/>
                      </a:endParaRPr>
                    </a:p>
                  </a:txBody>
                  <a:tcPr marL="112542" marR="112542" marT="56271" marB="56271" horzOverflow="overflow"/>
                </a:tc>
                <a:extLst>
                  <a:ext uri="{0D108BD9-81ED-4DB2-BD59-A6C34878D82A}">
                    <a16:rowId xmlns:a16="http://schemas.microsoft.com/office/drawing/2014/main" val="10004"/>
                  </a:ext>
                </a:extLst>
              </a:tr>
              <a:tr h="4990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err="1">
                          <a:ln>
                            <a:noFill/>
                          </a:ln>
                          <a:effectLst/>
                        </a:rPr>
                        <a:t>Variancia</a:t>
                      </a:r>
                      <a:endParaRPr kumimoji="0" lang="en-US" sz="24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a:ln>
                            <a:noFill/>
                          </a:ln>
                          <a:effectLst/>
                          <a:sym typeface="Symbol" pitchFamily="18" charset="2"/>
                        </a:rPr>
                        <a:t></a:t>
                      </a:r>
                      <a:r>
                        <a:rPr kumimoji="0" lang="en-US" sz="2400" u="none" strike="noStrike" cap="none" normalizeH="0" baseline="30000">
                          <a:ln>
                            <a:noFill/>
                          </a:ln>
                          <a:effectLst/>
                        </a:rPr>
                        <a:t>2</a:t>
                      </a:r>
                      <a:endParaRPr kumimoji="0" lang="en-US" sz="2400" b="1" i="0" u="none" strike="noStrike" cap="none" normalizeH="0" baseline="0">
                        <a:ln>
                          <a:noFill/>
                        </a:ln>
                        <a:solidFill>
                          <a:schemeClr val="tx1"/>
                        </a:solidFill>
                        <a:effectLst/>
                        <a:latin typeface="Verdana" pitchFamily="34" charset="0"/>
                        <a:cs typeface="Times New Roman" pitchFamily="18" charset="0"/>
                        <a:sym typeface="Symbol" pitchFamily="18" charset="2"/>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a:ln>
                            <a:noFill/>
                          </a:ln>
                          <a:effectLst/>
                        </a:rPr>
                        <a:t>S</a:t>
                      </a:r>
                      <a:r>
                        <a:rPr kumimoji="0" lang="en-US" sz="2400" u="none" strike="noStrike" cap="none" normalizeH="0" baseline="30000">
                          <a:ln>
                            <a:noFill/>
                          </a:ln>
                          <a:effectLst/>
                        </a:rPr>
                        <a:t>2</a:t>
                      </a:r>
                      <a:endParaRPr kumimoji="0" lang="en-US" sz="2400" b="1" i="0" u="none" strike="noStrike" cap="none" normalizeH="0" baseline="0">
                        <a:ln>
                          <a:noFill/>
                        </a:ln>
                        <a:solidFill>
                          <a:schemeClr val="tx1"/>
                        </a:solidFill>
                        <a:effectLst/>
                        <a:latin typeface="Verdana" pitchFamily="34" charset="0"/>
                      </a:endParaRPr>
                    </a:p>
                  </a:txBody>
                  <a:tcPr marL="112542" marR="112542" marT="56271" marB="56271" horzOverflow="overflow"/>
                </a:tc>
                <a:extLst>
                  <a:ext uri="{0D108BD9-81ED-4DB2-BD59-A6C34878D82A}">
                    <a16:rowId xmlns:a16="http://schemas.microsoft.com/office/drawing/2014/main" val="10005"/>
                  </a:ext>
                </a:extLst>
              </a:tr>
              <a:tr h="4990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dirty="0">
                          <a:ln>
                            <a:noFill/>
                          </a:ln>
                          <a:effectLst/>
                        </a:rPr>
                        <a:t>Desviación Estándar</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a:ln>
                            <a:noFill/>
                          </a:ln>
                          <a:effectLst/>
                          <a:sym typeface="Symbol" pitchFamily="18" charset="2"/>
                        </a:rPr>
                        <a:t></a:t>
                      </a:r>
                      <a:endParaRPr kumimoji="0" lang="es-ES_tradnl" sz="2400" b="1" i="0" u="none" strike="noStrike" cap="none" normalizeH="0" baseline="0">
                        <a:ln>
                          <a:noFill/>
                        </a:ln>
                        <a:solidFill>
                          <a:schemeClr val="tx1"/>
                        </a:solidFill>
                        <a:effectLst/>
                        <a:latin typeface="Verdana" pitchFamily="34" charset="0"/>
                        <a:cs typeface="Times New Roman" pitchFamily="18" charset="0"/>
                        <a:sym typeface="Symbol" pitchFamily="18" charset="2"/>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a:ln>
                            <a:noFill/>
                          </a:ln>
                          <a:effectLst/>
                        </a:rPr>
                        <a:t>S</a:t>
                      </a:r>
                      <a:endParaRPr kumimoji="0" lang="es-ES_tradnl" sz="2400" b="1" i="0" u="none" strike="noStrike" cap="none" normalizeH="0" baseline="0">
                        <a:ln>
                          <a:noFill/>
                        </a:ln>
                        <a:solidFill>
                          <a:schemeClr val="tx1"/>
                        </a:solidFill>
                        <a:effectLst/>
                        <a:latin typeface="Verdana" pitchFamily="34" charset="0"/>
                      </a:endParaRPr>
                    </a:p>
                  </a:txBody>
                  <a:tcPr marL="112542" marR="112542" marT="56271" marB="56271" horzOverflow="overflow"/>
                </a:tc>
                <a:extLst>
                  <a:ext uri="{0D108BD9-81ED-4DB2-BD59-A6C34878D82A}">
                    <a16:rowId xmlns:a16="http://schemas.microsoft.com/office/drawing/2014/main" val="10006"/>
                  </a:ext>
                </a:extLst>
              </a:tr>
              <a:tr h="4990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dirty="0">
                          <a:ln>
                            <a:noFill/>
                          </a:ln>
                          <a:effectLst/>
                        </a:rPr>
                        <a:t>Coeficiente de Variabilidad</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dirty="0">
                          <a:ln>
                            <a:noFill/>
                          </a:ln>
                          <a:effectLst/>
                        </a:rPr>
                        <a:t>CV</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2400" u="none" strike="noStrike" cap="none" normalizeH="0" baseline="0" dirty="0">
                          <a:ln>
                            <a:noFill/>
                          </a:ln>
                          <a:effectLst/>
                        </a:rPr>
                        <a:t>cv</a:t>
                      </a:r>
                      <a:endParaRPr kumimoji="0" lang="es-ES_tradnl" sz="2400" b="1" i="0" u="none" strike="noStrike" cap="none" normalizeH="0" baseline="0" dirty="0">
                        <a:ln>
                          <a:noFill/>
                        </a:ln>
                        <a:solidFill>
                          <a:schemeClr val="tx1"/>
                        </a:solidFill>
                        <a:effectLst/>
                        <a:latin typeface="Verdana" pitchFamily="34" charset="0"/>
                      </a:endParaRPr>
                    </a:p>
                  </a:txBody>
                  <a:tcPr marL="112542" marR="112542" marT="56271" marB="56271" horzOverflow="overflow"/>
                </a:tc>
                <a:extLst>
                  <a:ext uri="{0D108BD9-81ED-4DB2-BD59-A6C34878D82A}">
                    <a16:rowId xmlns:a16="http://schemas.microsoft.com/office/drawing/2014/main" val="10007"/>
                  </a:ext>
                </a:extLst>
              </a:tr>
            </a:tbl>
          </a:graphicData>
        </a:graphic>
      </p:graphicFrame>
      <p:graphicFrame>
        <p:nvGraphicFramePr>
          <p:cNvPr id="203780" name="Object 4"/>
          <p:cNvGraphicFramePr>
            <a:graphicFrameLocks noChangeAspect="1"/>
          </p:cNvGraphicFramePr>
          <p:nvPr>
            <p:extLst>
              <p:ext uri="{D42A27DB-BD31-4B8C-83A1-F6EECF244321}">
                <p14:modId xmlns:p14="http://schemas.microsoft.com/office/powerpoint/2010/main" val="126026668"/>
              </p:ext>
            </p:extLst>
          </p:nvPr>
        </p:nvGraphicFramePr>
        <p:xfrm>
          <a:off x="9192344" y="2564904"/>
          <a:ext cx="534771" cy="557551"/>
        </p:xfrm>
        <a:graphic>
          <a:graphicData uri="http://schemas.openxmlformats.org/presentationml/2006/ole">
            <mc:AlternateContent xmlns:mc="http://schemas.openxmlformats.org/markup-compatibility/2006">
              <mc:Choice xmlns:v="urn:schemas-microsoft-com:vml" Requires="v">
                <p:oleObj spid="_x0000_s2147" name="Ecuación" r:id="rId3" imgW="177480" imgH="203040" progId="Equation.3">
                  <p:embed/>
                </p:oleObj>
              </mc:Choice>
              <mc:Fallback>
                <p:oleObj name="Ecuación" r:id="rId3" imgW="177480" imgH="203040" progId="Equation.3">
                  <p:embed/>
                  <p:pic>
                    <p:nvPicPr>
                      <p:cNvPr id="0" name="Object 4"/>
                      <p:cNvPicPr>
                        <a:picLocks noChangeAspect="1" noChangeArrowheads="1"/>
                      </p:cNvPicPr>
                      <p:nvPr/>
                    </p:nvPicPr>
                    <p:blipFill>
                      <a:blip r:embed="rId4"/>
                      <a:srcRect/>
                      <a:stretch>
                        <a:fillRect/>
                      </a:stretch>
                    </p:blipFill>
                    <p:spPr bwMode="auto">
                      <a:xfrm>
                        <a:off x="9192344" y="2564904"/>
                        <a:ext cx="534771" cy="557551"/>
                      </a:xfrm>
                      <a:prstGeom prst="rect">
                        <a:avLst/>
                      </a:prstGeom>
                      <a:noFill/>
                    </p:spPr>
                  </p:pic>
                </p:oleObj>
              </mc:Fallback>
            </mc:AlternateContent>
          </a:graphicData>
        </a:graphic>
      </p:graphicFrame>
      <p:sp>
        <p:nvSpPr>
          <p:cNvPr id="9" name="Rectangle 5">
            <a:extLst>
              <a:ext uri="{FF2B5EF4-FFF2-40B4-BE49-F238E27FC236}">
                <a16:creationId xmlns:a16="http://schemas.microsoft.com/office/drawing/2014/main" id="{2DF76804-0D60-4C82-B553-CDB6663DFA07}"/>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Notación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4 Marcador de número de diapositiva"/>
          <p:cNvSpPr txBox="1">
            <a:spLocks noGrp="1"/>
          </p:cNvSpPr>
          <p:nvPr/>
        </p:nvSpPr>
        <p:spPr bwMode="auto">
          <a:xfrm>
            <a:off x="11236570" y="6885354"/>
            <a:ext cx="703385" cy="56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21" tIns="60761" rIns="121521" bIns="60761" anchor="b"/>
          <a:lstStyle>
            <a:lvl1pPr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defTabSz="987425" eaLnBrk="0" fontAlgn="base" hangingPunct="0">
              <a:spcBef>
                <a:spcPct val="0"/>
              </a:spcBef>
              <a:spcAft>
                <a:spcPct val="0"/>
              </a:spcAft>
              <a:defRPr sz="1900">
                <a:solidFill>
                  <a:schemeClr val="tx1"/>
                </a:solidFill>
                <a:latin typeface="Arial" pitchFamily="34" charset="0"/>
              </a:defRPr>
            </a:lvl6pPr>
            <a:lvl7pPr marL="2971800" indent="-228600" defTabSz="987425" eaLnBrk="0" fontAlgn="base" hangingPunct="0">
              <a:spcBef>
                <a:spcPct val="0"/>
              </a:spcBef>
              <a:spcAft>
                <a:spcPct val="0"/>
              </a:spcAft>
              <a:defRPr sz="1900">
                <a:solidFill>
                  <a:schemeClr val="tx1"/>
                </a:solidFill>
                <a:latin typeface="Arial" pitchFamily="34" charset="0"/>
              </a:defRPr>
            </a:lvl7pPr>
            <a:lvl8pPr marL="3429000" indent="-228600" defTabSz="987425" eaLnBrk="0" fontAlgn="base" hangingPunct="0">
              <a:spcBef>
                <a:spcPct val="0"/>
              </a:spcBef>
              <a:spcAft>
                <a:spcPct val="0"/>
              </a:spcAft>
              <a:defRPr sz="1900">
                <a:solidFill>
                  <a:schemeClr val="tx1"/>
                </a:solidFill>
                <a:latin typeface="Arial" pitchFamily="34" charset="0"/>
              </a:defRPr>
            </a:lvl8pPr>
            <a:lvl9pPr marL="3886200" indent="-228600" defTabSz="987425" eaLnBrk="0" fontAlgn="base" hangingPunct="0">
              <a:spcBef>
                <a:spcPct val="0"/>
              </a:spcBef>
              <a:spcAft>
                <a:spcPct val="0"/>
              </a:spcAft>
              <a:defRPr sz="1900">
                <a:solidFill>
                  <a:schemeClr val="tx1"/>
                </a:solidFill>
                <a:latin typeface="Arial" pitchFamily="34" charset="0"/>
              </a:defRPr>
            </a:lvl9pPr>
          </a:lstStyle>
          <a:p>
            <a:pPr algn="r" eaLnBrk="1" hangingPunct="1"/>
            <a:fld id="{DECB7D2B-FC28-48CB-B4C9-20DFBCBE8C26}" type="slidenum">
              <a:rPr lang="es-ES" sz="1600">
                <a:latin typeface="Arial Black" pitchFamily="34" charset="0"/>
              </a:rPr>
              <a:pPr algn="r" eaLnBrk="1" hangingPunct="1"/>
              <a:t>25</a:t>
            </a:fld>
            <a:endParaRPr lang="es-ES" sz="1600">
              <a:latin typeface="Arial Black" pitchFamily="34" charset="0"/>
            </a:endParaRPr>
          </a:p>
        </p:txBody>
      </p:sp>
      <p:sp>
        <p:nvSpPr>
          <p:cNvPr id="250883" name="Rectangle 3"/>
          <p:cNvSpPr>
            <a:spLocks noGrp="1" noChangeArrowheads="1"/>
          </p:cNvSpPr>
          <p:nvPr>
            <p:ph type="body" idx="4294967295"/>
          </p:nvPr>
        </p:nvSpPr>
        <p:spPr>
          <a:xfrm>
            <a:off x="983432" y="1700808"/>
            <a:ext cx="10924405" cy="4608512"/>
          </a:xfrm>
        </p:spPr>
        <p:txBody>
          <a:bodyPr>
            <a:noAutofit/>
          </a:bodyPr>
          <a:lstStyle/>
          <a:p>
            <a:pPr marL="176213" indent="0" algn="just" eaLnBrk="1" hangingPunct="1">
              <a:lnSpc>
                <a:spcPct val="120000"/>
              </a:lnSpc>
              <a:buSzTx/>
              <a:buNone/>
            </a:pPr>
            <a:r>
              <a:rPr lang="es-ES_tradnl" sz="2400" dirty="0"/>
              <a:t>La Oficina  de Servicios Generales desea conocer los medios en los cuales con mayor frecuencia se transportan los alumnos de la UNALM. Para ello, se realiza una encuesta a 50 alumnos de pregrado en el semestre 2020-0 y encuentra los siguientes resultados:</a:t>
            </a:r>
          </a:p>
          <a:p>
            <a:pPr marL="625475" lvl="1" indent="-449263" algn="just" eaLnBrk="1" hangingPunct="1">
              <a:lnSpc>
                <a:spcPct val="120000"/>
              </a:lnSpc>
              <a:buSzTx/>
              <a:buFont typeface="Wingdings" pitchFamily="2" charset="2"/>
              <a:buChar char="v"/>
            </a:pPr>
            <a:r>
              <a:rPr lang="es-ES_tradnl" sz="2400" dirty="0"/>
              <a:t>El 70% de los encuestados usa el transporte público y un 20% usa el transporte de la universidad.</a:t>
            </a:r>
          </a:p>
          <a:p>
            <a:pPr marL="625475" lvl="1" indent="-449263" algn="just">
              <a:lnSpc>
                <a:spcPct val="120000"/>
              </a:lnSpc>
              <a:buFont typeface="Wingdings" pitchFamily="2" charset="2"/>
              <a:buChar char="v"/>
            </a:pPr>
            <a:r>
              <a:rPr lang="es-ES_tradnl" sz="2400" dirty="0"/>
              <a:t>El 20% de los encuestados consideran que el estado de las unidades de transporte de la UNALM es bueno, el 35% que es regular y el 45% que es malo.</a:t>
            </a:r>
          </a:p>
          <a:p>
            <a:pPr marL="625475" lvl="1" indent="-449263" algn="just">
              <a:lnSpc>
                <a:spcPct val="120000"/>
              </a:lnSpc>
              <a:buFont typeface="Wingdings" pitchFamily="2" charset="2"/>
              <a:buChar char="v"/>
            </a:pPr>
            <a:r>
              <a:rPr lang="es-ES_tradnl" sz="2400" dirty="0"/>
              <a:t>El número promedio de unidades que toma para llegar a la universidad es de 1.5.</a:t>
            </a:r>
          </a:p>
          <a:p>
            <a:pPr marL="625475" lvl="1" indent="-449263" algn="just">
              <a:lnSpc>
                <a:spcPct val="120000"/>
              </a:lnSpc>
              <a:buFont typeface="Wingdings" pitchFamily="2" charset="2"/>
              <a:buChar char="v"/>
            </a:pPr>
            <a:r>
              <a:rPr lang="es-ES_tradnl" sz="2400" dirty="0"/>
              <a:t>El tiempo promedio de traslado de su casa a la universidad es de 39.70 minutos.</a:t>
            </a:r>
          </a:p>
        </p:txBody>
      </p:sp>
      <p:sp>
        <p:nvSpPr>
          <p:cNvPr id="5" name="Rectangle 5">
            <a:extLst>
              <a:ext uri="{FF2B5EF4-FFF2-40B4-BE49-F238E27FC236}">
                <a16:creationId xmlns:a16="http://schemas.microsoft.com/office/drawing/2014/main" id="{FB11B6C5-D9DA-4462-96E9-68AF0AA41157}"/>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Marcador de número de diapositiva 1">
            <a:extLst>
              <a:ext uri="{FF2B5EF4-FFF2-40B4-BE49-F238E27FC236}">
                <a16:creationId xmlns:a16="http://schemas.microsoft.com/office/drawing/2014/main" id="{414E86ED-94DA-4CCA-BF20-0D83D751D6F5}"/>
              </a:ext>
            </a:extLst>
          </p:cNvPr>
          <p:cNvSpPr>
            <a:spLocks noGrp="1"/>
          </p:cNvSpPr>
          <p:nvPr>
            <p:ph type="sldNum" sz="quarter" idx="12"/>
          </p:nvPr>
        </p:nvSpPr>
        <p:spPr/>
        <p:txBody>
          <a:bodyPr/>
          <a:lstStyle/>
          <a:p>
            <a:pPr>
              <a:defRPr/>
            </a:pPr>
            <a:fld id="{E9436BAB-4851-4627-918F-16487C9EE899}" type="slidenum">
              <a:rPr lang="es-ES" smtClean="0"/>
              <a:pPr>
                <a:defRPr/>
              </a:pPr>
              <a:t>25</a:t>
            </a:fld>
            <a:endParaRPr lang="es-ES"/>
          </a:p>
        </p:txBody>
      </p:sp>
      <p:sp>
        <p:nvSpPr>
          <p:cNvPr id="6" name="Rectángulo 5">
            <a:extLst>
              <a:ext uri="{FF2B5EF4-FFF2-40B4-BE49-F238E27FC236}">
                <a16:creationId xmlns:a16="http://schemas.microsoft.com/office/drawing/2014/main" id="{3EB709C6-7B95-4FA0-82E2-C5AA91FE8258}"/>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12 – Página 6 de la Guía de Estadística General</a:t>
            </a:r>
          </a:p>
        </p:txBody>
      </p:sp>
    </p:spTree>
  </p:cSld>
  <p:clrMapOvr>
    <a:masterClrMapping/>
  </p:clrMapOvr>
  <p:transition spd="slow">
    <p:dissolv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4 Marcador de número de diapositiva"/>
          <p:cNvSpPr txBox="1">
            <a:spLocks noGrp="1"/>
          </p:cNvSpPr>
          <p:nvPr/>
        </p:nvSpPr>
        <p:spPr bwMode="auto">
          <a:xfrm>
            <a:off x="11236570" y="6885354"/>
            <a:ext cx="703385" cy="56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21" tIns="60761" rIns="121521" bIns="60761" anchor="b"/>
          <a:lstStyle>
            <a:lvl1pPr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defTabSz="987425" eaLnBrk="0" fontAlgn="base" hangingPunct="0">
              <a:spcBef>
                <a:spcPct val="0"/>
              </a:spcBef>
              <a:spcAft>
                <a:spcPct val="0"/>
              </a:spcAft>
              <a:defRPr sz="1900">
                <a:solidFill>
                  <a:schemeClr val="tx1"/>
                </a:solidFill>
                <a:latin typeface="Arial" pitchFamily="34" charset="0"/>
              </a:defRPr>
            </a:lvl6pPr>
            <a:lvl7pPr marL="2971800" indent="-228600" defTabSz="987425" eaLnBrk="0" fontAlgn="base" hangingPunct="0">
              <a:spcBef>
                <a:spcPct val="0"/>
              </a:spcBef>
              <a:spcAft>
                <a:spcPct val="0"/>
              </a:spcAft>
              <a:defRPr sz="1900">
                <a:solidFill>
                  <a:schemeClr val="tx1"/>
                </a:solidFill>
                <a:latin typeface="Arial" pitchFamily="34" charset="0"/>
              </a:defRPr>
            </a:lvl7pPr>
            <a:lvl8pPr marL="3429000" indent="-228600" defTabSz="987425" eaLnBrk="0" fontAlgn="base" hangingPunct="0">
              <a:spcBef>
                <a:spcPct val="0"/>
              </a:spcBef>
              <a:spcAft>
                <a:spcPct val="0"/>
              </a:spcAft>
              <a:defRPr sz="1900">
                <a:solidFill>
                  <a:schemeClr val="tx1"/>
                </a:solidFill>
                <a:latin typeface="Arial" pitchFamily="34" charset="0"/>
              </a:defRPr>
            </a:lvl8pPr>
            <a:lvl9pPr marL="3886200" indent="-228600" defTabSz="987425" eaLnBrk="0" fontAlgn="base" hangingPunct="0">
              <a:spcBef>
                <a:spcPct val="0"/>
              </a:spcBef>
              <a:spcAft>
                <a:spcPct val="0"/>
              </a:spcAft>
              <a:defRPr sz="1900">
                <a:solidFill>
                  <a:schemeClr val="tx1"/>
                </a:solidFill>
                <a:latin typeface="Arial" pitchFamily="34" charset="0"/>
              </a:defRPr>
            </a:lvl9pPr>
          </a:lstStyle>
          <a:p>
            <a:pPr algn="r" eaLnBrk="1" hangingPunct="1"/>
            <a:fld id="{0B39EA57-761B-4F3C-BB38-1D888BDD4C8B}" type="slidenum">
              <a:rPr lang="es-ES" sz="1600">
                <a:latin typeface="Arial Black" pitchFamily="34" charset="0"/>
              </a:rPr>
              <a:pPr algn="r" eaLnBrk="1" hangingPunct="1"/>
              <a:t>26</a:t>
            </a:fld>
            <a:endParaRPr lang="es-ES" sz="1600">
              <a:latin typeface="Arial Black" pitchFamily="34" charset="0"/>
            </a:endParaRPr>
          </a:p>
        </p:txBody>
      </p:sp>
      <p:sp>
        <p:nvSpPr>
          <p:cNvPr id="251907" name="Rectangle 3"/>
          <p:cNvSpPr>
            <a:spLocks noGrp="1" noChangeArrowheads="1"/>
          </p:cNvSpPr>
          <p:nvPr>
            <p:ph type="body" idx="4294967295"/>
          </p:nvPr>
        </p:nvSpPr>
        <p:spPr>
          <a:xfrm>
            <a:off x="1120775" y="1628800"/>
            <a:ext cx="10988675" cy="4752975"/>
          </a:xfrm>
        </p:spPr>
        <p:txBody>
          <a:bodyPr>
            <a:normAutofit/>
          </a:bodyPr>
          <a:lstStyle/>
          <a:p>
            <a:pPr algn="just" eaLnBrk="1" hangingPunct="1">
              <a:lnSpc>
                <a:spcPct val="90000"/>
              </a:lnSpc>
              <a:buFont typeface="Wingdings" pitchFamily="2" charset="2"/>
              <a:buChar char="v"/>
            </a:pPr>
            <a:r>
              <a:rPr lang="es-ES_tradnl" sz="3000" b="1" dirty="0"/>
              <a:t>Población:  </a:t>
            </a:r>
            <a:endParaRPr lang="es-ES_tradnl" sz="3000" dirty="0"/>
          </a:p>
          <a:p>
            <a:pPr marL="0" indent="0" algn="just" eaLnBrk="1" hangingPunct="1">
              <a:lnSpc>
                <a:spcPct val="90000"/>
              </a:lnSpc>
              <a:buNone/>
            </a:pPr>
            <a:r>
              <a:rPr lang="es-ES_tradnl" sz="3000" dirty="0"/>
              <a:t>Todos los alumnos de la UNA La Molina de pregrado del ciclo 2020-0.</a:t>
            </a:r>
            <a:endParaRPr lang="es-ES_tradnl" sz="3000" b="1" dirty="0"/>
          </a:p>
          <a:p>
            <a:pPr algn="just">
              <a:buFont typeface="Wingdings" pitchFamily="2" charset="2"/>
              <a:buChar char="v"/>
            </a:pPr>
            <a:r>
              <a:rPr lang="es-ES_tradnl" sz="3000" b="1" dirty="0"/>
              <a:t>Muestra:</a:t>
            </a:r>
            <a:endParaRPr lang="es-ES_tradnl" sz="3000" dirty="0"/>
          </a:p>
          <a:p>
            <a:pPr marL="0" indent="0" algn="just">
              <a:buNone/>
            </a:pPr>
            <a:r>
              <a:rPr lang="es-ES_tradnl" sz="3000" dirty="0"/>
              <a:t>50 alumnos de la UNA La Molina de pregrado del ciclo 2020-0</a:t>
            </a:r>
            <a:endParaRPr lang="es-ES" sz="3000" dirty="0"/>
          </a:p>
          <a:p>
            <a:pPr algn="just" eaLnBrk="1" hangingPunct="1">
              <a:lnSpc>
                <a:spcPct val="90000"/>
              </a:lnSpc>
              <a:buFont typeface="Wingdings" pitchFamily="2" charset="2"/>
              <a:buChar char="v"/>
            </a:pPr>
            <a:r>
              <a:rPr lang="es-ES_tradnl" sz="3000" b="1" dirty="0"/>
              <a:t>Unidad elemental:</a:t>
            </a:r>
            <a:endParaRPr lang="es-ES_tradnl" sz="3000" dirty="0"/>
          </a:p>
          <a:p>
            <a:pPr marL="0" indent="0" algn="just" eaLnBrk="1" hangingPunct="1">
              <a:lnSpc>
                <a:spcPct val="90000"/>
              </a:lnSpc>
              <a:buNone/>
            </a:pPr>
            <a:r>
              <a:rPr lang="es-ES_tradnl" sz="3000" dirty="0"/>
              <a:t>Cada alumno de la UNA La Molina de pregrado del ciclo 2020-0</a:t>
            </a:r>
            <a:endParaRPr lang="es-ES_tradnl" sz="3000" b="1" dirty="0"/>
          </a:p>
        </p:txBody>
      </p:sp>
      <p:sp>
        <p:nvSpPr>
          <p:cNvPr id="6" name="Rectangle 5">
            <a:extLst>
              <a:ext uri="{FF2B5EF4-FFF2-40B4-BE49-F238E27FC236}">
                <a16:creationId xmlns:a16="http://schemas.microsoft.com/office/drawing/2014/main" id="{8E4B9854-EF6B-420E-A1E4-87AF3EE2774E}"/>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Marcador de número de diapositiva 1">
            <a:extLst>
              <a:ext uri="{FF2B5EF4-FFF2-40B4-BE49-F238E27FC236}">
                <a16:creationId xmlns:a16="http://schemas.microsoft.com/office/drawing/2014/main" id="{E88CA961-16D2-427A-92FC-141DF800220F}"/>
              </a:ext>
            </a:extLst>
          </p:cNvPr>
          <p:cNvSpPr>
            <a:spLocks noGrp="1"/>
          </p:cNvSpPr>
          <p:nvPr>
            <p:ph type="sldNum" sz="quarter" idx="12"/>
          </p:nvPr>
        </p:nvSpPr>
        <p:spPr/>
        <p:txBody>
          <a:bodyPr/>
          <a:lstStyle/>
          <a:p>
            <a:pPr>
              <a:defRPr/>
            </a:pPr>
            <a:fld id="{E9436BAB-4851-4627-918F-16487C9EE899}" type="slidenum">
              <a:rPr lang="es-ES" smtClean="0"/>
              <a:pPr>
                <a:defRPr/>
              </a:pPr>
              <a:t>26</a:t>
            </a:fld>
            <a:endParaRPr lang="es-ES"/>
          </a:p>
        </p:txBody>
      </p:sp>
      <p:sp>
        <p:nvSpPr>
          <p:cNvPr id="7" name="Rectángulo 6">
            <a:extLst>
              <a:ext uri="{FF2B5EF4-FFF2-40B4-BE49-F238E27FC236}">
                <a16:creationId xmlns:a16="http://schemas.microsoft.com/office/drawing/2014/main" id="{1DE04F11-A00D-4476-9C96-FF8694D2C70A}"/>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12 – Página 6 de la Guía de Estadística General</a:t>
            </a:r>
          </a:p>
        </p:txBody>
      </p:sp>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5 Marcador de número de diapositiva"/>
          <p:cNvSpPr txBox="1">
            <a:spLocks noGrp="1"/>
          </p:cNvSpPr>
          <p:nvPr/>
        </p:nvSpPr>
        <p:spPr bwMode="auto">
          <a:xfrm>
            <a:off x="11236570" y="6885354"/>
            <a:ext cx="703385" cy="56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21" tIns="60761" rIns="121521" bIns="60761" anchor="b"/>
          <a:lstStyle>
            <a:lvl1pPr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defTabSz="987425" eaLnBrk="0" fontAlgn="base" hangingPunct="0">
              <a:spcBef>
                <a:spcPct val="0"/>
              </a:spcBef>
              <a:spcAft>
                <a:spcPct val="0"/>
              </a:spcAft>
              <a:defRPr sz="1900">
                <a:solidFill>
                  <a:schemeClr val="tx1"/>
                </a:solidFill>
                <a:latin typeface="Arial" pitchFamily="34" charset="0"/>
              </a:defRPr>
            </a:lvl6pPr>
            <a:lvl7pPr marL="2971800" indent="-228600" defTabSz="987425" eaLnBrk="0" fontAlgn="base" hangingPunct="0">
              <a:spcBef>
                <a:spcPct val="0"/>
              </a:spcBef>
              <a:spcAft>
                <a:spcPct val="0"/>
              </a:spcAft>
              <a:defRPr sz="1900">
                <a:solidFill>
                  <a:schemeClr val="tx1"/>
                </a:solidFill>
                <a:latin typeface="Arial" pitchFamily="34" charset="0"/>
              </a:defRPr>
            </a:lvl7pPr>
            <a:lvl8pPr marL="3429000" indent="-228600" defTabSz="987425" eaLnBrk="0" fontAlgn="base" hangingPunct="0">
              <a:spcBef>
                <a:spcPct val="0"/>
              </a:spcBef>
              <a:spcAft>
                <a:spcPct val="0"/>
              </a:spcAft>
              <a:defRPr sz="1900">
                <a:solidFill>
                  <a:schemeClr val="tx1"/>
                </a:solidFill>
                <a:latin typeface="Arial" pitchFamily="34" charset="0"/>
              </a:defRPr>
            </a:lvl8pPr>
            <a:lvl9pPr marL="3886200" indent="-228600" defTabSz="987425" eaLnBrk="0" fontAlgn="base" hangingPunct="0">
              <a:spcBef>
                <a:spcPct val="0"/>
              </a:spcBef>
              <a:spcAft>
                <a:spcPct val="0"/>
              </a:spcAft>
              <a:defRPr sz="1900">
                <a:solidFill>
                  <a:schemeClr val="tx1"/>
                </a:solidFill>
                <a:latin typeface="Arial" pitchFamily="34" charset="0"/>
              </a:defRPr>
            </a:lvl9pPr>
          </a:lstStyle>
          <a:p>
            <a:pPr algn="r" eaLnBrk="1" hangingPunct="1"/>
            <a:fld id="{BA1B666A-C20E-4B43-B2E5-181E2F863637}" type="slidenum">
              <a:rPr lang="es-ES" sz="1600">
                <a:latin typeface="Arial Black" pitchFamily="34" charset="0"/>
              </a:rPr>
              <a:pPr algn="r" eaLnBrk="1" hangingPunct="1"/>
              <a:t>27</a:t>
            </a:fld>
            <a:endParaRPr lang="es-ES" sz="1600">
              <a:latin typeface="Arial Black" pitchFamily="34" charset="0"/>
            </a:endParaRPr>
          </a:p>
        </p:txBody>
      </p:sp>
      <p:sp>
        <p:nvSpPr>
          <p:cNvPr id="3082" name="Rectangle 3"/>
          <p:cNvSpPr>
            <a:spLocks noGrp="1" noChangeArrowheads="1"/>
          </p:cNvSpPr>
          <p:nvPr>
            <p:ph type="body" sz="half" idx="4294967295"/>
          </p:nvPr>
        </p:nvSpPr>
        <p:spPr>
          <a:xfrm>
            <a:off x="1127451" y="1581333"/>
            <a:ext cx="10657181" cy="4695825"/>
          </a:xfrm>
        </p:spPr>
        <p:txBody>
          <a:bodyPr>
            <a:normAutofit/>
          </a:bodyPr>
          <a:lstStyle/>
          <a:p>
            <a:pPr marL="0" indent="0" algn="just" eaLnBrk="1" hangingPunct="1">
              <a:lnSpc>
                <a:spcPct val="80000"/>
              </a:lnSpc>
              <a:buSzTx/>
              <a:buNone/>
            </a:pPr>
            <a:r>
              <a:rPr lang="es-ES_tradnl" sz="3600" dirty="0"/>
              <a:t>El 70% de los encuestados usa el transporte público y un 20% usa el transporte de la universidad.</a:t>
            </a:r>
          </a:p>
          <a:p>
            <a:pPr marL="877320" lvl="1" indent="-656526" eaLnBrk="1" hangingPunct="1">
              <a:lnSpc>
                <a:spcPct val="80000"/>
              </a:lnSpc>
              <a:buSzTx/>
              <a:buFont typeface="Wingdings" pitchFamily="2" charset="2"/>
              <a:buChar char="v"/>
            </a:pPr>
            <a:endParaRPr lang="es-ES_tradnl" sz="3600" dirty="0"/>
          </a:p>
          <a:p>
            <a:pPr marL="877320" lvl="1" indent="-656526" eaLnBrk="1" hangingPunct="1">
              <a:lnSpc>
                <a:spcPct val="80000"/>
              </a:lnSpc>
              <a:buSzTx/>
              <a:buFont typeface="Wingdings" pitchFamily="2" charset="2"/>
              <a:buChar char="v"/>
            </a:pPr>
            <a:endParaRPr lang="es-ES_tradnl" sz="3600" dirty="0"/>
          </a:p>
          <a:p>
            <a:pPr marL="877320" lvl="1" indent="-656526" eaLnBrk="1" hangingPunct="1">
              <a:lnSpc>
                <a:spcPct val="80000"/>
              </a:lnSpc>
              <a:buSzTx/>
              <a:buFont typeface="Wingdings" pitchFamily="2" charset="2"/>
              <a:buChar char="v"/>
            </a:pPr>
            <a:endParaRPr lang="es-ES_tradnl" sz="3600" dirty="0"/>
          </a:p>
          <a:p>
            <a:pPr marL="877320" lvl="1" indent="-656526" eaLnBrk="1" hangingPunct="1">
              <a:lnSpc>
                <a:spcPct val="80000"/>
              </a:lnSpc>
              <a:buSzTx/>
              <a:buFont typeface="Wingdings" pitchFamily="2" charset="2"/>
              <a:buChar char="v"/>
            </a:pPr>
            <a:endParaRPr lang="es-ES_tradnl" sz="3600" dirty="0"/>
          </a:p>
          <a:p>
            <a:pPr marL="877320" lvl="1" indent="-656526" eaLnBrk="1" hangingPunct="1">
              <a:lnSpc>
                <a:spcPct val="80000"/>
              </a:lnSpc>
              <a:buSzTx/>
              <a:buFont typeface="Wingdings" pitchFamily="2" charset="2"/>
              <a:buChar char="v"/>
            </a:pPr>
            <a:endParaRPr lang="es-ES_tradnl" sz="3600" dirty="0"/>
          </a:p>
          <a:p>
            <a:pPr marL="877320" lvl="1" indent="-656526" eaLnBrk="1" hangingPunct="1">
              <a:lnSpc>
                <a:spcPct val="80000"/>
              </a:lnSpc>
              <a:buSzTx/>
              <a:buFont typeface="Wingdings" pitchFamily="2" charset="2"/>
              <a:buChar char="v"/>
            </a:pPr>
            <a:endParaRPr lang="es-ES_tradnl" sz="3600" dirty="0"/>
          </a:p>
        </p:txBody>
      </p:sp>
      <p:graphicFrame>
        <p:nvGraphicFramePr>
          <p:cNvPr id="254148" name="Object 196"/>
          <p:cNvGraphicFramePr>
            <a:graphicFrameLocks noGrp="1" noChangeAspect="1"/>
          </p:cNvGraphicFramePr>
          <p:nvPr>
            <p:ph sz="half" idx="4294967295"/>
            <p:extLst>
              <p:ext uri="{D42A27DB-BD31-4B8C-83A1-F6EECF244321}">
                <p14:modId xmlns:p14="http://schemas.microsoft.com/office/powerpoint/2010/main" val="1132842653"/>
              </p:ext>
            </p:extLst>
          </p:nvPr>
        </p:nvGraphicFramePr>
        <p:xfrm>
          <a:off x="9768479" y="4262857"/>
          <a:ext cx="1697455" cy="644149"/>
        </p:xfrm>
        <a:graphic>
          <a:graphicData uri="http://schemas.openxmlformats.org/presentationml/2006/ole">
            <mc:AlternateContent xmlns:mc="http://schemas.openxmlformats.org/markup-compatibility/2006">
              <mc:Choice xmlns:v="urn:schemas-microsoft-com:vml" Requires="v">
                <p:oleObj spid="_x0000_s60807" name="Equation" r:id="rId4" imgW="634680" imgH="241200" progId="Equation.DSMT4">
                  <p:embed/>
                </p:oleObj>
              </mc:Choice>
              <mc:Fallback>
                <p:oleObj name="Equation" r:id="rId4" imgW="634680" imgH="241200" progId="Equation.DSMT4">
                  <p:embed/>
                  <p:pic>
                    <p:nvPicPr>
                      <p:cNvPr id="0" name="Object 1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68479" y="4262857"/>
                        <a:ext cx="1697455" cy="644149"/>
                      </a:xfrm>
                      <a:prstGeom prst="rect">
                        <a:avLst/>
                      </a:prstGeom>
                      <a:noFill/>
                      <a:ln>
                        <a:noFill/>
                      </a:ln>
                      <a:effectLst/>
                    </p:spPr>
                  </p:pic>
                </p:oleObj>
              </mc:Fallback>
            </mc:AlternateContent>
          </a:graphicData>
        </a:graphic>
      </p:graphicFrame>
      <p:grpSp>
        <p:nvGrpSpPr>
          <p:cNvPr id="2" name="Group 194"/>
          <p:cNvGrpSpPr>
            <a:grpSpLocks/>
          </p:cNvGrpSpPr>
          <p:nvPr/>
        </p:nvGrpSpPr>
        <p:grpSpPr bwMode="auto">
          <a:xfrm>
            <a:off x="983432" y="2667229"/>
            <a:ext cx="10801200" cy="3282051"/>
            <a:chOff x="2802" y="845"/>
            <a:chExt cx="3266" cy="814"/>
          </a:xfrm>
        </p:grpSpPr>
        <p:sp>
          <p:nvSpPr>
            <p:cNvPr id="60422" name="Rectangle 24"/>
            <p:cNvSpPr>
              <a:spLocks noChangeArrowheads="1"/>
            </p:cNvSpPr>
            <p:nvPr/>
          </p:nvSpPr>
          <p:spPr bwMode="auto">
            <a:xfrm>
              <a:off x="5353" y="1142"/>
              <a:ext cx="715"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a:latin typeface="Verdana" pitchFamily="34" charset="0"/>
              </a:endParaRPr>
            </a:p>
          </p:txBody>
        </p:sp>
        <p:sp>
          <p:nvSpPr>
            <p:cNvPr id="60423" name="Rectangle 22"/>
            <p:cNvSpPr>
              <a:spLocks noChangeArrowheads="1"/>
            </p:cNvSpPr>
            <p:nvPr/>
          </p:nvSpPr>
          <p:spPr bwMode="auto">
            <a:xfrm>
              <a:off x="4435" y="1158"/>
              <a:ext cx="918" cy="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dirty="0">
                <a:latin typeface="Verdana" pitchFamily="34" charset="0"/>
              </a:endParaRPr>
            </a:p>
            <a:p>
              <a:pPr algn="ctr" defTabSz="1215353">
                <a:spcBef>
                  <a:spcPct val="20000"/>
                </a:spcBef>
                <a:buClr>
                  <a:schemeClr val="bg2"/>
                </a:buClr>
                <a:buSzPct val="75000"/>
              </a:pPr>
              <a:r>
                <a:rPr lang="es-ES_tradnl" dirty="0">
                  <a:latin typeface="Verdana" pitchFamily="34" charset="0"/>
                </a:rPr>
                <a:t>La proporción de alumnos según el medio de transporte usado para llegar a la UNALM</a:t>
              </a:r>
              <a:r>
                <a:rPr lang="es-ES" dirty="0">
                  <a:latin typeface="Verdana" pitchFamily="34" charset="0"/>
                </a:rPr>
                <a:t> </a:t>
              </a:r>
            </a:p>
          </p:txBody>
        </p:sp>
        <p:sp>
          <p:nvSpPr>
            <p:cNvPr id="60424" name="Rectangle 20"/>
            <p:cNvSpPr>
              <a:spLocks noChangeArrowheads="1"/>
            </p:cNvSpPr>
            <p:nvPr/>
          </p:nvSpPr>
          <p:spPr bwMode="auto">
            <a:xfrm>
              <a:off x="3631" y="1142"/>
              <a:ext cx="827"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a:latin typeface="Verdana" pitchFamily="34" charset="0"/>
              </a:endParaRPr>
            </a:p>
          </p:txBody>
        </p:sp>
        <p:sp>
          <p:nvSpPr>
            <p:cNvPr id="60425" name="Rectangle 18"/>
            <p:cNvSpPr>
              <a:spLocks noChangeArrowheads="1"/>
            </p:cNvSpPr>
            <p:nvPr/>
          </p:nvSpPr>
          <p:spPr bwMode="auto">
            <a:xfrm>
              <a:off x="2802" y="1142"/>
              <a:ext cx="82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r>
                <a:rPr lang="es-ES" dirty="0">
                  <a:latin typeface="Verdana" pitchFamily="34" charset="0"/>
                </a:rPr>
                <a:t>X=Medio de transporte usado para llegar a la UNALM</a:t>
              </a:r>
            </a:p>
            <a:p>
              <a:pPr algn="ctr" defTabSz="1215353">
                <a:spcBef>
                  <a:spcPct val="20000"/>
                </a:spcBef>
                <a:buClr>
                  <a:schemeClr val="bg2"/>
                </a:buClr>
                <a:buSzPct val="75000"/>
              </a:pPr>
              <a:r>
                <a:rPr lang="es-ES" dirty="0">
                  <a:latin typeface="Verdana" pitchFamily="34" charset="0"/>
                </a:rPr>
                <a:t>Cualitativa Nominal</a:t>
              </a:r>
            </a:p>
          </p:txBody>
        </p:sp>
        <p:sp>
          <p:nvSpPr>
            <p:cNvPr id="60426" name="Rectangle 8"/>
            <p:cNvSpPr>
              <a:spLocks noChangeArrowheads="1"/>
            </p:cNvSpPr>
            <p:nvPr/>
          </p:nvSpPr>
          <p:spPr bwMode="auto">
            <a:xfrm>
              <a:off x="5353" y="845"/>
              <a:ext cx="71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r>
                <a:rPr lang="es-ES" dirty="0">
                  <a:latin typeface="Verdana" pitchFamily="34" charset="0"/>
                </a:rPr>
                <a:t>Valor del Estadístico</a:t>
              </a:r>
            </a:p>
          </p:txBody>
        </p:sp>
        <p:sp>
          <p:nvSpPr>
            <p:cNvPr id="60427" name="Rectangle 7"/>
            <p:cNvSpPr>
              <a:spLocks noChangeArrowheads="1"/>
            </p:cNvSpPr>
            <p:nvPr/>
          </p:nvSpPr>
          <p:spPr bwMode="auto">
            <a:xfrm>
              <a:off x="4458" y="845"/>
              <a:ext cx="89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r>
                <a:rPr lang="es-ES" dirty="0">
                  <a:latin typeface="Verdana" pitchFamily="34" charset="0"/>
                </a:rPr>
                <a:t>Parámetro</a:t>
              </a:r>
            </a:p>
          </p:txBody>
        </p:sp>
        <p:sp>
          <p:nvSpPr>
            <p:cNvPr id="60428" name="Rectangle 6"/>
            <p:cNvSpPr>
              <a:spLocks noChangeArrowheads="1"/>
            </p:cNvSpPr>
            <p:nvPr/>
          </p:nvSpPr>
          <p:spPr bwMode="auto">
            <a:xfrm>
              <a:off x="3631" y="845"/>
              <a:ext cx="82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r>
                <a:rPr lang="es-ES" dirty="0">
                  <a:latin typeface="Verdana" pitchFamily="34" charset="0"/>
                </a:rPr>
                <a:t>Observación</a:t>
              </a:r>
            </a:p>
          </p:txBody>
        </p:sp>
        <p:sp>
          <p:nvSpPr>
            <p:cNvPr id="60429" name="Rectangle 5"/>
            <p:cNvSpPr>
              <a:spLocks noChangeArrowheads="1"/>
            </p:cNvSpPr>
            <p:nvPr/>
          </p:nvSpPr>
          <p:spPr bwMode="auto">
            <a:xfrm>
              <a:off x="2802" y="845"/>
              <a:ext cx="82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r>
                <a:rPr lang="es-ES" dirty="0">
                  <a:latin typeface="Verdana" pitchFamily="34" charset="0"/>
                </a:rPr>
                <a:t>Variable / Tipo</a:t>
              </a:r>
            </a:p>
          </p:txBody>
        </p:sp>
        <p:sp>
          <p:nvSpPr>
            <p:cNvPr id="60430" name="Line 9"/>
            <p:cNvSpPr>
              <a:spLocks noChangeShapeType="1"/>
            </p:cNvSpPr>
            <p:nvPr/>
          </p:nvSpPr>
          <p:spPr bwMode="auto">
            <a:xfrm>
              <a:off x="2802" y="845"/>
              <a:ext cx="32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sz="2800"/>
            </a:p>
          </p:txBody>
        </p:sp>
        <p:sp>
          <p:nvSpPr>
            <p:cNvPr id="60431" name="Line 10"/>
            <p:cNvSpPr>
              <a:spLocks noChangeShapeType="1"/>
            </p:cNvSpPr>
            <p:nvPr/>
          </p:nvSpPr>
          <p:spPr bwMode="auto">
            <a:xfrm>
              <a:off x="2802" y="1659"/>
              <a:ext cx="32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sz="2800"/>
            </a:p>
          </p:txBody>
        </p:sp>
        <p:sp>
          <p:nvSpPr>
            <p:cNvPr id="60432" name="Line 11"/>
            <p:cNvSpPr>
              <a:spLocks noChangeShapeType="1"/>
            </p:cNvSpPr>
            <p:nvPr/>
          </p:nvSpPr>
          <p:spPr bwMode="auto">
            <a:xfrm>
              <a:off x="2802" y="845"/>
              <a:ext cx="0" cy="81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sz="2800"/>
            </a:p>
          </p:txBody>
        </p:sp>
        <p:sp>
          <p:nvSpPr>
            <p:cNvPr id="60433" name="Line 12"/>
            <p:cNvSpPr>
              <a:spLocks noChangeShapeType="1"/>
            </p:cNvSpPr>
            <p:nvPr/>
          </p:nvSpPr>
          <p:spPr bwMode="auto">
            <a:xfrm>
              <a:off x="3631" y="845"/>
              <a:ext cx="0" cy="8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sz="2800"/>
            </a:p>
          </p:txBody>
        </p:sp>
        <p:sp>
          <p:nvSpPr>
            <p:cNvPr id="60434" name="Line 13"/>
            <p:cNvSpPr>
              <a:spLocks noChangeShapeType="1"/>
            </p:cNvSpPr>
            <p:nvPr/>
          </p:nvSpPr>
          <p:spPr bwMode="auto">
            <a:xfrm>
              <a:off x="4458" y="845"/>
              <a:ext cx="0" cy="8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sz="2800"/>
            </a:p>
          </p:txBody>
        </p:sp>
        <p:sp>
          <p:nvSpPr>
            <p:cNvPr id="60435" name="Line 14"/>
            <p:cNvSpPr>
              <a:spLocks noChangeShapeType="1"/>
            </p:cNvSpPr>
            <p:nvPr/>
          </p:nvSpPr>
          <p:spPr bwMode="auto">
            <a:xfrm>
              <a:off x="5353" y="845"/>
              <a:ext cx="0" cy="81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sz="2800"/>
            </a:p>
          </p:txBody>
        </p:sp>
        <p:sp>
          <p:nvSpPr>
            <p:cNvPr id="60436" name="Line 15"/>
            <p:cNvSpPr>
              <a:spLocks noChangeShapeType="1"/>
            </p:cNvSpPr>
            <p:nvPr/>
          </p:nvSpPr>
          <p:spPr bwMode="auto">
            <a:xfrm>
              <a:off x="6068" y="845"/>
              <a:ext cx="0" cy="81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sz="2800"/>
            </a:p>
          </p:txBody>
        </p:sp>
        <p:sp>
          <p:nvSpPr>
            <p:cNvPr id="60437" name="Line 19"/>
            <p:cNvSpPr>
              <a:spLocks noChangeShapeType="1"/>
            </p:cNvSpPr>
            <p:nvPr/>
          </p:nvSpPr>
          <p:spPr bwMode="auto">
            <a:xfrm>
              <a:off x="2802" y="1142"/>
              <a:ext cx="326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sz="2800"/>
            </a:p>
          </p:txBody>
        </p:sp>
      </p:grpSp>
      <p:sp>
        <p:nvSpPr>
          <p:cNvPr id="60438" name="Rectangle 35"/>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graphicFrame>
        <p:nvGraphicFramePr>
          <p:cNvPr id="253986" name="Object 34"/>
          <p:cNvGraphicFramePr>
            <a:graphicFrameLocks noChangeAspect="1"/>
          </p:cNvGraphicFramePr>
          <p:nvPr>
            <p:extLst>
              <p:ext uri="{D42A27DB-BD31-4B8C-83A1-F6EECF244321}">
                <p14:modId xmlns:p14="http://schemas.microsoft.com/office/powerpoint/2010/main" val="2084679869"/>
              </p:ext>
            </p:extLst>
          </p:nvPr>
        </p:nvGraphicFramePr>
        <p:xfrm>
          <a:off x="4019409" y="4322808"/>
          <a:ext cx="2184745" cy="589145"/>
        </p:xfrm>
        <a:graphic>
          <a:graphicData uri="http://schemas.openxmlformats.org/presentationml/2006/ole">
            <mc:AlternateContent xmlns:mc="http://schemas.openxmlformats.org/markup-compatibility/2006">
              <mc:Choice xmlns:v="urn:schemas-microsoft-com:vml" Requires="v">
                <p:oleObj spid="_x0000_s60808" name="Equation" r:id="rId6" imgW="850680" imgH="228600" progId="Equation.DSMT4">
                  <p:embed/>
                </p:oleObj>
              </mc:Choice>
              <mc:Fallback>
                <p:oleObj name="Equation" r:id="rId6" imgW="850680" imgH="228600" progId="Equation.DSMT4">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19409" y="4322808"/>
                        <a:ext cx="2184745" cy="589145"/>
                      </a:xfrm>
                      <a:prstGeom prst="rect">
                        <a:avLst/>
                      </a:prstGeom>
                      <a:noFill/>
                    </p:spPr>
                  </p:pic>
                </p:oleObj>
              </mc:Fallback>
            </mc:AlternateContent>
          </a:graphicData>
        </a:graphic>
      </p:graphicFrame>
      <p:sp>
        <p:nvSpPr>
          <p:cNvPr id="60440" name="Rectangle 40"/>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0459" name="Rectangle 190"/>
          <p:cNvSpPr>
            <a:spLocks noChangeArrowheads="1"/>
          </p:cNvSpPr>
          <p:nvPr/>
        </p:nvSpPr>
        <p:spPr bwMode="auto">
          <a:xfrm>
            <a:off x="4" y="3056317"/>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0461" name="Rectangle 192"/>
          <p:cNvSpPr>
            <a:spLocks noChangeArrowheads="1"/>
          </p:cNvSpPr>
          <p:nvPr/>
        </p:nvSpPr>
        <p:spPr bwMode="auto">
          <a:xfrm>
            <a:off x="4" y="3056317"/>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graphicFrame>
        <p:nvGraphicFramePr>
          <p:cNvPr id="254150" name="Object 198"/>
          <p:cNvGraphicFramePr>
            <a:graphicFrameLocks noChangeAspect="1"/>
          </p:cNvGraphicFramePr>
          <p:nvPr>
            <p:extLst>
              <p:ext uri="{D42A27DB-BD31-4B8C-83A1-F6EECF244321}">
                <p14:modId xmlns:p14="http://schemas.microsoft.com/office/powerpoint/2010/main" val="374047433"/>
              </p:ext>
            </p:extLst>
          </p:nvPr>
        </p:nvGraphicFramePr>
        <p:xfrm>
          <a:off x="9773026" y="4911953"/>
          <a:ext cx="1698076" cy="625607"/>
        </p:xfrm>
        <a:graphic>
          <a:graphicData uri="http://schemas.openxmlformats.org/presentationml/2006/ole">
            <mc:AlternateContent xmlns:mc="http://schemas.openxmlformats.org/markup-compatibility/2006">
              <mc:Choice xmlns:v="urn:schemas-microsoft-com:vml" Requires="v">
                <p:oleObj spid="_x0000_s60809" name="Equation" r:id="rId8" imgW="622080" imgH="228600" progId="Equation.DSMT4">
                  <p:embed/>
                </p:oleObj>
              </mc:Choice>
              <mc:Fallback>
                <p:oleObj name="Equation" r:id="rId8" imgW="622080" imgH="228600" progId="Equation.DSMT4">
                  <p:embed/>
                  <p:pic>
                    <p:nvPicPr>
                      <p:cNvPr id="0" name="Object 1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73026" y="4911953"/>
                        <a:ext cx="1698076" cy="625607"/>
                      </a:xfrm>
                      <a:prstGeom prst="rect">
                        <a:avLst/>
                      </a:prstGeom>
                      <a:noFill/>
                      <a:ln>
                        <a:noFill/>
                      </a:ln>
                      <a:effectLst/>
                    </p:spPr>
                  </p:pic>
                </p:oleObj>
              </mc:Fallback>
            </mc:AlternateContent>
          </a:graphicData>
        </a:graphic>
      </p:graphicFrame>
      <p:sp>
        <p:nvSpPr>
          <p:cNvPr id="29" name="Rectangle 5">
            <a:extLst>
              <a:ext uri="{FF2B5EF4-FFF2-40B4-BE49-F238E27FC236}">
                <a16:creationId xmlns:a16="http://schemas.microsoft.com/office/drawing/2014/main" id="{F273A757-9D78-4DEF-B25B-3C1EFD66565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3" name="Marcador de número de diapositiva 2">
            <a:extLst>
              <a:ext uri="{FF2B5EF4-FFF2-40B4-BE49-F238E27FC236}">
                <a16:creationId xmlns:a16="http://schemas.microsoft.com/office/drawing/2014/main" id="{CDEDA732-C45B-4873-A91C-A30C875AC8EE}"/>
              </a:ext>
            </a:extLst>
          </p:cNvPr>
          <p:cNvSpPr>
            <a:spLocks noGrp="1"/>
          </p:cNvSpPr>
          <p:nvPr>
            <p:ph type="sldNum" sz="quarter" idx="12"/>
          </p:nvPr>
        </p:nvSpPr>
        <p:spPr/>
        <p:txBody>
          <a:bodyPr/>
          <a:lstStyle/>
          <a:p>
            <a:pPr>
              <a:defRPr/>
            </a:pPr>
            <a:fld id="{E9436BAB-4851-4627-918F-16487C9EE899}" type="slidenum">
              <a:rPr lang="es-ES" smtClean="0"/>
              <a:pPr>
                <a:defRPr/>
              </a:pPr>
              <a:t>27</a:t>
            </a:fld>
            <a:endParaRPr lang="es-ES"/>
          </a:p>
        </p:txBody>
      </p:sp>
      <p:sp>
        <p:nvSpPr>
          <p:cNvPr id="30" name="Rectángulo 29">
            <a:extLst>
              <a:ext uri="{FF2B5EF4-FFF2-40B4-BE49-F238E27FC236}">
                <a16:creationId xmlns:a16="http://schemas.microsoft.com/office/drawing/2014/main" id="{01901904-AF1E-4F23-94E0-3982ABEDF273}"/>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12 – Página 6 de la Guía de Estadística General</a:t>
            </a:r>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5 Marcador de número de diapositiva"/>
          <p:cNvSpPr txBox="1">
            <a:spLocks noGrp="1"/>
          </p:cNvSpPr>
          <p:nvPr/>
        </p:nvSpPr>
        <p:spPr bwMode="auto">
          <a:xfrm>
            <a:off x="11236570" y="6885354"/>
            <a:ext cx="703385" cy="56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21" tIns="60761" rIns="121521" bIns="60761" anchor="b"/>
          <a:lstStyle>
            <a:lvl1pPr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defTabSz="987425" eaLnBrk="0" fontAlgn="base" hangingPunct="0">
              <a:spcBef>
                <a:spcPct val="0"/>
              </a:spcBef>
              <a:spcAft>
                <a:spcPct val="0"/>
              </a:spcAft>
              <a:defRPr sz="1900">
                <a:solidFill>
                  <a:schemeClr val="tx1"/>
                </a:solidFill>
                <a:latin typeface="Arial" pitchFamily="34" charset="0"/>
              </a:defRPr>
            </a:lvl6pPr>
            <a:lvl7pPr marL="2971800" indent="-228600" defTabSz="987425" eaLnBrk="0" fontAlgn="base" hangingPunct="0">
              <a:spcBef>
                <a:spcPct val="0"/>
              </a:spcBef>
              <a:spcAft>
                <a:spcPct val="0"/>
              </a:spcAft>
              <a:defRPr sz="1900">
                <a:solidFill>
                  <a:schemeClr val="tx1"/>
                </a:solidFill>
                <a:latin typeface="Arial" pitchFamily="34" charset="0"/>
              </a:defRPr>
            </a:lvl7pPr>
            <a:lvl8pPr marL="3429000" indent="-228600" defTabSz="987425" eaLnBrk="0" fontAlgn="base" hangingPunct="0">
              <a:spcBef>
                <a:spcPct val="0"/>
              </a:spcBef>
              <a:spcAft>
                <a:spcPct val="0"/>
              </a:spcAft>
              <a:defRPr sz="1900">
                <a:solidFill>
                  <a:schemeClr val="tx1"/>
                </a:solidFill>
                <a:latin typeface="Arial" pitchFamily="34" charset="0"/>
              </a:defRPr>
            </a:lvl8pPr>
            <a:lvl9pPr marL="3886200" indent="-228600" defTabSz="987425" eaLnBrk="0" fontAlgn="base" hangingPunct="0">
              <a:spcBef>
                <a:spcPct val="0"/>
              </a:spcBef>
              <a:spcAft>
                <a:spcPct val="0"/>
              </a:spcAft>
              <a:defRPr sz="1900">
                <a:solidFill>
                  <a:schemeClr val="tx1"/>
                </a:solidFill>
                <a:latin typeface="Arial" pitchFamily="34" charset="0"/>
              </a:defRPr>
            </a:lvl9pPr>
          </a:lstStyle>
          <a:p>
            <a:pPr algn="r" eaLnBrk="1" hangingPunct="1"/>
            <a:fld id="{BA1B666A-C20E-4B43-B2E5-181E2F863637}" type="slidenum">
              <a:rPr lang="es-ES" sz="1600">
                <a:latin typeface="Arial Black" pitchFamily="34" charset="0"/>
              </a:rPr>
              <a:pPr algn="r" eaLnBrk="1" hangingPunct="1"/>
              <a:t>28</a:t>
            </a:fld>
            <a:endParaRPr lang="es-ES" sz="1600">
              <a:latin typeface="Arial Black" pitchFamily="34" charset="0"/>
            </a:endParaRPr>
          </a:p>
        </p:txBody>
      </p:sp>
      <p:sp>
        <p:nvSpPr>
          <p:cNvPr id="3082" name="Rectangle 3"/>
          <p:cNvSpPr>
            <a:spLocks noGrp="1" noChangeArrowheads="1"/>
          </p:cNvSpPr>
          <p:nvPr>
            <p:ph type="body" sz="half" idx="4294967295"/>
          </p:nvPr>
        </p:nvSpPr>
        <p:spPr>
          <a:xfrm>
            <a:off x="1020499" y="1587348"/>
            <a:ext cx="10845677" cy="4695825"/>
          </a:xfrm>
        </p:spPr>
        <p:txBody>
          <a:bodyPr>
            <a:normAutofit/>
          </a:bodyPr>
          <a:lstStyle/>
          <a:p>
            <a:pPr marL="0" indent="0" eaLnBrk="1" hangingPunct="1">
              <a:lnSpc>
                <a:spcPct val="80000"/>
              </a:lnSpc>
              <a:buSzTx/>
              <a:buNone/>
            </a:pPr>
            <a:r>
              <a:rPr lang="es-ES_tradnl" sz="3600" dirty="0"/>
              <a:t>El 20% de los encuestados consideran que el estado de las unidades de transporte de la UNALM es bueno, el 35% que es regular y el 45% que es malo.</a:t>
            </a:r>
          </a:p>
        </p:txBody>
      </p:sp>
      <p:sp>
        <p:nvSpPr>
          <p:cNvPr id="60438" name="Rectangle 35"/>
          <p:cNvSpPr>
            <a:spLocks noChangeArrowheads="1"/>
          </p:cNvSpPr>
          <p:nvPr/>
        </p:nvSpPr>
        <p:spPr bwMode="auto">
          <a:xfrm>
            <a:off x="4" y="310366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es-MX"/>
          </a:p>
        </p:txBody>
      </p:sp>
      <p:sp>
        <p:nvSpPr>
          <p:cNvPr id="60440" name="Rectangle 40"/>
          <p:cNvSpPr>
            <a:spLocks noChangeArrowheads="1"/>
          </p:cNvSpPr>
          <p:nvPr/>
        </p:nvSpPr>
        <p:spPr bwMode="auto">
          <a:xfrm>
            <a:off x="4" y="310366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es-MX"/>
          </a:p>
        </p:txBody>
      </p:sp>
      <p:grpSp>
        <p:nvGrpSpPr>
          <p:cNvPr id="3" name="Group 195"/>
          <p:cNvGrpSpPr>
            <a:grpSpLocks/>
          </p:cNvGrpSpPr>
          <p:nvPr/>
        </p:nvGrpSpPr>
        <p:grpSpPr bwMode="auto">
          <a:xfrm>
            <a:off x="1120774" y="3056316"/>
            <a:ext cx="10600353" cy="2892963"/>
            <a:chOff x="2802" y="1800"/>
            <a:chExt cx="3266" cy="1303"/>
          </a:xfrm>
        </p:grpSpPr>
        <p:sp>
          <p:nvSpPr>
            <p:cNvPr id="60442" name="Rectangle 117"/>
            <p:cNvSpPr>
              <a:spLocks noChangeArrowheads="1"/>
            </p:cNvSpPr>
            <p:nvPr/>
          </p:nvSpPr>
          <p:spPr bwMode="auto">
            <a:xfrm>
              <a:off x="5353" y="2087"/>
              <a:ext cx="715"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a:latin typeface="Verdana" pitchFamily="34" charset="0"/>
              </a:endParaRPr>
            </a:p>
          </p:txBody>
        </p:sp>
        <p:sp>
          <p:nvSpPr>
            <p:cNvPr id="60443" name="Rectangle 118"/>
            <p:cNvSpPr>
              <a:spLocks noChangeArrowheads="1"/>
            </p:cNvSpPr>
            <p:nvPr/>
          </p:nvSpPr>
          <p:spPr bwMode="auto">
            <a:xfrm>
              <a:off x="4458" y="2087"/>
              <a:ext cx="895"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_tradnl">
                  <a:latin typeface="Verdana" pitchFamily="34" charset="0"/>
                </a:rPr>
                <a:t>La proporción de alumnos según la opinión sobre el estado de las unidades de transporte de la UNALM.</a:t>
              </a:r>
              <a:endParaRPr lang="es-ES">
                <a:latin typeface="Verdana" pitchFamily="34" charset="0"/>
              </a:endParaRPr>
            </a:p>
          </p:txBody>
        </p:sp>
        <p:sp>
          <p:nvSpPr>
            <p:cNvPr id="60444" name="Rectangle 119"/>
            <p:cNvSpPr>
              <a:spLocks noChangeArrowheads="1"/>
            </p:cNvSpPr>
            <p:nvPr/>
          </p:nvSpPr>
          <p:spPr bwMode="auto">
            <a:xfrm>
              <a:off x="3631" y="2087"/>
              <a:ext cx="827"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r>
                <a:rPr lang="es-ES" dirty="0">
                  <a:latin typeface="Verdana" pitchFamily="34" charset="0"/>
                </a:rPr>
                <a:t>bueno</a:t>
              </a:r>
            </a:p>
          </p:txBody>
        </p:sp>
        <p:sp>
          <p:nvSpPr>
            <p:cNvPr id="60445" name="Rectangle 120"/>
            <p:cNvSpPr>
              <a:spLocks noChangeArrowheads="1"/>
            </p:cNvSpPr>
            <p:nvPr/>
          </p:nvSpPr>
          <p:spPr bwMode="auto">
            <a:xfrm>
              <a:off x="2802" y="2087"/>
              <a:ext cx="829"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dirty="0">
                  <a:latin typeface="Verdana" pitchFamily="34" charset="0"/>
                </a:rPr>
                <a:t>Y= Opinión sobre el estado de las unidades de transporte de la UNALM </a:t>
              </a:r>
            </a:p>
            <a:p>
              <a:pPr algn="ctr" defTabSz="1215353">
                <a:spcBef>
                  <a:spcPct val="20000"/>
                </a:spcBef>
                <a:buClr>
                  <a:schemeClr val="bg2"/>
                </a:buClr>
                <a:buSzPct val="75000"/>
              </a:pPr>
              <a:r>
                <a:rPr lang="es-ES" dirty="0">
                  <a:latin typeface="Verdana" pitchFamily="34" charset="0"/>
                </a:rPr>
                <a:t>Cualitativa Jerárquica</a:t>
              </a:r>
            </a:p>
          </p:txBody>
        </p:sp>
        <p:sp>
          <p:nvSpPr>
            <p:cNvPr id="60446" name="Rectangle 121"/>
            <p:cNvSpPr>
              <a:spLocks noChangeArrowheads="1"/>
            </p:cNvSpPr>
            <p:nvPr/>
          </p:nvSpPr>
          <p:spPr bwMode="auto">
            <a:xfrm>
              <a:off x="5353" y="1800"/>
              <a:ext cx="71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Valor del Estadístico</a:t>
              </a:r>
            </a:p>
          </p:txBody>
        </p:sp>
        <p:sp>
          <p:nvSpPr>
            <p:cNvPr id="60447" name="Rectangle 122"/>
            <p:cNvSpPr>
              <a:spLocks noChangeArrowheads="1"/>
            </p:cNvSpPr>
            <p:nvPr/>
          </p:nvSpPr>
          <p:spPr bwMode="auto">
            <a:xfrm>
              <a:off x="4458" y="1800"/>
              <a:ext cx="89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Parámetro</a:t>
              </a:r>
            </a:p>
          </p:txBody>
        </p:sp>
        <p:sp>
          <p:nvSpPr>
            <p:cNvPr id="60448" name="Rectangle 123"/>
            <p:cNvSpPr>
              <a:spLocks noChangeArrowheads="1"/>
            </p:cNvSpPr>
            <p:nvPr/>
          </p:nvSpPr>
          <p:spPr bwMode="auto">
            <a:xfrm>
              <a:off x="3631" y="1800"/>
              <a:ext cx="82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Observación</a:t>
              </a:r>
            </a:p>
          </p:txBody>
        </p:sp>
        <p:sp>
          <p:nvSpPr>
            <p:cNvPr id="60449" name="Rectangle 124"/>
            <p:cNvSpPr>
              <a:spLocks noChangeArrowheads="1"/>
            </p:cNvSpPr>
            <p:nvPr/>
          </p:nvSpPr>
          <p:spPr bwMode="auto">
            <a:xfrm>
              <a:off x="2802" y="1800"/>
              <a:ext cx="82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Variable / Tipo</a:t>
              </a:r>
            </a:p>
          </p:txBody>
        </p:sp>
        <p:sp>
          <p:nvSpPr>
            <p:cNvPr id="60450" name="Line 125"/>
            <p:cNvSpPr>
              <a:spLocks noChangeShapeType="1"/>
            </p:cNvSpPr>
            <p:nvPr/>
          </p:nvSpPr>
          <p:spPr bwMode="auto">
            <a:xfrm>
              <a:off x="2802" y="1800"/>
              <a:ext cx="32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0451" name="Line 126"/>
            <p:cNvSpPr>
              <a:spLocks noChangeShapeType="1"/>
            </p:cNvSpPr>
            <p:nvPr/>
          </p:nvSpPr>
          <p:spPr bwMode="auto">
            <a:xfrm>
              <a:off x="2802" y="3103"/>
              <a:ext cx="32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0452" name="Line 127"/>
            <p:cNvSpPr>
              <a:spLocks noChangeShapeType="1"/>
            </p:cNvSpPr>
            <p:nvPr/>
          </p:nvSpPr>
          <p:spPr bwMode="auto">
            <a:xfrm>
              <a:off x="2802" y="1800"/>
              <a:ext cx="0" cy="130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0453" name="Line 128"/>
            <p:cNvSpPr>
              <a:spLocks noChangeShapeType="1"/>
            </p:cNvSpPr>
            <p:nvPr/>
          </p:nvSpPr>
          <p:spPr bwMode="auto">
            <a:xfrm>
              <a:off x="3631" y="1800"/>
              <a:ext cx="0" cy="1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0454" name="Line 129"/>
            <p:cNvSpPr>
              <a:spLocks noChangeShapeType="1"/>
            </p:cNvSpPr>
            <p:nvPr/>
          </p:nvSpPr>
          <p:spPr bwMode="auto">
            <a:xfrm>
              <a:off x="4458" y="1800"/>
              <a:ext cx="0" cy="1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0455" name="Line 130"/>
            <p:cNvSpPr>
              <a:spLocks noChangeShapeType="1"/>
            </p:cNvSpPr>
            <p:nvPr/>
          </p:nvSpPr>
          <p:spPr bwMode="auto">
            <a:xfrm>
              <a:off x="5353" y="1800"/>
              <a:ext cx="0" cy="13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0456" name="Line 131"/>
            <p:cNvSpPr>
              <a:spLocks noChangeShapeType="1"/>
            </p:cNvSpPr>
            <p:nvPr/>
          </p:nvSpPr>
          <p:spPr bwMode="auto">
            <a:xfrm>
              <a:off x="6068" y="1800"/>
              <a:ext cx="0" cy="130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0457" name="Line 132"/>
            <p:cNvSpPr>
              <a:spLocks noChangeShapeType="1"/>
            </p:cNvSpPr>
            <p:nvPr/>
          </p:nvSpPr>
          <p:spPr bwMode="auto">
            <a:xfrm>
              <a:off x="2802" y="2087"/>
              <a:ext cx="326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grpSp>
      <p:graphicFrame>
        <p:nvGraphicFramePr>
          <p:cNvPr id="254134" name="Object 182"/>
          <p:cNvGraphicFramePr>
            <a:graphicFrameLocks noChangeAspect="1"/>
          </p:cNvGraphicFramePr>
          <p:nvPr>
            <p:extLst>
              <p:ext uri="{D42A27DB-BD31-4B8C-83A1-F6EECF244321}">
                <p14:modId xmlns:p14="http://schemas.microsoft.com/office/powerpoint/2010/main" val="2285995469"/>
              </p:ext>
            </p:extLst>
          </p:nvPr>
        </p:nvGraphicFramePr>
        <p:xfrm>
          <a:off x="4174949" y="4330729"/>
          <a:ext cx="596517" cy="387348"/>
        </p:xfrm>
        <a:graphic>
          <a:graphicData uri="http://schemas.openxmlformats.org/presentationml/2006/ole">
            <mc:AlternateContent xmlns:mc="http://schemas.openxmlformats.org/markup-compatibility/2006">
              <mc:Choice xmlns:v="urn:schemas-microsoft-com:vml" Requires="v">
                <p:oleObj spid="_x0000_s65582" name="Equation" r:id="rId4" imgW="355320" imgH="228600" progId="Equation.DSMT4">
                  <p:embed/>
                </p:oleObj>
              </mc:Choice>
              <mc:Fallback>
                <p:oleObj name="Equation" r:id="rId4" imgW="355320" imgH="228600" progId="Equation.DSMT4">
                  <p:embed/>
                  <p:pic>
                    <p:nvPicPr>
                      <p:cNvPr id="254134" name="Object 1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4949" y="4330729"/>
                        <a:ext cx="596517" cy="387348"/>
                      </a:xfrm>
                      <a:prstGeom prst="rect">
                        <a:avLst/>
                      </a:prstGeom>
                      <a:noFill/>
                    </p:spPr>
                  </p:pic>
                </p:oleObj>
              </mc:Fallback>
            </mc:AlternateContent>
          </a:graphicData>
        </a:graphic>
      </p:graphicFrame>
      <p:sp>
        <p:nvSpPr>
          <p:cNvPr id="60459" name="Rectangle 190"/>
          <p:cNvSpPr>
            <a:spLocks noChangeArrowheads="1"/>
          </p:cNvSpPr>
          <p:nvPr/>
        </p:nvSpPr>
        <p:spPr bwMode="auto">
          <a:xfrm>
            <a:off x="4" y="309780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es-MX"/>
          </a:p>
        </p:txBody>
      </p:sp>
      <p:graphicFrame>
        <p:nvGraphicFramePr>
          <p:cNvPr id="254141" name="Object 189"/>
          <p:cNvGraphicFramePr>
            <a:graphicFrameLocks noChangeAspect="1"/>
          </p:cNvGraphicFramePr>
          <p:nvPr>
            <p:extLst>
              <p:ext uri="{D42A27DB-BD31-4B8C-83A1-F6EECF244321}">
                <p14:modId xmlns:p14="http://schemas.microsoft.com/office/powerpoint/2010/main" val="577717393"/>
              </p:ext>
            </p:extLst>
          </p:nvPr>
        </p:nvGraphicFramePr>
        <p:xfrm>
          <a:off x="10018732" y="4618200"/>
          <a:ext cx="1105877" cy="406400"/>
        </p:xfrm>
        <a:graphic>
          <a:graphicData uri="http://schemas.openxmlformats.org/presentationml/2006/ole">
            <mc:AlternateContent xmlns:mc="http://schemas.openxmlformats.org/markup-compatibility/2006">
              <mc:Choice xmlns:v="urn:schemas-microsoft-com:vml" Requires="v">
                <p:oleObj spid="_x0000_s65583" name="Equation" r:id="rId6" imgW="609480" imgH="228600" progId="Equation.DSMT4">
                  <p:embed/>
                </p:oleObj>
              </mc:Choice>
              <mc:Fallback>
                <p:oleObj name="Equation" r:id="rId6" imgW="609480" imgH="228600" progId="Equation.DSMT4">
                  <p:embed/>
                  <p:pic>
                    <p:nvPicPr>
                      <p:cNvPr id="254141" name="Object 18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18732" y="4618200"/>
                        <a:ext cx="1105877"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61" name="Rectangle 192"/>
          <p:cNvSpPr>
            <a:spLocks noChangeArrowheads="1"/>
          </p:cNvSpPr>
          <p:nvPr/>
        </p:nvSpPr>
        <p:spPr bwMode="auto">
          <a:xfrm>
            <a:off x="4" y="309780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endParaRPr lang="es-MX"/>
          </a:p>
        </p:txBody>
      </p:sp>
      <p:graphicFrame>
        <p:nvGraphicFramePr>
          <p:cNvPr id="254143" name="Object 191"/>
          <p:cNvGraphicFramePr>
            <a:graphicFrameLocks noChangeAspect="1"/>
          </p:cNvGraphicFramePr>
          <p:nvPr>
            <p:extLst>
              <p:ext uri="{D42A27DB-BD31-4B8C-83A1-F6EECF244321}">
                <p14:modId xmlns:p14="http://schemas.microsoft.com/office/powerpoint/2010/main" val="2666973630"/>
              </p:ext>
            </p:extLst>
          </p:nvPr>
        </p:nvGraphicFramePr>
        <p:xfrm>
          <a:off x="10081851" y="4007242"/>
          <a:ext cx="1086338" cy="396630"/>
        </p:xfrm>
        <a:graphic>
          <a:graphicData uri="http://schemas.openxmlformats.org/presentationml/2006/ole">
            <mc:AlternateContent xmlns:mc="http://schemas.openxmlformats.org/markup-compatibility/2006">
              <mc:Choice xmlns:v="urn:schemas-microsoft-com:vml" Requires="v">
                <p:oleObj spid="_x0000_s65584" name="Equation" r:id="rId8" imgW="622080" imgH="228600" progId="Equation.DSMT4">
                  <p:embed/>
                </p:oleObj>
              </mc:Choice>
              <mc:Fallback>
                <p:oleObj name="Equation" r:id="rId8" imgW="622080" imgH="228600" progId="Equation.DSMT4">
                  <p:embed/>
                  <p:pic>
                    <p:nvPicPr>
                      <p:cNvPr id="254143" name="Object 1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1851" y="4007242"/>
                        <a:ext cx="1086338" cy="3966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8"/>
          <p:cNvGraphicFramePr>
            <a:graphicFrameLocks noChangeAspect="1"/>
          </p:cNvGraphicFramePr>
          <p:nvPr>
            <p:extLst>
              <p:ext uri="{D42A27DB-BD31-4B8C-83A1-F6EECF244321}">
                <p14:modId xmlns:p14="http://schemas.microsoft.com/office/powerpoint/2010/main" val="2856922951"/>
              </p:ext>
            </p:extLst>
          </p:nvPr>
        </p:nvGraphicFramePr>
        <p:xfrm>
          <a:off x="10018732" y="5220375"/>
          <a:ext cx="1152769" cy="406400"/>
        </p:xfrm>
        <a:graphic>
          <a:graphicData uri="http://schemas.openxmlformats.org/presentationml/2006/ole">
            <mc:AlternateContent xmlns:mc="http://schemas.openxmlformats.org/markup-compatibility/2006">
              <mc:Choice xmlns:v="urn:schemas-microsoft-com:vml" Requires="v">
                <p:oleObj spid="_x0000_s65585" name="Equation" r:id="rId10" imgW="634680" imgH="228600" progId="Equation.DSMT4">
                  <p:embed/>
                </p:oleObj>
              </mc:Choice>
              <mc:Fallback>
                <p:oleObj name="Equation" r:id="rId10" imgW="634680" imgH="228600" progId="Equation.DSMT4">
                  <p:embed/>
                  <p:pic>
                    <p:nvPicPr>
                      <p:cNvPr id="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18732" y="5220375"/>
                        <a:ext cx="1152769"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Rectangle 5">
            <a:extLst>
              <a:ext uri="{FF2B5EF4-FFF2-40B4-BE49-F238E27FC236}">
                <a16:creationId xmlns:a16="http://schemas.microsoft.com/office/drawing/2014/main" id="{7256BA00-23EB-4B98-B3C9-E2A6C1E1E324}"/>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Marcador de número de diapositiva 1">
            <a:extLst>
              <a:ext uri="{FF2B5EF4-FFF2-40B4-BE49-F238E27FC236}">
                <a16:creationId xmlns:a16="http://schemas.microsoft.com/office/drawing/2014/main" id="{B5A8B26D-9E4A-47CD-8EEA-3455CF08B2EB}"/>
              </a:ext>
            </a:extLst>
          </p:cNvPr>
          <p:cNvSpPr>
            <a:spLocks noGrp="1"/>
          </p:cNvSpPr>
          <p:nvPr>
            <p:ph type="sldNum" sz="quarter" idx="12"/>
          </p:nvPr>
        </p:nvSpPr>
        <p:spPr/>
        <p:txBody>
          <a:bodyPr/>
          <a:lstStyle/>
          <a:p>
            <a:pPr>
              <a:defRPr/>
            </a:pPr>
            <a:fld id="{E9436BAB-4851-4627-918F-16487C9EE899}" type="slidenum">
              <a:rPr lang="es-ES" smtClean="0"/>
              <a:pPr>
                <a:defRPr/>
              </a:pPr>
              <a:t>28</a:t>
            </a:fld>
            <a:endParaRPr lang="es-ES"/>
          </a:p>
        </p:txBody>
      </p:sp>
      <p:sp>
        <p:nvSpPr>
          <p:cNvPr id="31" name="Rectángulo 30">
            <a:extLst>
              <a:ext uri="{FF2B5EF4-FFF2-40B4-BE49-F238E27FC236}">
                <a16:creationId xmlns:a16="http://schemas.microsoft.com/office/drawing/2014/main" id="{E6039406-A450-4A3E-841C-2CB245BDCF69}"/>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12 – Página 6 de la Guía de Estadística General</a:t>
            </a:r>
          </a:p>
        </p:txBody>
      </p:sp>
    </p:spTree>
    <p:extLst>
      <p:ext uri="{BB962C8B-B14F-4D97-AF65-F5344CB8AC3E}">
        <p14:creationId xmlns:p14="http://schemas.microsoft.com/office/powerpoint/2010/main" val="820546497"/>
      </p:ext>
    </p:extLst>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5 Marcador de número de diapositiva"/>
          <p:cNvSpPr txBox="1">
            <a:spLocks noGrp="1"/>
          </p:cNvSpPr>
          <p:nvPr/>
        </p:nvSpPr>
        <p:spPr bwMode="auto">
          <a:xfrm>
            <a:off x="11236570" y="6885354"/>
            <a:ext cx="703385" cy="56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21" tIns="60761" rIns="121521" bIns="60761" anchor="b"/>
          <a:lstStyle>
            <a:lvl1pPr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defTabSz="987425" eaLnBrk="0" fontAlgn="base" hangingPunct="0">
              <a:spcBef>
                <a:spcPct val="0"/>
              </a:spcBef>
              <a:spcAft>
                <a:spcPct val="0"/>
              </a:spcAft>
              <a:defRPr sz="1900">
                <a:solidFill>
                  <a:schemeClr val="tx1"/>
                </a:solidFill>
                <a:latin typeface="Arial" pitchFamily="34" charset="0"/>
              </a:defRPr>
            </a:lvl6pPr>
            <a:lvl7pPr marL="2971800" indent="-228600" defTabSz="987425" eaLnBrk="0" fontAlgn="base" hangingPunct="0">
              <a:spcBef>
                <a:spcPct val="0"/>
              </a:spcBef>
              <a:spcAft>
                <a:spcPct val="0"/>
              </a:spcAft>
              <a:defRPr sz="1900">
                <a:solidFill>
                  <a:schemeClr val="tx1"/>
                </a:solidFill>
                <a:latin typeface="Arial" pitchFamily="34" charset="0"/>
              </a:defRPr>
            </a:lvl7pPr>
            <a:lvl8pPr marL="3429000" indent="-228600" defTabSz="987425" eaLnBrk="0" fontAlgn="base" hangingPunct="0">
              <a:spcBef>
                <a:spcPct val="0"/>
              </a:spcBef>
              <a:spcAft>
                <a:spcPct val="0"/>
              </a:spcAft>
              <a:defRPr sz="1900">
                <a:solidFill>
                  <a:schemeClr val="tx1"/>
                </a:solidFill>
                <a:latin typeface="Arial" pitchFamily="34" charset="0"/>
              </a:defRPr>
            </a:lvl8pPr>
            <a:lvl9pPr marL="3886200" indent="-228600" defTabSz="987425" eaLnBrk="0" fontAlgn="base" hangingPunct="0">
              <a:spcBef>
                <a:spcPct val="0"/>
              </a:spcBef>
              <a:spcAft>
                <a:spcPct val="0"/>
              </a:spcAft>
              <a:defRPr sz="1900">
                <a:solidFill>
                  <a:schemeClr val="tx1"/>
                </a:solidFill>
                <a:latin typeface="Arial" pitchFamily="34" charset="0"/>
              </a:defRPr>
            </a:lvl9pPr>
          </a:lstStyle>
          <a:p>
            <a:pPr algn="r" eaLnBrk="1" hangingPunct="1"/>
            <a:fld id="{84D6B22C-71A8-4A3A-BA32-E1D5F225AD55}" type="slidenum">
              <a:rPr lang="es-ES" sz="1600">
                <a:latin typeface="Arial Black" pitchFamily="34" charset="0"/>
              </a:rPr>
              <a:pPr algn="r" eaLnBrk="1" hangingPunct="1"/>
              <a:t>29</a:t>
            </a:fld>
            <a:endParaRPr lang="es-ES" sz="1600">
              <a:latin typeface="Arial Black" pitchFamily="34" charset="0"/>
            </a:endParaRPr>
          </a:p>
        </p:txBody>
      </p:sp>
      <p:sp>
        <p:nvSpPr>
          <p:cNvPr id="257027" name="Rectangle 3"/>
          <p:cNvSpPr>
            <a:spLocks noGrp="1" noChangeArrowheads="1"/>
          </p:cNvSpPr>
          <p:nvPr>
            <p:ph type="body" sz="half" idx="4294967295"/>
          </p:nvPr>
        </p:nvSpPr>
        <p:spPr>
          <a:xfrm>
            <a:off x="507383" y="2189531"/>
            <a:ext cx="11200713" cy="4312841"/>
          </a:xfrm>
        </p:spPr>
        <p:txBody>
          <a:bodyPr>
            <a:normAutofit/>
          </a:bodyPr>
          <a:lstStyle/>
          <a:p>
            <a:pPr marL="0" indent="0" eaLnBrk="1" hangingPunct="1">
              <a:lnSpc>
                <a:spcPct val="80000"/>
              </a:lnSpc>
              <a:buSzTx/>
              <a:buNone/>
            </a:pPr>
            <a:r>
              <a:rPr lang="es-ES_tradnl" sz="3600" dirty="0"/>
              <a:t>El número promedio de unidades que toma para llegar a la universidad es de 1.5.</a:t>
            </a:r>
          </a:p>
        </p:txBody>
      </p:sp>
      <p:grpSp>
        <p:nvGrpSpPr>
          <p:cNvPr id="2" name="Group 70"/>
          <p:cNvGrpSpPr>
            <a:grpSpLocks/>
          </p:cNvGrpSpPr>
          <p:nvPr/>
        </p:nvGrpSpPr>
        <p:grpSpPr bwMode="auto">
          <a:xfrm>
            <a:off x="479375" y="3372833"/>
            <a:ext cx="11200721" cy="2746558"/>
            <a:chOff x="2802" y="845"/>
            <a:chExt cx="3266" cy="1198"/>
          </a:xfrm>
        </p:grpSpPr>
        <p:sp>
          <p:nvSpPr>
            <p:cNvPr id="62470" name="Rectangle 5"/>
            <p:cNvSpPr>
              <a:spLocks noChangeArrowheads="1"/>
            </p:cNvSpPr>
            <p:nvPr/>
          </p:nvSpPr>
          <p:spPr bwMode="auto">
            <a:xfrm>
              <a:off x="5353" y="1142"/>
              <a:ext cx="715" cy="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a:latin typeface="Verdana" pitchFamily="34" charset="0"/>
              </a:endParaRPr>
            </a:p>
          </p:txBody>
        </p:sp>
        <p:sp>
          <p:nvSpPr>
            <p:cNvPr id="62471" name="Rectangle 6"/>
            <p:cNvSpPr>
              <a:spLocks noChangeArrowheads="1"/>
            </p:cNvSpPr>
            <p:nvPr/>
          </p:nvSpPr>
          <p:spPr bwMode="auto">
            <a:xfrm>
              <a:off x="4458" y="1142"/>
              <a:ext cx="895" cy="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dirty="0">
                <a:latin typeface="Verdana" pitchFamily="34" charset="0"/>
              </a:endParaRPr>
            </a:p>
            <a:p>
              <a:pPr algn="ctr" defTabSz="1215353">
                <a:spcBef>
                  <a:spcPct val="20000"/>
                </a:spcBef>
                <a:buClr>
                  <a:schemeClr val="bg2"/>
                </a:buClr>
                <a:buSzPct val="75000"/>
              </a:pPr>
              <a:r>
                <a:rPr lang="es-ES_tradnl" dirty="0">
                  <a:latin typeface="Verdana" pitchFamily="34" charset="0"/>
                </a:rPr>
                <a:t>El número promedio de unidades de transporte que toma para llegar a la UNALM</a:t>
              </a:r>
              <a:endParaRPr lang="es-ES" dirty="0">
                <a:latin typeface="Verdana" pitchFamily="34" charset="0"/>
              </a:endParaRPr>
            </a:p>
          </p:txBody>
        </p:sp>
        <p:sp>
          <p:nvSpPr>
            <p:cNvPr id="62472" name="Rectangle 7"/>
            <p:cNvSpPr>
              <a:spLocks noChangeArrowheads="1"/>
            </p:cNvSpPr>
            <p:nvPr/>
          </p:nvSpPr>
          <p:spPr bwMode="auto">
            <a:xfrm>
              <a:off x="3631" y="1142"/>
              <a:ext cx="827" cy="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a:latin typeface="Verdana" pitchFamily="34" charset="0"/>
              </a:endParaRPr>
            </a:p>
          </p:txBody>
        </p:sp>
        <p:sp>
          <p:nvSpPr>
            <p:cNvPr id="62473" name="Rectangle 8"/>
            <p:cNvSpPr>
              <a:spLocks noChangeArrowheads="1"/>
            </p:cNvSpPr>
            <p:nvPr/>
          </p:nvSpPr>
          <p:spPr bwMode="auto">
            <a:xfrm>
              <a:off x="2802" y="1142"/>
              <a:ext cx="829" cy="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dirty="0">
                  <a:latin typeface="Verdana" pitchFamily="34" charset="0"/>
                </a:rPr>
                <a:t>Z= Número de unidades de transporte que toma para llegar a la UNALM</a:t>
              </a:r>
            </a:p>
            <a:p>
              <a:pPr algn="ctr" defTabSz="1215353">
                <a:spcBef>
                  <a:spcPct val="20000"/>
                </a:spcBef>
                <a:buClr>
                  <a:schemeClr val="bg2"/>
                </a:buClr>
                <a:buSzPct val="75000"/>
              </a:pPr>
              <a:r>
                <a:rPr lang="es-ES" dirty="0">
                  <a:latin typeface="Verdana" pitchFamily="34" charset="0"/>
                </a:rPr>
                <a:t>Cuantitativa Discreta</a:t>
              </a:r>
            </a:p>
          </p:txBody>
        </p:sp>
        <p:sp>
          <p:nvSpPr>
            <p:cNvPr id="62474" name="Rectangle 9"/>
            <p:cNvSpPr>
              <a:spLocks noChangeArrowheads="1"/>
            </p:cNvSpPr>
            <p:nvPr/>
          </p:nvSpPr>
          <p:spPr bwMode="auto">
            <a:xfrm>
              <a:off x="5353" y="845"/>
              <a:ext cx="71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Valor del Estadístico</a:t>
              </a:r>
            </a:p>
          </p:txBody>
        </p:sp>
        <p:sp>
          <p:nvSpPr>
            <p:cNvPr id="62475" name="Rectangle 10"/>
            <p:cNvSpPr>
              <a:spLocks noChangeArrowheads="1"/>
            </p:cNvSpPr>
            <p:nvPr/>
          </p:nvSpPr>
          <p:spPr bwMode="auto">
            <a:xfrm>
              <a:off x="4458" y="845"/>
              <a:ext cx="89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Parámetro</a:t>
              </a:r>
            </a:p>
          </p:txBody>
        </p:sp>
        <p:sp>
          <p:nvSpPr>
            <p:cNvPr id="62476" name="Rectangle 11"/>
            <p:cNvSpPr>
              <a:spLocks noChangeArrowheads="1"/>
            </p:cNvSpPr>
            <p:nvPr/>
          </p:nvSpPr>
          <p:spPr bwMode="auto">
            <a:xfrm>
              <a:off x="3631" y="845"/>
              <a:ext cx="82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Observación</a:t>
              </a:r>
            </a:p>
          </p:txBody>
        </p:sp>
        <p:sp>
          <p:nvSpPr>
            <p:cNvPr id="62477" name="Rectangle 12"/>
            <p:cNvSpPr>
              <a:spLocks noChangeArrowheads="1"/>
            </p:cNvSpPr>
            <p:nvPr/>
          </p:nvSpPr>
          <p:spPr bwMode="auto">
            <a:xfrm>
              <a:off x="2802" y="845"/>
              <a:ext cx="82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dirty="0">
                  <a:latin typeface="Verdana" pitchFamily="34" charset="0"/>
                </a:rPr>
                <a:t>Variable / Tipo</a:t>
              </a:r>
            </a:p>
          </p:txBody>
        </p:sp>
        <p:sp>
          <p:nvSpPr>
            <p:cNvPr id="62478" name="Line 13"/>
            <p:cNvSpPr>
              <a:spLocks noChangeShapeType="1"/>
            </p:cNvSpPr>
            <p:nvPr/>
          </p:nvSpPr>
          <p:spPr bwMode="auto">
            <a:xfrm>
              <a:off x="2802" y="845"/>
              <a:ext cx="32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479" name="Line 14"/>
            <p:cNvSpPr>
              <a:spLocks noChangeShapeType="1"/>
            </p:cNvSpPr>
            <p:nvPr/>
          </p:nvSpPr>
          <p:spPr bwMode="auto">
            <a:xfrm>
              <a:off x="2802" y="2043"/>
              <a:ext cx="32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dirty="0"/>
            </a:p>
          </p:txBody>
        </p:sp>
        <p:sp>
          <p:nvSpPr>
            <p:cNvPr id="62480" name="Line 15"/>
            <p:cNvSpPr>
              <a:spLocks noChangeShapeType="1"/>
            </p:cNvSpPr>
            <p:nvPr/>
          </p:nvSpPr>
          <p:spPr bwMode="auto">
            <a:xfrm>
              <a:off x="2802" y="845"/>
              <a:ext cx="0" cy="119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481" name="Line 16"/>
            <p:cNvSpPr>
              <a:spLocks noChangeShapeType="1"/>
            </p:cNvSpPr>
            <p:nvPr/>
          </p:nvSpPr>
          <p:spPr bwMode="auto">
            <a:xfrm>
              <a:off x="3631" y="845"/>
              <a:ext cx="0" cy="1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482" name="Line 17"/>
            <p:cNvSpPr>
              <a:spLocks noChangeShapeType="1"/>
            </p:cNvSpPr>
            <p:nvPr/>
          </p:nvSpPr>
          <p:spPr bwMode="auto">
            <a:xfrm>
              <a:off x="4458" y="845"/>
              <a:ext cx="0" cy="1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483" name="Line 18"/>
            <p:cNvSpPr>
              <a:spLocks noChangeShapeType="1"/>
            </p:cNvSpPr>
            <p:nvPr/>
          </p:nvSpPr>
          <p:spPr bwMode="auto">
            <a:xfrm>
              <a:off x="5353" y="845"/>
              <a:ext cx="0" cy="119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484" name="Line 19"/>
            <p:cNvSpPr>
              <a:spLocks noChangeShapeType="1"/>
            </p:cNvSpPr>
            <p:nvPr/>
          </p:nvSpPr>
          <p:spPr bwMode="auto">
            <a:xfrm>
              <a:off x="6068" y="845"/>
              <a:ext cx="0" cy="119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485" name="Line 20"/>
            <p:cNvSpPr>
              <a:spLocks noChangeShapeType="1"/>
            </p:cNvSpPr>
            <p:nvPr/>
          </p:nvSpPr>
          <p:spPr bwMode="auto">
            <a:xfrm>
              <a:off x="2802" y="1142"/>
              <a:ext cx="326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grpSp>
      <p:sp>
        <p:nvSpPr>
          <p:cNvPr id="62486" name="Rectangle 21"/>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487" name="Rectangle 23"/>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05" name="Rectangle 44"/>
          <p:cNvSpPr>
            <a:spLocks noChangeArrowheads="1"/>
          </p:cNvSpPr>
          <p:nvPr/>
        </p:nvSpPr>
        <p:spPr bwMode="auto">
          <a:xfrm>
            <a:off x="4" y="3056317"/>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06" name="Rectangle 46"/>
          <p:cNvSpPr>
            <a:spLocks noChangeArrowheads="1"/>
          </p:cNvSpPr>
          <p:nvPr/>
        </p:nvSpPr>
        <p:spPr bwMode="auto">
          <a:xfrm>
            <a:off x="4" y="3056317"/>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07" name="Rectangle 54"/>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graphicFrame>
        <p:nvGraphicFramePr>
          <p:cNvPr id="257077" name="Object 53"/>
          <p:cNvGraphicFramePr>
            <a:graphicFrameLocks noChangeAspect="1"/>
          </p:cNvGraphicFramePr>
          <p:nvPr>
            <p:extLst>
              <p:ext uri="{D42A27DB-BD31-4B8C-83A1-F6EECF244321}">
                <p14:modId xmlns:p14="http://schemas.microsoft.com/office/powerpoint/2010/main" val="2538911048"/>
              </p:ext>
            </p:extLst>
          </p:nvPr>
        </p:nvGraphicFramePr>
        <p:xfrm>
          <a:off x="4110481" y="4526305"/>
          <a:ext cx="1134847" cy="680908"/>
        </p:xfrm>
        <a:graphic>
          <a:graphicData uri="http://schemas.openxmlformats.org/presentationml/2006/ole">
            <mc:AlternateContent xmlns:mc="http://schemas.openxmlformats.org/markup-compatibility/2006">
              <mc:Choice xmlns:v="urn:schemas-microsoft-com:vml" Requires="v">
                <p:oleObj spid="_x0000_s66584" name="Equation" r:id="rId3" imgW="380880" imgH="228600" progId="Equation.DSMT4">
                  <p:embed/>
                </p:oleObj>
              </mc:Choice>
              <mc:Fallback>
                <p:oleObj name="Equation" r:id="rId3" imgW="380880" imgH="228600" progId="Equation.DSMT4">
                  <p:embed/>
                  <p:pic>
                    <p:nvPicPr>
                      <p:cNvPr id="257077"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0481" y="4526305"/>
                        <a:ext cx="1134847" cy="680908"/>
                      </a:xfrm>
                      <a:prstGeom prst="rect">
                        <a:avLst/>
                      </a:prstGeom>
                      <a:noFill/>
                    </p:spPr>
                  </p:pic>
                </p:oleObj>
              </mc:Fallback>
            </mc:AlternateContent>
          </a:graphicData>
        </a:graphic>
      </p:graphicFrame>
      <p:sp>
        <p:nvSpPr>
          <p:cNvPr id="62509" name="Rectangle 60"/>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graphicFrame>
        <p:nvGraphicFramePr>
          <p:cNvPr id="257083" name="Object 59"/>
          <p:cNvGraphicFramePr>
            <a:graphicFrameLocks noChangeAspect="1"/>
          </p:cNvGraphicFramePr>
          <p:nvPr>
            <p:extLst>
              <p:ext uri="{D42A27DB-BD31-4B8C-83A1-F6EECF244321}">
                <p14:modId xmlns:p14="http://schemas.microsoft.com/office/powerpoint/2010/main" val="1928480892"/>
              </p:ext>
            </p:extLst>
          </p:nvPr>
        </p:nvGraphicFramePr>
        <p:xfrm>
          <a:off x="9719351" y="4693843"/>
          <a:ext cx="1345191" cy="345831"/>
        </p:xfrm>
        <a:graphic>
          <a:graphicData uri="http://schemas.openxmlformats.org/presentationml/2006/ole">
            <mc:AlternateContent xmlns:mc="http://schemas.openxmlformats.org/markup-compatibility/2006">
              <mc:Choice xmlns:v="urn:schemas-microsoft-com:vml" Requires="v">
                <p:oleObj spid="_x0000_s66585" name="Equation" r:id="rId5" imgW="533160" imgH="177480" progId="Equation.DSMT4">
                  <p:embed/>
                </p:oleObj>
              </mc:Choice>
              <mc:Fallback>
                <p:oleObj name="Equation" r:id="rId5" imgW="533160" imgH="177480" progId="Equation.DSMT4">
                  <p:embed/>
                  <p:pic>
                    <p:nvPicPr>
                      <p:cNvPr id="257083"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9351" y="4693843"/>
                        <a:ext cx="1345191" cy="345831"/>
                      </a:xfrm>
                      <a:prstGeom prst="rect">
                        <a:avLst/>
                      </a:prstGeom>
                      <a:noFill/>
                    </p:spPr>
                  </p:pic>
                </p:oleObj>
              </mc:Fallback>
            </mc:AlternateContent>
          </a:graphicData>
        </a:graphic>
      </p:graphicFrame>
      <p:sp>
        <p:nvSpPr>
          <p:cNvPr id="62511" name="Rectangle 62"/>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12" name="Rectangle 64"/>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13" name="Rectangle 69"/>
          <p:cNvSpPr>
            <a:spLocks noChangeArrowheads="1"/>
          </p:cNvSpPr>
          <p:nvPr/>
        </p:nvSpPr>
        <p:spPr bwMode="auto">
          <a:xfrm>
            <a:off x="4" y="3068039"/>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33" name="Rectangle 5">
            <a:extLst>
              <a:ext uri="{FF2B5EF4-FFF2-40B4-BE49-F238E27FC236}">
                <a16:creationId xmlns:a16="http://schemas.microsoft.com/office/drawing/2014/main" id="{10F37DBC-BBEA-4D95-9FE4-5AA6A8DACC32}"/>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3" name="Marcador de número de diapositiva 2">
            <a:extLst>
              <a:ext uri="{FF2B5EF4-FFF2-40B4-BE49-F238E27FC236}">
                <a16:creationId xmlns:a16="http://schemas.microsoft.com/office/drawing/2014/main" id="{33C9F360-336A-488C-8B3D-81EA8E3C3020}"/>
              </a:ext>
            </a:extLst>
          </p:cNvPr>
          <p:cNvSpPr>
            <a:spLocks noGrp="1"/>
          </p:cNvSpPr>
          <p:nvPr>
            <p:ph type="sldNum" sz="quarter" idx="12"/>
          </p:nvPr>
        </p:nvSpPr>
        <p:spPr/>
        <p:txBody>
          <a:bodyPr/>
          <a:lstStyle/>
          <a:p>
            <a:pPr>
              <a:defRPr/>
            </a:pPr>
            <a:fld id="{E9436BAB-4851-4627-918F-16487C9EE899}" type="slidenum">
              <a:rPr lang="es-ES" smtClean="0"/>
              <a:pPr>
                <a:defRPr/>
              </a:pPr>
              <a:t>29</a:t>
            </a:fld>
            <a:endParaRPr lang="es-ES"/>
          </a:p>
        </p:txBody>
      </p:sp>
      <p:sp>
        <p:nvSpPr>
          <p:cNvPr id="34" name="Rectángulo 33">
            <a:extLst>
              <a:ext uri="{FF2B5EF4-FFF2-40B4-BE49-F238E27FC236}">
                <a16:creationId xmlns:a16="http://schemas.microsoft.com/office/drawing/2014/main" id="{1F98773D-9D87-4743-972F-7559D11CC492}"/>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12 – Página 6 de la Guía de Estadística General</a:t>
            </a:r>
          </a:p>
        </p:txBody>
      </p:sp>
    </p:spTree>
    <p:extLst>
      <p:ext uri="{BB962C8B-B14F-4D97-AF65-F5344CB8AC3E}">
        <p14:creationId xmlns:p14="http://schemas.microsoft.com/office/powerpoint/2010/main" val="4055740554"/>
      </p:ext>
    </p:extLst>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C17D9A1-5B0F-4BBC-9228-15DF37CB1E99}"/>
              </a:ext>
            </a:extLst>
          </p:cNvPr>
          <p:cNvSpPr>
            <a:spLocks noGrp="1"/>
          </p:cNvSpPr>
          <p:nvPr>
            <p:ph type="sldNum" sz="quarter" idx="12"/>
          </p:nvPr>
        </p:nvSpPr>
        <p:spPr/>
        <p:txBody>
          <a:bodyPr/>
          <a:lstStyle/>
          <a:p>
            <a:pPr>
              <a:defRPr/>
            </a:pPr>
            <a:fld id="{D71FB152-16E3-4A37-B152-4CB70E3D15AF}" type="slidenum">
              <a:rPr lang="es-ES" smtClean="0"/>
              <a:pPr>
                <a:defRPr/>
              </a:pPr>
              <a:t>3</a:t>
            </a:fld>
            <a:endParaRPr lang="es-ES"/>
          </a:p>
        </p:txBody>
      </p:sp>
      <p:sp>
        <p:nvSpPr>
          <p:cNvPr id="5" name="Rectangle 5">
            <a:extLst>
              <a:ext uri="{FF2B5EF4-FFF2-40B4-BE49-F238E27FC236}">
                <a16:creationId xmlns:a16="http://schemas.microsoft.com/office/drawing/2014/main" id="{F9820F76-AE89-4A5A-BCCF-6D11DB79237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Objetivos del capítulo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graphicFrame>
        <p:nvGraphicFramePr>
          <p:cNvPr id="6" name="1 Diagrama">
            <a:extLst>
              <a:ext uri="{FF2B5EF4-FFF2-40B4-BE49-F238E27FC236}">
                <a16:creationId xmlns:a16="http://schemas.microsoft.com/office/drawing/2014/main" id="{1EDC0AA1-2664-4F94-B25B-86AE84721874}"/>
              </a:ext>
            </a:extLst>
          </p:cNvPr>
          <p:cNvGraphicFramePr/>
          <p:nvPr>
            <p:extLst>
              <p:ext uri="{D42A27DB-BD31-4B8C-83A1-F6EECF244321}">
                <p14:modId xmlns:p14="http://schemas.microsoft.com/office/powerpoint/2010/main" val="1955060156"/>
              </p:ext>
            </p:extLst>
          </p:nvPr>
        </p:nvGraphicFramePr>
        <p:xfrm>
          <a:off x="1310237" y="2132856"/>
          <a:ext cx="9482900" cy="3245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133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5 Marcador de número de diapositiva"/>
          <p:cNvSpPr txBox="1">
            <a:spLocks noGrp="1"/>
          </p:cNvSpPr>
          <p:nvPr/>
        </p:nvSpPr>
        <p:spPr bwMode="auto">
          <a:xfrm>
            <a:off x="11236570" y="6885354"/>
            <a:ext cx="703385" cy="56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521" tIns="60761" rIns="121521" bIns="60761" anchor="b"/>
          <a:lstStyle>
            <a:lvl1pPr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defTabSz="987425" eaLnBrk="0" fontAlgn="base" hangingPunct="0">
              <a:spcBef>
                <a:spcPct val="0"/>
              </a:spcBef>
              <a:spcAft>
                <a:spcPct val="0"/>
              </a:spcAft>
              <a:defRPr sz="1900">
                <a:solidFill>
                  <a:schemeClr val="tx1"/>
                </a:solidFill>
                <a:latin typeface="Arial" pitchFamily="34" charset="0"/>
              </a:defRPr>
            </a:lvl6pPr>
            <a:lvl7pPr marL="2971800" indent="-228600" defTabSz="987425" eaLnBrk="0" fontAlgn="base" hangingPunct="0">
              <a:spcBef>
                <a:spcPct val="0"/>
              </a:spcBef>
              <a:spcAft>
                <a:spcPct val="0"/>
              </a:spcAft>
              <a:defRPr sz="1900">
                <a:solidFill>
                  <a:schemeClr val="tx1"/>
                </a:solidFill>
                <a:latin typeface="Arial" pitchFamily="34" charset="0"/>
              </a:defRPr>
            </a:lvl7pPr>
            <a:lvl8pPr marL="3429000" indent="-228600" defTabSz="987425" eaLnBrk="0" fontAlgn="base" hangingPunct="0">
              <a:spcBef>
                <a:spcPct val="0"/>
              </a:spcBef>
              <a:spcAft>
                <a:spcPct val="0"/>
              </a:spcAft>
              <a:defRPr sz="1900">
                <a:solidFill>
                  <a:schemeClr val="tx1"/>
                </a:solidFill>
                <a:latin typeface="Arial" pitchFamily="34" charset="0"/>
              </a:defRPr>
            </a:lvl8pPr>
            <a:lvl9pPr marL="3886200" indent="-228600" defTabSz="987425" eaLnBrk="0" fontAlgn="base" hangingPunct="0">
              <a:spcBef>
                <a:spcPct val="0"/>
              </a:spcBef>
              <a:spcAft>
                <a:spcPct val="0"/>
              </a:spcAft>
              <a:defRPr sz="1900">
                <a:solidFill>
                  <a:schemeClr val="tx1"/>
                </a:solidFill>
                <a:latin typeface="Arial" pitchFamily="34" charset="0"/>
              </a:defRPr>
            </a:lvl9pPr>
          </a:lstStyle>
          <a:p>
            <a:pPr algn="r" eaLnBrk="1" hangingPunct="1"/>
            <a:fld id="{84D6B22C-71A8-4A3A-BA32-E1D5F225AD55}" type="slidenum">
              <a:rPr lang="es-ES" sz="1600">
                <a:latin typeface="Arial Black" pitchFamily="34" charset="0"/>
              </a:rPr>
              <a:pPr algn="r" eaLnBrk="1" hangingPunct="1"/>
              <a:t>30</a:t>
            </a:fld>
            <a:endParaRPr lang="es-ES" sz="1600">
              <a:latin typeface="Arial Black" pitchFamily="34" charset="0"/>
            </a:endParaRPr>
          </a:p>
        </p:txBody>
      </p:sp>
      <p:sp>
        <p:nvSpPr>
          <p:cNvPr id="257027" name="Rectangle 3"/>
          <p:cNvSpPr>
            <a:spLocks noGrp="1" noChangeArrowheads="1"/>
          </p:cNvSpPr>
          <p:nvPr>
            <p:ph type="body" sz="half" idx="4294967295"/>
          </p:nvPr>
        </p:nvSpPr>
        <p:spPr>
          <a:xfrm>
            <a:off x="1101117" y="1299160"/>
            <a:ext cx="10754819" cy="4316120"/>
          </a:xfrm>
        </p:spPr>
        <p:txBody>
          <a:bodyPr>
            <a:normAutofit/>
          </a:bodyPr>
          <a:lstStyle/>
          <a:p>
            <a:pPr marL="0" indent="0" eaLnBrk="1" hangingPunct="1">
              <a:lnSpc>
                <a:spcPct val="80000"/>
              </a:lnSpc>
              <a:buSzTx/>
              <a:buNone/>
            </a:pPr>
            <a:endParaRPr lang="es-ES_tradnl" sz="3600" dirty="0"/>
          </a:p>
          <a:p>
            <a:pPr marL="0" indent="0" eaLnBrk="1" hangingPunct="1">
              <a:lnSpc>
                <a:spcPct val="80000"/>
              </a:lnSpc>
              <a:buSzTx/>
              <a:buNone/>
            </a:pPr>
            <a:r>
              <a:rPr lang="es-ES_tradnl" sz="3600" dirty="0"/>
              <a:t>El tiempo promedio de traslado de su casa a la universidad es de 39.70 minutos.</a:t>
            </a:r>
          </a:p>
        </p:txBody>
      </p:sp>
      <p:sp>
        <p:nvSpPr>
          <p:cNvPr id="62486" name="Rectangle 21"/>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487" name="Rectangle 23"/>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grpSp>
        <p:nvGrpSpPr>
          <p:cNvPr id="3" name="Group 77"/>
          <p:cNvGrpSpPr>
            <a:grpSpLocks/>
          </p:cNvGrpSpPr>
          <p:nvPr/>
        </p:nvGrpSpPr>
        <p:grpSpPr bwMode="auto">
          <a:xfrm>
            <a:off x="1128222" y="3225638"/>
            <a:ext cx="10727713" cy="2387600"/>
            <a:chOff x="2802" y="2218"/>
            <a:chExt cx="3266" cy="1222"/>
          </a:xfrm>
        </p:grpSpPr>
        <p:sp>
          <p:nvSpPr>
            <p:cNvPr id="62489" name="Rectangle 27"/>
            <p:cNvSpPr>
              <a:spLocks noChangeArrowheads="1"/>
            </p:cNvSpPr>
            <p:nvPr/>
          </p:nvSpPr>
          <p:spPr bwMode="auto">
            <a:xfrm>
              <a:off x="5353" y="2505"/>
              <a:ext cx="71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a:latin typeface="Verdana" pitchFamily="34" charset="0"/>
              </a:endParaRPr>
            </a:p>
          </p:txBody>
        </p:sp>
        <p:sp>
          <p:nvSpPr>
            <p:cNvPr id="62490" name="Rectangle 28"/>
            <p:cNvSpPr>
              <a:spLocks noChangeArrowheads="1"/>
            </p:cNvSpPr>
            <p:nvPr/>
          </p:nvSpPr>
          <p:spPr bwMode="auto">
            <a:xfrm>
              <a:off x="4458" y="2505"/>
              <a:ext cx="89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_tradnl" dirty="0">
                <a:latin typeface="Verdana" pitchFamily="34" charset="0"/>
              </a:endParaRPr>
            </a:p>
            <a:p>
              <a:pPr algn="ctr" defTabSz="1215353">
                <a:spcBef>
                  <a:spcPct val="20000"/>
                </a:spcBef>
                <a:buClr>
                  <a:schemeClr val="bg2"/>
                </a:buClr>
                <a:buSzPct val="75000"/>
              </a:pPr>
              <a:r>
                <a:rPr lang="es-ES_tradnl" dirty="0">
                  <a:latin typeface="Verdana" pitchFamily="34" charset="0"/>
                </a:rPr>
                <a:t>El tiempo promedio de traslado de la universidad a su casa.</a:t>
              </a:r>
              <a:r>
                <a:rPr lang="es-ES" dirty="0">
                  <a:latin typeface="Verdana" pitchFamily="34" charset="0"/>
                </a:rPr>
                <a:t> </a:t>
              </a:r>
            </a:p>
          </p:txBody>
        </p:sp>
        <p:sp>
          <p:nvSpPr>
            <p:cNvPr id="62491" name="Rectangle 29"/>
            <p:cNvSpPr>
              <a:spLocks noChangeArrowheads="1"/>
            </p:cNvSpPr>
            <p:nvPr/>
          </p:nvSpPr>
          <p:spPr bwMode="auto">
            <a:xfrm>
              <a:off x="3631" y="2505"/>
              <a:ext cx="827"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r>
                <a:rPr lang="es-ES" dirty="0">
                  <a:latin typeface="Verdana" pitchFamily="34" charset="0"/>
                </a:rPr>
                <a:t>v</a:t>
              </a:r>
              <a:r>
                <a:rPr lang="es-ES" baseline="-25000" dirty="0">
                  <a:latin typeface="Verdana" pitchFamily="34" charset="0"/>
                </a:rPr>
                <a:t>48</a:t>
              </a:r>
              <a:r>
                <a:rPr lang="es-ES" dirty="0">
                  <a:latin typeface="Verdana" pitchFamily="34" charset="0"/>
                </a:rPr>
                <a:t> = 55    </a:t>
              </a:r>
            </a:p>
          </p:txBody>
        </p:sp>
        <p:sp>
          <p:nvSpPr>
            <p:cNvPr id="62492" name="Rectangle 30"/>
            <p:cNvSpPr>
              <a:spLocks noChangeArrowheads="1"/>
            </p:cNvSpPr>
            <p:nvPr/>
          </p:nvSpPr>
          <p:spPr bwMode="auto">
            <a:xfrm>
              <a:off x="2802" y="2505"/>
              <a:ext cx="829"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dirty="0">
                  <a:latin typeface="Verdana" pitchFamily="34" charset="0"/>
                </a:rPr>
                <a:t>V=Tiempo de traslado de la universidad a su casa </a:t>
              </a:r>
            </a:p>
            <a:p>
              <a:pPr algn="ctr" defTabSz="1215353">
                <a:spcBef>
                  <a:spcPct val="20000"/>
                </a:spcBef>
                <a:buClr>
                  <a:schemeClr val="bg2"/>
                </a:buClr>
                <a:buSzPct val="75000"/>
              </a:pPr>
              <a:endParaRPr lang="es-ES" dirty="0">
                <a:latin typeface="Verdana" pitchFamily="34" charset="0"/>
              </a:endParaRPr>
            </a:p>
            <a:p>
              <a:pPr algn="ctr" defTabSz="1215353">
                <a:spcBef>
                  <a:spcPct val="20000"/>
                </a:spcBef>
                <a:buClr>
                  <a:schemeClr val="bg2"/>
                </a:buClr>
                <a:buSzPct val="75000"/>
              </a:pPr>
              <a:r>
                <a:rPr lang="es-ES" dirty="0">
                  <a:latin typeface="Verdana" pitchFamily="34" charset="0"/>
                </a:rPr>
                <a:t>Cuantitativa Continua</a:t>
              </a:r>
            </a:p>
          </p:txBody>
        </p:sp>
        <p:sp>
          <p:nvSpPr>
            <p:cNvPr id="62493" name="Rectangle 31"/>
            <p:cNvSpPr>
              <a:spLocks noChangeArrowheads="1"/>
            </p:cNvSpPr>
            <p:nvPr/>
          </p:nvSpPr>
          <p:spPr bwMode="auto">
            <a:xfrm>
              <a:off x="5353" y="2218"/>
              <a:ext cx="71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dirty="0">
                  <a:latin typeface="Verdana" pitchFamily="34" charset="0"/>
                </a:rPr>
                <a:t>Valor del Estadístico</a:t>
              </a:r>
            </a:p>
          </p:txBody>
        </p:sp>
        <p:sp>
          <p:nvSpPr>
            <p:cNvPr id="62494" name="Rectangle 32"/>
            <p:cNvSpPr>
              <a:spLocks noChangeArrowheads="1"/>
            </p:cNvSpPr>
            <p:nvPr/>
          </p:nvSpPr>
          <p:spPr bwMode="auto">
            <a:xfrm>
              <a:off x="4458" y="2218"/>
              <a:ext cx="89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Parámetro</a:t>
              </a:r>
            </a:p>
          </p:txBody>
        </p:sp>
        <p:sp>
          <p:nvSpPr>
            <p:cNvPr id="62495" name="Rectangle 33"/>
            <p:cNvSpPr>
              <a:spLocks noChangeArrowheads="1"/>
            </p:cNvSpPr>
            <p:nvPr/>
          </p:nvSpPr>
          <p:spPr bwMode="auto">
            <a:xfrm>
              <a:off x="3631" y="2218"/>
              <a:ext cx="82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Observación</a:t>
              </a:r>
            </a:p>
          </p:txBody>
        </p:sp>
        <p:sp>
          <p:nvSpPr>
            <p:cNvPr id="62496" name="Rectangle 34"/>
            <p:cNvSpPr>
              <a:spLocks noChangeArrowheads="1"/>
            </p:cNvSpPr>
            <p:nvPr/>
          </p:nvSpPr>
          <p:spPr bwMode="auto">
            <a:xfrm>
              <a:off x="2802" y="2218"/>
              <a:ext cx="82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defTabSz="1215353">
                <a:spcBef>
                  <a:spcPct val="20000"/>
                </a:spcBef>
                <a:buClr>
                  <a:schemeClr val="bg2"/>
                </a:buClr>
                <a:buSzPct val="75000"/>
              </a:pPr>
              <a:r>
                <a:rPr lang="es-ES">
                  <a:latin typeface="Verdana" pitchFamily="34" charset="0"/>
                </a:rPr>
                <a:t>Variable / Tipo</a:t>
              </a:r>
            </a:p>
          </p:txBody>
        </p:sp>
        <p:sp>
          <p:nvSpPr>
            <p:cNvPr id="62497" name="Line 35"/>
            <p:cNvSpPr>
              <a:spLocks noChangeShapeType="1"/>
            </p:cNvSpPr>
            <p:nvPr/>
          </p:nvSpPr>
          <p:spPr bwMode="auto">
            <a:xfrm>
              <a:off x="2802" y="2218"/>
              <a:ext cx="32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498" name="Line 36"/>
            <p:cNvSpPr>
              <a:spLocks noChangeShapeType="1"/>
            </p:cNvSpPr>
            <p:nvPr/>
          </p:nvSpPr>
          <p:spPr bwMode="auto">
            <a:xfrm>
              <a:off x="2802" y="3440"/>
              <a:ext cx="326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499" name="Line 37"/>
            <p:cNvSpPr>
              <a:spLocks noChangeShapeType="1"/>
            </p:cNvSpPr>
            <p:nvPr/>
          </p:nvSpPr>
          <p:spPr bwMode="auto">
            <a:xfrm>
              <a:off x="2802" y="2218"/>
              <a:ext cx="0" cy="122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500" name="Line 38"/>
            <p:cNvSpPr>
              <a:spLocks noChangeShapeType="1"/>
            </p:cNvSpPr>
            <p:nvPr/>
          </p:nvSpPr>
          <p:spPr bwMode="auto">
            <a:xfrm>
              <a:off x="3631" y="2218"/>
              <a:ext cx="0" cy="12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501" name="Line 39"/>
            <p:cNvSpPr>
              <a:spLocks noChangeShapeType="1"/>
            </p:cNvSpPr>
            <p:nvPr/>
          </p:nvSpPr>
          <p:spPr bwMode="auto">
            <a:xfrm>
              <a:off x="4458" y="2218"/>
              <a:ext cx="0" cy="12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502" name="Line 40"/>
            <p:cNvSpPr>
              <a:spLocks noChangeShapeType="1"/>
            </p:cNvSpPr>
            <p:nvPr/>
          </p:nvSpPr>
          <p:spPr bwMode="auto">
            <a:xfrm>
              <a:off x="5353" y="2218"/>
              <a:ext cx="0" cy="122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503" name="Line 41"/>
            <p:cNvSpPr>
              <a:spLocks noChangeShapeType="1"/>
            </p:cNvSpPr>
            <p:nvPr/>
          </p:nvSpPr>
          <p:spPr bwMode="auto">
            <a:xfrm>
              <a:off x="6068" y="2218"/>
              <a:ext cx="0" cy="122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sp>
          <p:nvSpPr>
            <p:cNvPr id="62504" name="Line 42"/>
            <p:cNvSpPr>
              <a:spLocks noChangeShapeType="1"/>
            </p:cNvSpPr>
            <p:nvPr/>
          </p:nvSpPr>
          <p:spPr bwMode="auto">
            <a:xfrm>
              <a:off x="2802" y="2505"/>
              <a:ext cx="326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algn="ctr"/>
              <a:endParaRPr lang="es-PE"/>
            </a:p>
          </p:txBody>
        </p:sp>
      </p:grpSp>
      <p:sp>
        <p:nvSpPr>
          <p:cNvPr id="62505" name="Rectangle 44"/>
          <p:cNvSpPr>
            <a:spLocks noChangeArrowheads="1"/>
          </p:cNvSpPr>
          <p:nvPr/>
        </p:nvSpPr>
        <p:spPr bwMode="auto">
          <a:xfrm>
            <a:off x="4" y="3056317"/>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06" name="Rectangle 46"/>
          <p:cNvSpPr>
            <a:spLocks noChangeArrowheads="1"/>
          </p:cNvSpPr>
          <p:nvPr/>
        </p:nvSpPr>
        <p:spPr bwMode="auto">
          <a:xfrm>
            <a:off x="4" y="3056317"/>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07" name="Rectangle 54"/>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09" name="Rectangle 60"/>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11" name="Rectangle 62"/>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12" name="Rectangle 64"/>
          <p:cNvSpPr>
            <a:spLocks noChangeArrowheads="1"/>
          </p:cNvSpPr>
          <p:nvPr/>
        </p:nvSpPr>
        <p:spPr bwMode="auto">
          <a:xfrm>
            <a:off x="4" y="3062178"/>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sp>
        <p:nvSpPr>
          <p:cNvPr id="62513" name="Rectangle 69"/>
          <p:cNvSpPr>
            <a:spLocks noChangeArrowheads="1"/>
          </p:cNvSpPr>
          <p:nvPr/>
        </p:nvSpPr>
        <p:spPr bwMode="auto">
          <a:xfrm>
            <a:off x="4" y="3068039"/>
            <a:ext cx="184731" cy="45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MX" sz="2339"/>
          </a:p>
        </p:txBody>
      </p:sp>
      <p:grpSp>
        <p:nvGrpSpPr>
          <p:cNvPr id="4" name="Group 72"/>
          <p:cNvGrpSpPr>
            <a:grpSpLocks noChangeAspect="1"/>
          </p:cNvGrpSpPr>
          <p:nvPr/>
        </p:nvGrpSpPr>
        <p:grpSpPr bwMode="auto">
          <a:xfrm>
            <a:off x="10128448" y="4402406"/>
            <a:ext cx="1389863" cy="515447"/>
            <a:chOff x="5433" y="2568"/>
            <a:chExt cx="453" cy="168"/>
          </a:xfrm>
        </p:grpSpPr>
        <p:sp>
          <p:nvSpPr>
            <p:cNvPr id="62515" name="AutoShape 71"/>
            <p:cNvSpPr>
              <a:spLocks noChangeAspect="1" noChangeArrowheads="1" noTextEdit="1"/>
            </p:cNvSpPr>
            <p:nvPr/>
          </p:nvSpPr>
          <p:spPr bwMode="auto">
            <a:xfrm>
              <a:off x="5433" y="2568"/>
              <a:ext cx="45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sz="2339"/>
            </a:p>
          </p:txBody>
        </p:sp>
        <p:sp>
          <p:nvSpPr>
            <p:cNvPr id="62516" name="Line 73"/>
            <p:cNvSpPr>
              <a:spLocks noChangeShapeType="1"/>
            </p:cNvSpPr>
            <p:nvPr/>
          </p:nvSpPr>
          <p:spPr bwMode="auto">
            <a:xfrm>
              <a:off x="5452" y="2595"/>
              <a:ext cx="4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PE" sz="2339"/>
            </a:p>
          </p:txBody>
        </p:sp>
        <p:sp>
          <p:nvSpPr>
            <p:cNvPr id="62517" name="Rectangle 74"/>
            <p:cNvSpPr>
              <a:spLocks noChangeArrowheads="1"/>
            </p:cNvSpPr>
            <p:nvPr/>
          </p:nvSpPr>
          <p:spPr bwMode="auto">
            <a:xfrm>
              <a:off x="5615" y="2600"/>
              <a:ext cx="25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215353"/>
              <a:r>
                <a:rPr lang="es-ES" sz="1723" dirty="0">
                  <a:solidFill>
                    <a:srgbClr val="000000"/>
                  </a:solidFill>
                  <a:latin typeface="Times New Roman" pitchFamily="18" charset="0"/>
                </a:rPr>
                <a:t>39.70</a:t>
              </a:r>
              <a:endParaRPr lang="es-ES" sz="2339" dirty="0"/>
            </a:p>
          </p:txBody>
        </p:sp>
        <p:sp>
          <p:nvSpPr>
            <p:cNvPr id="62518" name="Rectangle 75"/>
            <p:cNvSpPr>
              <a:spLocks noChangeArrowheads="1"/>
            </p:cNvSpPr>
            <p:nvPr/>
          </p:nvSpPr>
          <p:spPr bwMode="auto">
            <a:xfrm>
              <a:off x="5448" y="2600"/>
              <a:ext cx="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215353"/>
              <a:r>
                <a:rPr lang="es-ES" sz="1723" i="1">
                  <a:solidFill>
                    <a:srgbClr val="000000"/>
                  </a:solidFill>
                  <a:latin typeface="Times New Roman" pitchFamily="18" charset="0"/>
                </a:rPr>
                <a:t>v</a:t>
              </a:r>
              <a:endParaRPr lang="es-ES" sz="2339"/>
            </a:p>
          </p:txBody>
        </p:sp>
        <p:sp>
          <p:nvSpPr>
            <p:cNvPr id="62519" name="Rectangle 76"/>
            <p:cNvSpPr>
              <a:spLocks noChangeArrowheads="1"/>
            </p:cNvSpPr>
            <p:nvPr/>
          </p:nvSpPr>
          <p:spPr bwMode="auto">
            <a:xfrm>
              <a:off x="5526" y="2586"/>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1215353"/>
              <a:r>
                <a:rPr lang="es-ES" sz="1723">
                  <a:solidFill>
                    <a:srgbClr val="000000"/>
                  </a:solidFill>
                  <a:latin typeface="Symbol" pitchFamily="18" charset="2"/>
                </a:rPr>
                <a:t>=</a:t>
              </a:r>
              <a:endParaRPr lang="es-ES" sz="2339"/>
            </a:p>
          </p:txBody>
        </p:sp>
      </p:grpSp>
      <p:sp>
        <p:nvSpPr>
          <p:cNvPr id="37" name="Rectangle 5">
            <a:extLst>
              <a:ext uri="{FF2B5EF4-FFF2-40B4-BE49-F238E27FC236}">
                <a16:creationId xmlns:a16="http://schemas.microsoft.com/office/drawing/2014/main" id="{4AC75DD2-6140-4BE2-9CFC-4EAB3DC42EBD}"/>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Marcador de número de diapositiva 1">
            <a:extLst>
              <a:ext uri="{FF2B5EF4-FFF2-40B4-BE49-F238E27FC236}">
                <a16:creationId xmlns:a16="http://schemas.microsoft.com/office/drawing/2014/main" id="{359107F9-5092-4D4C-85AB-68E196D4513D}"/>
              </a:ext>
            </a:extLst>
          </p:cNvPr>
          <p:cNvSpPr>
            <a:spLocks noGrp="1"/>
          </p:cNvSpPr>
          <p:nvPr>
            <p:ph type="sldNum" sz="quarter" idx="12"/>
          </p:nvPr>
        </p:nvSpPr>
        <p:spPr/>
        <p:txBody>
          <a:bodyPr/>
          <a:lstStyle/>
          <a:p>
            <a:pPr>
              <a:defRPr/>
            </a:pPr>
            <a:fld id="{E9436BAB-4851-4627-918F-16487C9EE899}" type="slidenum">
              <a:rPr lang="es-ES" smtClean="0"/>
              <a:pPr>
                <a:defRPr/>
              </a:pPr>
              <a:t>30</a:t>
            </a:fld>
            <a:endParaRPr lang="es-ES"/>
          </a:p>
        </p:txBody>
      </p:sp>
      <p:sp>
        <p:nvSpPr>
          <p:cNvPr id="38" name="Rectángulo 37">
            <a:extLst>
              <a:ext uri="{FF2B5EF4-FFF2-40B4-BE49-F238E27FC236}">
                <a16:creationId xmlns:a16="http://schemas.microsoft.com/office/drawing/2014/main" id="{1AF1B0C2-3100-4155-A2E3-26D86AAA30A2}"/>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12 – Página 6 de la Guía de Estadística General</a:t>
            </a:r>
          </a:p>
        </p:txBody>
      </p:sp>
    </p:spTree>
    <p:extLst>
      <p:ext uri="{BB962C8B-B14F-4D97-AF65-F5344CB8AC3E}">
        <p14:creationId xmlns:p14="http://schemas.microsoft.com/office/powerpoint/2010/main" val="2688768459"/>
      </p:ext>
    </p:extLst>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999800" y="1844824"/>
            <a:ext cx="10856840" cy="5849815"/>
          </a:xfrm>
        </p:spPr>
        <p:txBody>
          <a:bodyPr>
            <a:normAutofit/>
          </a:bodyPr>
          <a:lstStyle/>
          <a:p>
            <a:pPr marL="0" indent="0">
              <a:buNone/>
            </a:pPr>
            <a:r>
              <a:rPr lang="es-PE" sz="2600" dirty="0"/>
              <a:t>La Dirección de Salud (DISA) de una zona rural desea realizar un estudio para evaluar la calidad de servicio de las postas de salud. Con esta finalidad se extrae aleatoriamente 30 postas de la DISA con lo cual se obtiene la siguiente información: </a:t>
            </a:r>
          </a:p>
          <a:p>
            <a:pPr marL="633078" indent="-633078">
              <a:buFont typeface="+mj-lt"/>
              <a:buAutoNum type="alphaLcParenR"/>
            </a:pPr>
            <a:r>
              <a:rPr lang="es-PE" sz="2600" dirty="0"/>
              <a:t>El 45% de las postas de salud registraron como enfermedad principal las respiratorias. </a:t>
            </a:r>
          </a:p>
          <a:p>
            <a:pPr marL="633078" indent="-633078">
              <a:buFont typeface="+mj-lt"/>
              <a:buAutoNum type="alphaLcParenR"/>
            </a:pPr>
            <a:r>
              <a:rPr lang="es-PE" sz="2600" dirty="0"/>
              <a:t>El número promedio de niños menores de 6 años atendidos fue de 120.5 </a:t>
            </a:r>
          </a:p>
          <a:p>
            <a:pPr marL="633078" indent="-633078">
              <a:buFont typeface="+mj-lt"/>
              <a:buAutoNum type="alphaLcParenR"/>
            </a:pPr>
            <a:r>
              <a:rPr lang="es-PE" sz="2600" dirty="0"/>
              <a:t>Sólo el 25% de las postas tienen como turno de atención mañana y tarde.</a:t>
            </a:r>
          </a:p>
          <a:p>
            <a:pPr marL="0" indent="0">
              <a:buNone/>
            </a:pPr>
            <a:r>
              <a:rPr lang="es-PE" sz="2600" dirty="0"/>
              <a:t>Identificar la población, unidad elemental, muestra, variables, tipos de variables, observación, parámetros y valor estadístico </a:t>
            </a:r>
          </a:p>
        </p:txBody>
      </p:sp>
      <p:sp>
        <p:nvSpPr>
          <p:cNvPr id="4" name="3 Marcador de número de diapositiva"/>
          <p:cNvSpPr>
            <a:spLocks noGrp="1"/>
          </p:cNvSpPr>
          <p:nvPr>
            <p:ph type="sldNum" sz="quarter" idx="12"/>
          </p:nvPr>
        </p:nvSpPr>
        <p:spPr/>
        <p:txBody>
          <a:bodyPr/>
          <a:lstStyle/>
          <a:p>
            <a:pPr>
              <a:defRPr/>
            </a:pPr>
            <a:fld id="{D71FB152-16E3-4A37-B152-4CB70E3D15AF}" type="slidenum">
              <a:rPr lang="es-ES" smtClean="0"/>
              <a:pPr>
                <a:defRPr/>
              </a:pPr>
              <a:t>31</a:t>
            </a:fld>
            <a:endParaRPr lang="es-ES"/>
          </a:p>
        </p:txBody>
      </p:sp>
      <p:sp>
        <p:nvSpPr>
          <p:cNvPr id="7" name="Rectangle 5">
            <a:extLst>
              <a:ext uri="{FF2B5EF4-FFF2-40B4-BE49-F238E27FC236}">
                <a16:creationId xmlns:a16="http://schemas.microsoft.com/office/drawing/2014/main" id="{1220353A-0AC6-4763-8095-426440ADAE84}"/>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5</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20E4F2C3-7E67-4A73-81C5-DF265D5F7576}"/>
              </a:ext>
            </a:extLst>
          </p:cNvPr>
          <p:cNvSpPr/>
          <p:nvPr/>
        </p:nvSpPr>
        <p:spPr>
          <a:xfrm>
            <a:off x="979516" y="6459784"/>
            <a:ext cx="5332507"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5 – Página 9 de la Guía de Estadística General</a:t>
            </a:r>
          </a:p>
        </p:txBody>
      </p:sp>
    </p:spTree>
    <p:extLst>
      <p:ext uri="{BB962C8B-B14F-4D97-AF65-F5344CB8AC3E}">
        <p14:creationId xmlns:p14="http://schemas.microsoft.com/office/powerpoint/2010/main" val="3285409669"/>
      </p:ext>
    </p:extLst>
  </p:cSld>
  <p:clrMapOvr>
    <a:masterClrMapping/>
  </p:clrMapOvr>
  <p:transition spd="slow">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93876" y="1916832"/>
            <a:ext cx="10762764" cy="5849815"/>
          </a:xfrm>
        </p:spPr>
        <p:txBody>
          <a:bodyPr>
            <a:normAutofit/>
          </a:bodyPr>
          <a:lstStyle/>
          <a:p>
            <a:pPr marL="0" indent="0">
              <a:buNone/>
            </a:pPr>
            <a:r>
              <a:rPr lang="es-PE" sz="2400" dirty="0"/>
              <a:t>Una empresa distribuidora desea evaluar su eficiencia para atender los pedidos de sus clientes. Selecciona aleatoriamente 30 servicios de reparto realizados en el 2013 y registra los siguientes datos: tiempo que se tarda para atender el pedido, nivel de satisfacción del cliente (Completamente satisfecho, satisfecho, poco satisfecho, nada satisfecho) y el distrito en el que se encuentra el cliente. Algunos resultados obtenidos:</a:t>
            </a:r>
          </a:p>
          <a:p>
            <a:pPr marL="562737" indent="-562737">
              <a:buAutoNum type="alphaLcParenR"/>
            </a:pPr>
            <a:r>
              <a:rPr lang="es-PE" sz="2400" dirty="0"/>
              <a:t>El tiempo promedio de atención es de 52 minutos</a:t>
            </a:r>
          </a:p>
          <a:p>
            <a:pPr marL="562737" indent="-562737">
              <a:buAutoNum type="alphaLcParenR"/>
            </a:pPr>
            <a:r>
              <a:rPr lang="es-PE" sz="2400" dirty="0"/>
              <a:t>El 40% está completamente satisfecho </a:t>
            </a:r>
          </a:p>
          <a:p>
            <a:pPr marL="562737" indent="-562737">
              <a:buAutoNum type="alphaLcParenR"/>
            </a:pPr>
            <a:r>
              <a:rPr lang="es-PE" sz="2400" dirty="0"/>
              <a:t>El 30% de los pedidos son del distrito de Ate</a:t>
            </a:r>
          </a:p>
          <a:p>
            <a:pPr marL="0" indent="0">
              <a:buNone/>
            </a:pPr>
            <a:r>
              <a:rPr lang="es-PE" sz="2400" dirty="0"/>
              <a:t>Identificar la población, unidad elemental, muestra, variables, tipos de variables, observación, parámetros y valor estadístico </a:t>
            </a:r>
          </a:p>
        </p:txBody>
      </p:sp>
      <p:sp>
        <p:nvSpPr>
          <p:cNvPr id="4" name="3 Marcador de número de diapositiva"/>
          <p:cNvSpPr>
            <a:spLocks noGrp="1"/>
          </p:cNvSpPr>
          <p:nvPr>
            <p:ph type="sldNum" sz="quarter" idx="12"/>
          </p:nvPr>
        </p:nvSpPr>
        <p:spPr/>
        <p:txBody>
          <a:bodyPr/>
          <a:lstStyle/>
          <a:p>
            <a:pPr>
              <a:defRPr/>
            </a:pPr>
            <a:fld id="{D71FB152-16E3-4A37-B152-4CB70E3D15AF}" type="slidenum">
              <a:rPr lang="es-ES" smtClean="0"/>
              <a:pPr>
                <a:defRPr/>
              </a:pPr>
              <a:t>32</a:t>
            </a:fld>
            <a:endParaRPr lang="es-ES"/>
          </a:p>
        </p:txBody>
      </p:sp>
      <p:sp>
        <p:nvSpPr>
          <p:cNvPr id="7" name="Rectangle 5">
            <a:extLst>
              <a:ext uri="{FF2B5EF4-FFF2-40B4-BE49-F238E27FC236}">
                <a16:creationId xmlns:a16="http://schemas.microsoft.com/office/drawing/2014/main" id="{7E352464-8B18-43AC-8F8B-065E0FF8736A}"/>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6</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Rectángulo 4">
            <a:extLst>
              <a:ext uri="{FF2B5EF4-FFF2-40B4-BE49-F238E27FC236}">
                <a16:creationId xmlns:a16="http://schemas.microsoft.com/office/drawing/2014/main" id="{5BCAA0E9-3079-468E-89B4-61E074DA275A}"/>
              </a:ext>
            </a:extLst>
          </p:cNvPr>
          <p:cNvSpPr/>
          <p:nvPr/>
        </p:nvSpPr>
        <p:spPr>
          <a:xfrm>
            <a:off x="979516" y="6459784"/>
            <a:ext cx="5332507"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6 – Página 9 de la Guía de Estadística General</a:t>
            </a:r>
          </a:p>
        </p:txBody>
      </p:sp>
    </p:spTree>
    <p:extLst>
      <p:ext uri="{BB962C8B-B14F-4D97-AF65-F5344CB8AC3E}">
        <p14:creationId xmlns:p14="http://schemas.microsoft.com/office/powerpoint/2010/main" val="2012420642"/>
      </p:ext>
    </p:extLst>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C17D9A1-5B0F-4BBC-9228-15DF37CB1E99}"/>
              </a:ext>
            </a:extLst>
          </p:cNvPr>
          <p:cNvSpPr>
            <a:spLocks noGrp="1"/>
          </p:cNvSpPr>
          <p:nvPr>
            <p:ph type="sldNum" sz="quarter" idx="12"/>
          </p:nvPr>
        </p:nvSpPr>
        <p:spPr/>
        <p:txBody>
          <a:bodyPr/>
          <a:lstStyle/>
          <a:p>
            <a:pPr>
              <a:defRPr/>
            </a:pPr>
            <a:fld id="{D71FB152-16E3-4A37-B152-4CB70E3D15AF}" type="slidenum">
              <a:rPr lang="es-ES" smtClean="0"/>
              <a:pPr>
                <a:defRPr/>
              </a:pPr>
              <a:t>4</a:t>
            </a:fld>
            <a:endParaRPr lang="es-ES"/>
          </a:p>
        </p:txBody>
      </p:sp>
      <p:sp>
        <p:nvSpPr>
          <p:cNvPr id="5" name="Rectangle 5">
            <a:extLst>
              <a:ext uri="{FF2B5EF4-FFF2-40B4-BE49-F238E27FC236}">
                <a16:creationId xmlns:a16="http://schemas.microsoft.com/office/drawing/2014/main" id="{F9820F76-AE89-4A5A-BCCF-6D11DB79237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¿Qué es Estadística?</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graphicFrame>
        <p:nvGraphicFramePr>
          <p:cNvPr id="6" name="1 Diagrama">
            <a:extLst>
              <a:ext uri="{FF2B5EF4-FFF2-40B4-BE49-F238E27FC236}">
                <a16:creationId xmlns:a16="http://schemas.microsoft.com/office/drawing/2014/main" id="{1EDC0AA1-2664-4F94-B25B-86AE84721874}"/>
              </a:ext>
            </a:extLst>
          </p:cNvPr>
          <p:cNvGraphicFramePr/>
          <p:nvPr>
            <p:extLst>
              <p:ext uri="{D42A27DB-BD31-4B8C-83A1-F6EECF244321}">
                <p14:modId xmlns:p14="http://schemas.microsoft.com/office/powerpoint/2010/main" val="3379701669"/>
              </p:ext>
            </p:extLst>
          </p:nvPr>
        </p:nvGraphicFramePr>
        <p:xfrm>
          <a:off x="1310237" y="2132856"/>
          <a:ext cx="9482900" cy="3245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123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C17D9A1-5B0F-4BBC-9228-15DF37CB1E99}"/>
              </a:ext>
            </a:extLst>
          </p:cNvPr>
          <p:cNvSpPr>
            <a:spLocks noGrp="1"/>
          </p:cNvSpPr>
          <p:nvPr>
            <p:ph type="sldNum" sz="quarter" idx="12"/>
          </p:nvPr>
        </p:nvSpPr>
        <p:spPr/>
        <p:txBody>
          <a:bodyPr/>
          <a:lstStyle/>
          <a:p>
            <a:pPr>
              <a:defRPr/>
            </a:pPr>
            <a:fld id="{D71FB152-16E3-4A37-B152-4CB70E3D15AF}" type="slidenum">
              <a:rPr lang="es-ES" smtClean="0"/>
              <a:pPr>
                <a:defRPr/>
              </a:pPr>
              <a:t>5</a:t>
            </a:fld>
            <a:endParaRPr lang="es-ES"/>
          </a:p>
        </p:txBody>
      </p:sp>
      <p:sp>
        <p:nvSpPr>
          <p:cNvPr id="5" name="Rectangle 5">
            <a:extLst>
              <a:ext uri="{FF2B5EF4-FFF2-40B4-BE49-F238E27FC236}">
                <a16:creationId xmlns:a16="http://schemas.microsoft.com/office/drawing/2014/main" id="{F9820F76-AE89-4A5A-BCCF-6D11DB792378}"/>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¿Cómo se clasifica la Estadística?</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graphicFrame>
        <p:nvGraphicFramePr>
          <p:cNvPr id="6" name="1 Diagrama">
            <a:extLst>
              <a:ext uri="{FF2B5EF4-FFF2-40B4-BE49-F238E27FC236}">
                <a16:creationId xmlns:a16="http://schemas.microsoft.com/office/drawing/2014/main" id="{1EDC0AA1-2664-4F94-B25B-86AE84721874}"/>
              </a:ext>
            </a:extLst>
          </p:cNvPr>
          <p:cNvGraphicFramePr/>
          <p:nvPr>
            <p:extLst>
              <p:ext uri="{D42A27DB-BD31-4B8C-83A1-F6EECF244321}">
                <p14:modId xmlns:p14="http://schemas.microsoft.com/office/powerpoint/2010/main" val="1381289189"/>
              </p:ext>
            </p:extLst>
          </p:nvPr>
        </p:nvGraphicFramePr>
        <p:xfrm>
          <a:off x="1310237" y="2132856"/>
          <a:ext cx="9482900" cy="3245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1 Diagrama">
            <a:extLst>
              <a:ext uri="{FF2B5EF4-FFF2-40B4-BE49-F238E27FC236}">
                <a16:creationId xmlns:a16="http://schemas.microsoft.com/office/drawing/2014/main" id="{26769CE6-CF00-4E63-B42F-8FEC17F7D626}"/>
              </a:ext>
            </a:extLst>
          </p:cNvPr>
          <p:cNvGraphicFramePr/>
          <p:nvPr>
            <p:extLst>
              <p:ext uri="{D42A27DB-BD31-4B8C-83A1-F6EECF244321}">
                <p14:modId xmlns:p14="http://schemas.microsoft.com/office/powerpoint/2010/main" val="3241872737"/>
              </p:ext>
            </p:extLst>
          </p:nvPr>
        </p:nvGraphicFramePr>
        <p:xfrm>
          <a:off x="1171478" y="1814813"/>
          <a:ext cx="10041005" cy="4104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02721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3490" name="Picture 2" descr="http://www.ipsos.pe/sites/default/files/imagenes/ConfiabilidadRevocatoria20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333228"/>
            <a:ext cx="7848872" cy="6191543"/>
          </a:xfrm>
          <a:prstGeom prst="rect">
            <a:avLst/>
          </a:prstGeom>
          <a:noFill/>
          <a:extLst>
            <a:ext uri="{909E8E84-426E-40DD-AFC4-6F175D3DCCD1}">
              <a14:hiddenFill xmlns:a14="http://schemas.microsoft.com/office/drawing/2010/main">
                <a:solidFill>
                  <a:srgbClr val="FFFFFF"/>
                </a:solidFill>
              </a14:hiddenFill>
            </a:ext>
          </a:extLst>
        </p:spPr>
      </p:pic>
      <p:sp>
        <p:nvSpPr>
          <p:cNvPr id="2" name="Marcador de número de diapositiva 1">
            <a:extLst>
              <a:ext uri="{FF2B5EF4-FFF2-40B4-BE49-F238E27FC236}">
                <a16:creationId xmlns:a16="http://schemas.microsoft.com/office/drawing/2014/main" id="{B0AAE76B-09E4-4D05-AD61-D0EBC22D4D56}"/>
              </a:ext>
            </a:extLst>
          </p:cNvPr>
          <p:cNvSpPr>
            <a:spLocks noGrp="1"/>
          </p:cNvSpPr>
          <p:nvPr>
            <p:ph type="sldNum" sz="quarter" idx="12"/>
          </p:nvPr>
        </p:nvSpPr>
        <p:spPr/>
        <p:txBody>
          <a:bodyPr/>
          <a:lstStyle/>
          <a:p>
            <a:pPr>
              <a:defRPr/>
            </a:pPr>
            <a:fld id="{E9436BAB-4851-4627-918F-16487C9EE899}" type="slidenum">
              <a:rPr lang="es-ES" smtClean="0"/>
              <a:pPr>
                <a:defRPr/>
              </a:pPr>
              <a:t>6</a:t>
            </a:fld>
            <a:endParaRPr lang="es-ES"/>
          </a:p>
        </p:txBody>
      </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A0320B0-F78B-4E06-AC31-EC2A674DA230}"/>
              </a:ext>
            </a:extLst>
          </p:cNvPr>
          <p:cNvSpPr>
            <a:spLocks noGrp="1"/>
          </p:cNvSpPr>
          <p:nvPr>
            <p:ph type="sldNum" sz="quarter" idx="12"/>
          </p:nvPr>
        </p:nvSpPr>
        <p:spPr/>
        <p:txBody>
          <a:bodyPr/>
          <a:lstStyle/>
          <a:p>
            <a:pPr>
              <a:defRPr/>
            </a:pPr>
            <a:fld id="{E9436BAB-4851-4627-918F-16487C9EE899}" type="slidenum">
              <a:rPr lang="es-ES" smtClean="0"/>
              <a:pPr>
                <a:defRPr/>
              </a:pPr>
              <a:t>7</a:t>
            </a:fld>
            <a:endParaRPr lang="es-ES"/>
          </a:p>
        </p:txBody>
      </p:sp>
      <p:pic>
        <p:nvPicPr>
          <p:cNvPr id="4" name="Imagen 3">
            <a:extLst>
              <a:ext uri="{FF2B5EF4-FFF2-40B4-BE49-F238E27FC236}">
                <a16:creationId xmlns:a16="http://schemas.microsoft.com/office/drawing/2014/main" id="{0CC87D24-FC36-4EAE-A51A-ACFF8AC1C509}"/>
              </a:ext>
            </a:extLst>
          </p:cNvPr>
          <p:cNvPicPr>
            <a:picLocks noChangeAspect="1"/>
          </p:cNvPicPr>
          <p:nvPr/>
        </p:nvPicPr>
        <p:blipFill rotWithShape="1">
          <a:blip r:embed="rId2">
            <a:extLst>
              <a:ext uri="{28A0092B-C50C-407E-A947-70E740481C1C}">
                <a14:useLocalDpi xmlns:a14="http://schemas.microsoft.com/office/drawing/2010/main" val="0"/>
              </a:ext>
            </a:extLst>
          </a:blip>
          <a:srcRect t="11151" r="978" b="30050"/>
          <a:stretch/>
        </p:blipFill>
        <p:spPr>
          <a:xfrm>
            <a:off x="1067780" y="1628800"/>
            <a:ext cx="10056440" cy="3358999"/>
          </a:xfrm>
          <a:prstGeom prst="rect">
            <a:avLst/>
          </a:prstGeom>
        </p:spPr>
      </p:pic>
    </p:spTree>
    <p:extLst>
      <p:ext uri="{BB962C8B-B14F-4D97-AF65-F5344CB8AC3E}">
        <p14:creationId xmlns:p14="http://schemas.microsoft.com/office/powerpoint/2010/main" val="45108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C17D9A1-5B0F-4BBC-9228-15DF37CB1E99}"/>
              </a:ext>
            </a:extLst>
          </p:cNvPr>
          <p:cNvSpPr>
            <a:spLocks noGrp="1"/>
          </p:cNvSpPr>
          <p:nvPr>
            <p:ph type="sldNum" sz="quarter" idx="12"/>
          </p:nvPr>
        </p:nvSpPr>
        <p:spPr/>
        <p:txBody>
          <a:bodyPr/>
          <a:lstStyle/>
          <a:p>
            <a:pPr>
              <a:defRPr/>
            </a:pPr>
            <a:fld id="{D71FB152-16E3-4A37-B152-4CB70E3D15AF}" type="slidenum">
              <a:rPr lang="es-ES" smtClean="0"/>
              <a:pPr>
                <a:defRPr/>
              </a:pPr>
              <a:t>8</a:t>
            </a:fld>
            <a:endParaRPr lang="es-ES"/>
          </a:p>
        </p:txBody>
      </p:sp>
      <p:sp>
        <p:nvSpPr>
          <p:cNvPr id="5" name="Rectangle 5">
            <a:extLst>
              <a:ext uri="{FF2B5EF4-FFF2-40B4-BE49-F238E27FC236}">
                <a16:creationId xmlns:a16="http://schemas.microsoft.com/office/drawing/2014/main" id="{F9820F76-AE89-4A5A-BCCF-6D11DB79237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Rectangle 3">
            <a:extLst>
              <a:ext uri="{FF2B5EF4-FFF2-40B4-BE49-F238E27FC236}">
                <a16:creationId xmlns:a16="http://schemas.microsoft.com/office/drawing/2014/main" id="{A40D39D0-6377-4192-B5B7-A91425D2A45E}"/>
              </a:ext>
            </a:extLst>
          </p:cNvPr>
          <p:cNvSpPr>
            <a:spLocks noGrp="1" noChangeArrowheads="1"/>
          </p:cNvSpPr>
          <p:nvPr>
            <p:ph idx="1"/>
          </p:nvPr>
        </p:nvSpPr>
        <p:spPr>
          <a:xfrm>
            <a:off x="1087909" y="1815601"/>
            <a:ext cx="10124574" cy="1613400"/>
          </a:xfrm>
        </p:spPr>
        <p:txBody>
          <a:bodyPr>
            <a:normAutofit/>
          </a:bodyPr>
          <a:lstStyle/>
          <a:p>
            <a:pPr marL="0" indent="0">
              <a:buNone/>
            </a:pPr>
            <a:r>
              <a:rPr lang="es-ES_tradnl" sz="2800" dirty="0"/>
              <a:t>Se ha hecho estudio del medio de transporte que usan los estudiantes de la UNALM. Para lo cual se tomó una muestra aleatoria de 350 estudiantes.</a:t>
            </a:r>
          </a:p>
          <a:p>
            <a:endParaRPr lang="es-ES" sz="2800" dirty="0"/>
          </a:p>
        </p:txBody>
      </p:sp>
      <p:sp>
        <p:nvSpPr>
          <p:cNvPr id="8" name="Rectángulo 7">
            <a:extLst>
              <a:ext uri="{FF2B5EF4-FFF2-40B4-BE49-F238E27FC236}">
                <a16:creationId xmlns:a16="http://schemas.microsoft.com/office/drawing/2014/main" id="{5C450977-7884-4B4F-A11B-C966515B25A3}"/>
              </a:ext>
            </a:extLst>
          </p:cNvPr>
          <p:cNvSpPr/>
          <p:nvPr/>
        </p:nvSpPr>
        <p:spPr bwMode="auto">
          <a:xfrm>
            <a:off x="513619" y="3083039"/>
            <a:ext cx="11273154" cy="1125415"/>
          </a:xfrm>
          <a:prstGeom prst="rect">
            <a:avLst/>
          </a:prstGeom>
          <a:noFill/>
          <a:ln w="9525" cap="flat" cmpd="sng" algn="ctr">
            <a:noFill/>
            <a:prstDash val="solid"/>
            <a:round/>
            <a:headEnd type="none" w="med" len="med"/>
            <a:tailEnd type="none" w="med" len="med"/>
          </a:ln>
          <a:effectLst/>
        </p:spPr>
        <p:txBody>
          <a:bodyPr vert="horz" wrap="square" lIns="112542" tIns="56271" rIns="112542" bIns="56271" numCol="1" rtlCol="0" anchor="t" anchorCtr="0" compatLnSpc="1">
            <a:prstTxWarp prst="textNoShape">
              <a:avLst/>
            </a:prstTxWarp>
          </a:bodyPr>
          <a:lstStyle/>
          <a:p>
            <a:pPr marL="422051" indent="-422051">
              <a:buFont typeface="Arial" panose="020B0604020202020204" pitchFamily="34" charset="0"/>
              <a:buChar char="•"/>
            </a:pPr>
            <a:r>
              <a:rPr lang="es-ES_tradnl" sz="2800" dirty="0">
                <a:latin typeface="+mn-lt"/>
              </a:rPr>
              <a:t>Se obtuvo que el gasto promedio por el medio de transporte usado fue de S/ 35.5 semanal.</a:t>
            </a:r>
            <a:endParaRPr lang="es-ES" sz="2800" dirty="0">
              <a:latin typeface="+mn-lt"/>
            </a:endParaRPr>
          </a:p>
          <a:p>
            <a:pPr marL="422051" indent="-422051">
              <a:buFont typeface="Arial" panose="020B0604020202020204" pitchFamily="34" charset="0"/>
              <a:buChar char="•"/>
            </a:pPr>
            <a:r>
              <a:rPr lang="es-ES_tradnl" sz="2800" dirty="0">
                <a:latin typeface="+mn-lt"/>
              </a:rPr>
              <a:t>Se aplicó la </a:t>
            </a:r>
            <a:r>
              <a:rPr lang="es-ES_tradnl" sz="2800" b="1" dirty="0">
                <a:latin typeface="+mn-lt"/>
              </a:rPr>
              <a:t>Estadística Inferencial</a:t>
            </a:r>
            <a:r>
              <a:rPr lang="es-ES_tradnl" sz="2800" dirty="0">
                <a:latin typeface="+mn-lt"/>
              </a:rPr>
              <a:t> y se estimó que la proporción de estudiantes de la UNALM que usan el medio de transporte público es 51.4%. </a:t>
            </a:r>
          </a:p>
          <a:p>
            <a:pPr marL="422051" indent="-422051">
              <a:buFont typeface="Arial" panose="020B0604020202020204" pitchFamily="34" charset="0"/>
              <a:buChar char="•"/>
            </a:pPr>
            <a:r>
              <a:rPr lang="es-ES_tradnl" sz="2800" dirty="0">
                <a:latin typeface="+mn-lt"/>
              </a:rPr>
              <a:t>Se desea probar si proporción de estudiantes de la UNALM que usan el medio de transporte público es mayor al 62.0%.</a:t>
            </a:r>
            <a:endParaRPr lang="es-ES" sz="2800" dirty="0">
              <a:latin typeface="+mn-lt"/>
            </a:endParaRPr>
          </a:p>
        </p:txBody>
      </p:sp>
      <p:sp>
        <p:nvSpPr>
          <p:cNvPr id="2" name="Rectángulo 1">
            <a:extLst>
              <a:ext uri="{FF2B5EF4-FFF2-40B4-BE49-F238E27FC236}">
                <a16:creationId xmlns:a16="http://schemas.microsoft.com/office/drawing/2014/main" id="{C490E66C-F99F-4271-82D5-650479E2A03C}"/>
              </a:ext>
            </a:extLst>
          </p:cNvPr>
          <p:cNvSpPr/>
          <p:nvPr/>
        </p:nvSpPr>
        <p:spPr>
          <a:xfrm>
            <a:off x="979516" y="6459784"/>
            <a:ext cx="5332507"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 – Página 1 de la Guía de Estadística General</a:t>
            </a:r>
          </a:p>
        </p:txBody>
      </p:sp>
    </p:spTree>
    <p:extLst>
      <p:ext uri="{BB962C8B-B14F-4D97-AF65-F5344CB8AC3E}">
        <p14:creationId xmlns:p14="http://schemas.microsoft.com/office/powerpoint/2010/main" val="294458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7C17D9A1-5B0F-4BBC-9228-15DF37CB1E99}"/>
              </a:ext>
            </a:extLst>
          </p:cNvPr>
          <p:cNvSpPr>
            <a:spLocks noGrp="1"/>
          </p:cNvSpPr>
          <p:nvPr>
            <p:ph type="sldNum" sz="quarter" idx="12"/>
          </p:nvPr>
        </p:nvSpPr>
        <p:spPr/>
        <p:txBody>
          <a:bodyPr/>
          <a:lstStyle/>
          <a:p>
            <a:pPr>
              <a:defRPr/>
            </a:pPr>
            <a:fld id="{D71FB152-16E3-4A37-B152-4CB70E3D15AF}" type="slidenum">
              <a:rPr lang="es-ES" smtClean="0"/>
              <a:pPr>
                <a:defRPr/>
              </a:pPr>
              <a:t>9</a:t>
            </a:fld>
            <a:endParaRPr lang="es-ES"/>
          </a:p>
        </p:txBody>
      </p:sp>
      <p:sp>
        <p:nvSpPr>
          <p:cNvPr id="5" name="Rectangle 5">
            <a:extLst>
              <a:ext uri="{FF2B5EF4-FFF2-40B4-BE49-F238E27FC236}">
                <a16:creationId xmlns:a16="http://schemas.microsoft.com/office/drawing/2014/main" id="{F9820F76-AE89-4A5A-BCCF-6D11DB79237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Conceptos básicos</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graphicFrame>
        <p:nvGraphicFramePr>
          <p:cNvPr id="9" name="1 Diagrama">
            <a:extLst>
              <a:ext uri="{FF2B5EF4-FFF2-40B4-BE49-F238E27FC236}">
                <a16:creationId xmlns:a16="http://schemas.microsoft.com/office/drawing/2014/main" id="{ABE93CE1-09C4-4B92-BB82-17409080A72F}"/>
              </a:ext>
            </a:extLst>
          </p:cNvPr>
          <p:cNvGraphicFramePr/>
          <p:nvPr>
            <p:extLst>
              <p:ext uri="{D42A27DB-BD31-4B8C-83A1-F6EECF244321}">
                <p14:modId xmlns:p14="http://schemas.microsoft.com/office/powerpoint/2010/main" val="2623320671"/>
              </p:ext>
            </p:extLst>
          </p:nvPr>
        </p:nvGraphicFramePr>
        <p:xfrm>
          <a:off x="695400" y="1905084"/>
          <a:ext cx="1080120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317698"/>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5495</TotalTime>
  <Words>1941</Words>
  <Application>Microsoft Office PowerPoint</Application>
  <PresentationFormat>Panorámica</PresentationFormat>
  <Paragraphs>276</Paragraphs>
  <Slides>32</Slides>
  <Notes>3</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4" baseType="lpstr">
      <vt:lpstr>Arial</vt:lpstr>
      <vt:lpstr>Arial Black</vt:lpstr>
      <vt:lpstr>Calibri</vt:lpstr>
      <vt:lpstr>Calibri  </vt:lpstr>
      <vt:lpstr>Calibri Light</vt:lpstr>
      <vt:lpstr>Symbol</vt:lpstr>
      <vt:lpstr>Times New Roman</vt:lpstr>
      <vt:lpstr>Verdana</vt:lpstr>
      <vt:lpstr>Wingdings</vt:lpstr>
      <vt:lpstr>Retrospección</vt:lpstr>
      <vt:lpstr>Ecuación</vt:lpstr>
      <vt:lpstr>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Tipos de variables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de Málaga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Introducción a la estadística descriptiva</dc:title>
  <dc:creator>Fco. Javier Barón López</dc:creator>
  <cp:keywords>Bioestadística, estadística descriptiva</cp:keywords>
  <cp:lastModifiedBy>.</cp:lastModifiedBy>
  <cp:revision>274</cp:revision>
  <dcterms:created xsi:type="dcterms:W3CDTF">2003-09-01T17:28:59Z</dcterms:created>
  <dcterms:modified xsi:type="dcterms:W3CDTF">2020-01-13T01:11:19Z</dcterms:modified>
</cp:coreProperties>
</file>