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0"/>
  </p:notesMasterIdLst>
  <p:handoutMasterIdLst>
    <p:handoutMasterId r:id="rId31"/>
  </p:handoutMasterIdLst>
  <p:sldIdLst>
    <p:sldId id="455" r:id="rId2"/>
    <p:sldId id="382" r:id="rId3"/>
    <p:sldId id="337" r:id="rId4"/>
    <p:sldId id="417" r:id="rId5"/>
    <p:sldId id="281" r:id="rId6"/>
    <p:sldId id="273" r:id="rId7"/>
    <p:sldId id="279" r:id="rId8"/>
    <p:sldId id="461" r:id="rId9"/>
    <p:sldId id="462" r:id="rId10"/>
    <p:sldId id="459" r:id="rId11"/>
    <p:sldId id="458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1" r:id="rId20"/>
    <p:sldId id="434" r:id="rId21"/>
    <p:sldId id="435" r:id="rId22"/>
    <p:sldId id="472" r:id="rId23"/>
    <p:sldId id="473" r:id="rId24"/>
    <p:sldId id="438" r:id="rId25"/>
    <p:sldId id="460" r:id="rId26"/>
    <p:sldId id="474" r:id="rId27"/>
    <p:sldId id="475" r:id="rId28"/>
    <p:sldId id="476" r:id="rId29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852" y="48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87392-CB7F-4726-84AD-DAE7954EB1A9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79A28EA2-0E76-4A46-B133-3433B2DAF540}">
      <dgm:prSet/>
      <dgm:spPr/>
      <dgm:t>
        <a:bodyPr/>
        <a:lstStyle/>
        <a:p>
          <a:pPr rtl="0"/>
          <a:r>
            <a:rPr lang="es-ES_tradnl"/>
            <a:t>También llamadas tablas de contingencia o de doble entrada. </a:t>
          </a:r>
          <a:endParaRPr lang="es-PE"/>
        </a:p>
      </dgm:t>
    </dgm:pt>
    <dgm:pt modelId="{DEACD0B3-74BD-4289-86AE-91246BB59973}" type="parTrans" cxnId="{CA478146-4772-4615-A277-BB01A1DDA205}">
      <dgm:prSet/>
      <dgm:spPr/>
      <dgm:t>
        <a:bodyPr/>
        <a:lstStyle/>
        <a:p>
          <a:endParaRPr lang="es-PE"/>
        </a:p>
      </dgm:t>
    </dgm:pt>
    <dgm:pt modelId="{EBA4F730-1F4C-4F46-ACD8-B68E616CB0BC}" type="sibTrans" cxnId="{CA478146-4772-4615-A277-BB01A1DDA205}">
      <dgm:prSet/>
      <dgm:spPr/>
      <dgm:t>
        <a:bodyPr/>
        <a:lstStyle/>
        <a:p>
          <a:endParaRPr lang="es-PE"/>
        </a:p>
      </dgm:t>
    </dgm:pt>
    <dgm:pt modelId="{CC5EEF61-F029-4E53-AB15-E5A0BE7917B3}">
      <dgm:prSet/>
      <dgm:spPr/>
      <dgm:t>
        <a:bodyPr/>
        <a:lstStyle/>
        <a:p>
          <a:pPr rtl="0"/>
          <a:r>
            <a:rPr lang="es-ES_tradnl"/>
            <a:t>Se usan para resumir de manera simultánea los datos para dos variables cualitativas. </a:t>
          </a:r>
          <a:endParaRPr lang="es-PE"/>
        </a:p>
      </dgm:t>
    </dgm:pt>
    <dgm:pt modelId="{5D8C3392-22A7-4E52-AAF7-BFD89F2489DE}" type="parTrans" cxnId="{B781D0E8-5E3B-4483-A578-E43391C089CB}">
      <dgm:prSet/>
      <dgm:spPr/>
      <dgm:t>
        <a:bodyPr/>
        <a:lstStyle/>
        <a:p>
          <a:endParaRPr lang="es-PE"/>
        </a:p>
      </dgm:t>
    </dgm:pt>
    <dgm:pt modelId="{39026B83-FF23-4936-9B71-0CC6371A0DF7}" type="sibTrans" cxnId="{B781D0E8-5E3B-4483-A578-E43391C089CB}">
      <dgm:prSet/>
      <dgm:spPr/>
      <dgm:t>
        <a:bodyPr/>
        <a:lstStyle/>
        <a:p>
          <a:endParaRPr lang="es-PE"/>
        </a:p>
      </dgm:t>
    </dgm:pt>
    <dgm:pt modelId="{68756E84-8E80-413E-A631-B93088A98872}" type="pres">
      <dgm:prSet presAssocID="{8D987392-CB7F-4726-84AD-DAE7954EB1A9}" presName="Name0" presStyleCnt="0">
        <dgm:presLayoutVars>
          <dgm:dir/>
          <dgm:animLvl val="lvl"/>
          <dgm:resizeHandles val="exact"/>
        </dgm:presLayoutVars>
      </dgm:prSet>
      <dgm:spPr/>
    </dgm:pt>
    <dgm:pt modelId="{C8D6E5BD-6C10-445E-99E0-93F1074DB286}" type="pres">
      <dgm:prSet presAssocID="{CC5EEF61-F029-4E53-AB15-E5A0BE7917B3}" presName="boxAndChildren" presStyleCnt="0"/>
      <dgm:spPr/>
    </dgm:pt>
    <dgm:pt modelId="{C3E71094-05B6-4494-A0E7-ABB093D2C4F4}" type="pres">
      <dgm:prSet presAssocID="{CC5EEF61-F029-4E53-AB15-E5A0BE7917B3}" presName="parentTextBox" presStyleLbl="node1" presStyleIdx="0" presStyleCnt="2"/>
      <dgm:spPr/>
    </dgm:pt>
    <dgm:pt modelId="{ED8AF6DA-4014-4F50-BA80-E8B2968FF56A}" type="pres">
      <dgm:prSet presAssocID="{EBA4F730-1F4C-4F46-ACD8-B68E616CB0BC}" presName="sp" presStyleCnt="0"/>
      <dgm:spPr/>
    </dgm:pt>
    <dgm:pt modelId="{26711EAD-D1F7-4795-AE7F-4E642CDF285D}" type="pres">
      <dgm:prSet presAssocID="{79A28EA2-0E76-4A46-B133-3433B2DAF540}" presName="arrowAndChildren" presStyleCnt="0"/>
      <dgm:spPr/>
    </dgm:pt>
    <dgm:pt modelId="{EBC970EC-B419-4CFD-AB31-A417A3B5944E}" type="pres">
      <dgm:prSet presAssocID="{79A28EA2-0E76-4A46-B133-3433B2DAF540}" presName="parentTextArrow" presStyleLbl="node1" presStyleIdx="1" presStyleCnt="2"/>
      <dgm:spPr/>
    </dgm:pt>
  </dgm:ptLst>
  <dgm:cxnLst>
    <dgm:cxn modelId="{FD10C061-1356-4D45-934C-F2FFB3E0049E}" type="presOf" srcId="{CC5EEF61-F029-4E53-AB15-E5A0BE7917B3}" destId="{C3E71094-05B6-4494-A0E7-ABB093D2C4F4}" srcOrd="0" destOrd="0" presId="urn:microsoft.com/office/officeart/2005/8/layout/process4"/>
    <dgm:cxn modelId="{CA478146-4772-4615-A277-BB01A1DDA205}" srcId="{8D987392-CB7F-4726-84AD-DAE7954EB1A9}" destId="{79A28EA2-0E76-4A46-B133-3433B2DAF540}" srcOrd="0" destOrd="0" parTransId="{DEACD0B3-74BD-4289-86AE-91246BB59973}" sibTransId="{EBA4F730-1F4C-4F46-ACD8-B68E616CB0BC}"/>
    <dgm:cxn modelId="{3BB67371-B4E2-4F39-81A7-ACF5BE947CCE}" type="presOf" srcId="{79A28EA2-0E76-4A46-B133-3433B2DAF540}" destId="{EBC970EC-B419-4CFD-AB31-A417A3B5944E}" srcOrd="0" destOrd="0" presId="urn:microsoft.com/office/officeart/2005/8/layout/process4"/>
    <dgm:cxn modelId="{E71D7177-5AFA-478C-B062-865741F785A9}" type="presOf" srcId="{8D987392-CB7F-4726-84AD-DAE7954EB1A9}" destId="{68756E84-8E80-413E-A631-B93088A98872}" srcOrd="0" destOrd="0" presId="urn:microsoft.com/office/officeart/2005/8/layout/process4"/>
    <dgm:cxn modelId="{B781D0E8-5E3B-4483-A578-E43391C089CB}" srcId="{8D987392-CB7F-4726-84AD-DAE7954EB1A9}" destId="{CC5EEF61-F029-4E53-AB15-E5A0BE7917B3}" srcOrd="1" destOrd="0" parTransId="{5D8C3392-22A7-4E52-AAF7-BFD89F2489DE}" sibTransId="{39026B83-FF23-4936-9B71-0CC6371A0DF7}"/>
    <dgm:cxn modelId="{733A285A-338F-4790-94CF-9A5587AA0DE9}" type="presParOf" srcId="{68756E84-8E80-413E-A631-B93088A98872}" destId="{C8D6E5BD-6C10-445E-99E0-93F1074DB286}" srcOrd="0" destOrd="0" presId="urn:microsoft.com/office/officeart/2005/8/layout/process4"/>
    <dgm:cxn modelId="{406E4713-1A30-4AF5-A9FC-9617D68E1CD1}" type="presParOf" srcId="{C8D6E5BD-6C10-445E-99E0-93F1074DB286}" destId="{C3E71094-05B6-4494-A0E7-ABB093D2C4F4}" srcOrd="0" destOrd="0" presId="urn:microsoft.com/office/officeart/2005/8/layout/process4"/>
    <dgm:cxn modelId="{0C2B8298-4E9D-4068-8C50-44D2FF8EF378}" type="presParOf" srcId="{68756E84-8E80-413E-A631-B93088A98872}" destId="{ED8AF6DA-4014-4F50-BA80-E8B2968FF56A}" srcOrd="1" destOrd="0" presId="urn:microsoft.com/office/officeart/2005/8/layout/process4"/>
    <dgm:cxn modelId="{ED1DB6F0-3256-478C-A795-1B1CD65009C2}" type="presParOf" srcId="{68756E84-8E80-413E-A631-B93088A98872}" destId="{26711EAD-D1F7-4795-AE7F-4E642CDF285D}" srcOrd="2" destOrd="0" presId="urn:microsoft.com/office/officeart/2005/8/layout/process4"/>
    <dgm:cxn modelId="{0E59C5F9-858B-4CEF-AFF2-DB4BC4365A24}" type="presParOf" srcId="{26711EAD-D1F7-4795-AE7F-4E642CDF285D}" destId="{EBC970EC-B419-4CFD-AB31-A417A3B5944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71094-05B6-4494-A0E7-ABB093D2C4F4}">
      <dsp:nvSpPr>
        <dsp:cNvPr id="0" name=""/>
        <dsp:cNvSpPr/>
      </dsp:nvSpPr>
      <dsp:spPr>
        <a:xfrm>
          <a:off x="0" y="2410394"/>
          <a:ext cx="10076498" cy="15814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700" kern="1200"/>
            <a:t>Se usan para resumir de manera simultánea los datos para dos variables cualitativas. </a:t>
          </a:r>
          <a:endParaRPr lang="es-PE" sz="3700" kern="1200"/>
        </a:p>
      </dsp:txBody>
      <dsp:txXfrm>
        <a:off x="0" y="2410394"/>
        <a:ext cx="10076498" cy="1581479"/>
      </dsp:txXfrm>
    </dsp:sp>
    <dsp:sp modelId="{EBC970EC-B419-4CFD-AB31-A417A3B5944E}">
      <dsp:nvSpPr>
        <dsp:cNvPr id="0" name=""/>
        <dsp:cNvSpPr/>
      </dsp:nvSpPr>
      <dsp:spPr>
        <a:xfrm rot="10800000">
          <a:off x="0" y="1800"/>
          <a:ext cx="10076498" cy="243231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700" kern="1200"/>
            <a:t>También llamadas tablas de contingencia o de doble entrada. </a:t>
          </a:r>
          <a:endParaRPr lang="es-PE" sz="3700" kern="1200"/>
        </a:p>
      </dsp:txBody>
      <dsp:txXfrm rot="10800000">
        <a:off x="0" y="1800"/>
        <a:ext cx="10076498" cy="158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55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4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38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62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36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96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89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60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366963" y="549275"/>
            <a:ext cx="4872037" cy="274161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6080B-2795-4CE9-9F5D-5DC18E6D7C7A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49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673101"/>
            <a:ext cx="11070492" cy="739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1785" y="1628775"/>
            <a:ext cx="5400431" cy="2300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89785" y="1628775"/>
            <a:ext cx="5400431" cy="2300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601785" y="4081464"/>
            <a:ext cx="10988431" cy="23002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A599-FBED-42BC-A2C3-6C461625A0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396425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609601" y="673101"/>
            <a:ext cx="11070492" cy="739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1785" y="1628775"/>
            <a:ext cx="5400431" cy="2300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89785" y="1628775"/>
            <a:ext cx="5400431" cy="2300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01785" y="4081464"/>
            <a:ext cx="5400431" cy="23002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89785" y="4081464"/>
            <a:ext cx="5400431" cy="23002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91EB-5432-45D9-BD1C-BD1DC08AAD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5760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1127448" y="2906008"/>
            <a:ext cx="1000911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2: ORGANIZACIÓN DE DATOS</a:t>
            </a: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10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6C181D1-9C63-4FC1-87A0-45BD8F8D2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88121"/>
              </p:ext>
            </p:extLst>
          </p:nvPr>
        </p:nvGraphicFramePr>
        <p:xfrm>
          <a:off x="2886105" y="1929869"/>
          <a:ext cx="6419790" cy="427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r:id="rId3" imgW="5486400" imgH="3657600" progId="MtbGraph.Document">
                  <p:embed/>
                </p:oleObj>
              </mc:Choice>
              <mc:Fallback>
                <p:oleObj r:id="rId3" imgW="5486400" imgH="3657600" progId="MtbGraph.Document">
                  <p:embed/>
                  <p:pic>
                    <p:nvPicPr>
                      <p:cNvPr id="25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105" y="1929869"/>
                        <a:ext cx="6419790" cy="427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B8B9B25D-505A-4987-A127-41A81AA4FAF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 de barras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3F1ABD7-3E97-49C8-8DDD-16925AEFB43B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14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453625945"/>
      </p:ext>
    </p:extLst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11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C0C6CA-5C19-4A9C-84AD-E3B0A5BF2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046086"/>
              </p:ext>
            </p:extLst>
          </p:nvPr>
        </p:nvGraphicFramePr>
        <p:xfrm>
          <a:off x="2970301" y="1990087"/>
          <a:ext cx="6251398" cy="416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r:id="rId3" imgW="5486400" imgH="3657600" progId="MtbGraph.Document">
                  <p:embed/>
                </p:oleObj>
              </mc:Choice>
              <mc:Fallback>
                <p:oleObj r:id="rId3" imgW="5486400" imgH="3657600" progId="MtbGraph.Document">
                  <p:embed/>
                  <p:pic>
                    <p:nvPicPr>
                      <p:cNvPr id="257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301" y="1990087"/>
                        <a:ext cx="6251398" cy="416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6D94631F-237B-4052-BFFD-CB408952191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 circular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5CF56B-AE2F-4BAE-92F2-457D08EF8FD3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14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686782241"/>
      </p:ext>
    </p:extLst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D94631F-237B-4052-BFFD-CB408952191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Tabulaciones cruzadas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1 Diagrama">
            <a:extLst>
              <a:ext uri="{FF2B5EF4-FFF2-40B4-BE49-F238E27FC236}">
                <a16:creationId xmlns:a16="http://schemas.microsoft.com/office/drawing/2014/main" id="{0D63A493-65FC-4514-827C-76C390E81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523520"/>
              </p:ext>
            </p:extLst>
          </p:nvPr>
        </p:nvGraphicFramePr>
        <p:xfrm>
          <a:off x="1044363" y="1916831"/>
          <a:ext cx="10076498" cy="399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689928"/>
      </p:ext>
    </p:extLst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D94631F-237B-4052-BFFD-CB408952191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757CD4-4F8C-44C4-B830-60913D85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975" y="1744042"/>
            <a:ext cx="10469634" cy="119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ES_tradnl" sz="2954" dirty="0"/>
              <a:t>Los siguientes datos corresponden a la cantidad de postulantes a 3 de las principales universidades nacionales del país, en el año 2015</a:t>
            </a:r>
            <a:endParaRPr lang="es-PE" sz="2954" b="1" u="sng" dirty="0"/>
          </a:p>
        </p:txBody>
      </p:sp>
      <p:graphicFrame>
        <p:nvGraphicFramePr>
          <p:cNvPr id="9" name="2 Tabla">
            <a:extLst>
              <a:ext uri="{FF2B5EF4-FFF2-40B4-BE49-F238E27FC236}">
                <a16:creationId xmlns:a16="http://schemas.microsoft.com/office/drawing/2014/main" id="{F1E0BC86-B643-484C-B8C7-5FD3FA33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8370"/>
              </p:ext>
            </p:extLst>
          </p:nvPr>
        </p:nvGraphicFramePr>
        <p:xfrm>
          <a:off x="1774144" y="3265419"/>
          <a:ext cx="9454275" cy="2764277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10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31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effectLst/>
                        </a:rPr>
                        <a:t>Sexo</a:t>
                      </a:r>
                      <a:endParaRPr lang="es-PE" sz="2400" b="1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solidFill>
                            <a:schemeClr val="bg1"/>
                          </a:solidFill>
                          <a:effectLst/>
                        </a:rPr>
                        <a:t>Universidad</a:t>
                      </a:r>
                      <a:r>
                        <a:rPr lang="es-PE" sz="20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s-PE" sz="2000" b="1" i="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effectLst/>
                        </a:rPr>
                        <a:t>Total</a:t>
                      </a:r>
                      <a:endParaRPr lang="es-PE" sz="2400" b="1" i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0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solidFill>
                            <a:schemeClr val="bg1"/>
                          </a:solidFill>
                          <a:effectLst/>
                        </a:rPr>
                        <a:t>UNALM</a:t>
                      </a:r>
                      <a:endParaRPr lang="es-PE" sz="2400" b="1" i="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solidFill>
                            <a:schemeClr val="bg1"/>
                          </a:solidFill>
                          <a:effectLst/>
                        </a:rPr>
                        <a:t>UNI</a:t>
                      </a:r>
                      <a:endParaRPr lang="es-PE" sz="2400" b="1" i="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b="1" i="0" dirty="0">
                          <a:solidFill>
                            <a:schemeClr val="bg1"/>
                          </a:solidFill>
                          <a:effectLst/>
                        </a:rPr>
                        <a:t>UNMSM</a:t>
                      </a:r>
                      <a:endParaRPr lang="es-PE" sz="2400" b="1" i="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Masculino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2472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9232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35909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47613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>
                          <a:effectLst/>
                        </a:rPr>
                        <a:t> Femenino</a:t>
                      </a:r>
                      <a:endParaRPr lang="es-PE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2916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2247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34903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40066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>
                          <a:effectLst/>
                        </a:rPr>
                        <a:t> Total</a:t>
                      </a:r>
                      <a:endParaRPr lang="es-PE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5388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11479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70812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87679</a:t>
                      </a:r>
                      <a:endParaRPr lang="es-PE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4708" marR="5470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3 Rectángulo">
            <a:extLst>
              <a:ext uri="{FF2B5EF4-FFF2-40B4-BE49-F238E27FC236}">
                <a16:creationId xmlns:a16="http://schemas.microsoft.com/office/drawing/2014/main" id="{94259F4F-2B3D-4627-99B0-3A72C958850A}"/>
              </a:ext>
            </a:extLst>
          </p:cNvPr>
          <p:cNvSpPr/>
          <p:nvPr/>
        </p:nvSpPr>
        <p:spPr>
          <a:xfrm>
            <a:off x="1098974" y="2700315"/>
            <a:ext cx="10804617" cy="47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62" b="1" dirty="0"/>
              <a:t>Distribución de los postulantes </a:t>
            </a:r>
            <a:r>
              <a:rPr lang="es-ES_tradnl" sz="2462" b="1" dirty="0" err="1"/>
              <a:t>pre-grado</a:t>
            </a:r>
            <a:r>
              <a:rPr lang="es-ES_tradnl" sz="2462" b="1" dirty="0"/>
              <a:t> según el sexo y universidad</a:t>
            </a:r>
            <a:endParaRPr lang="es-PE" sz="2462" dirty="0"/>
          </a:p>
        </p:txBody>
      </p:sp>
      <p:sp>
        <p:nvSpPr>
          <p:cNvPr id="12" name="6 Rectángulo">
            <a:extLst>
              <a:ext uri="{FF2B5EF4-FFF2-40B4-BE49-F238E27FC236}">
                <a16:creationId xmlns:a16="http://schemas.microsoft.com/office/drawing/2014/main" id="{34562375-E705-4987-91DA-6550EC332300}"/>
              </a:ext>
            </a:extLst>
          </p:cNvPr>
          <p:cNvSpPr/>
          <p:nvPr/>
        </p:nvSpPr>
        <p:spPr>
          <a:xfrm>
            <a:off x="1330839" y="6029696"/>
            <a:ext cx="6096000" cy="3953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969" dirty="0"/>
              <a:t>Fuente: SUNEDU	</a:t>
            </a:r>
          </a:p>
        </p:txBody>
      </p:sp>
    </p:spTree>
    <p:extLst>
      <p:ext uri="{BB962C8B-B14F-4D97-AF65-F5344CB8AC3E}">
        <p14:creationId xmlns:p14="http://schemas.microsoft.com/office/powerpoint/2010/main" val="2297448229"/>
      </p:ext>
    </p:extLst>
  </p:cSld>
  <p:clrMapOvr>
    <a:masterClrMapping/>
  </p:clrMapOvr>
  <p:transition spd="slow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14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D94631F-237B-4052-BFFD-CB408952191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 Rectángulo">
            <a:extLst>
              <a:ext uri="{FF2B5EF4-FFF2-40B4-BE49-F238E27FC236}">
                <a16:creationId xmlns:a16="http://schemas.microsoft.com/office/drawing/2014/main" id="{CBAB66F4-6D2B-434E-B207-B3E8344A85BA}"/>
              </a:ext>
            </a:extLst>
          </p:cNvPr>
          <p:cNvSpPr/>
          <p:nvPr/>
        </p:nvSpPr>
        <p:spPr>
          <a:xfrm>
            <a:off x="547352" y="1858656"/>
            <a:ext cx="1109729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Las variables utilizadas en la realización de esta tabla de contingencia son: ________________________________</a:t>
            </a:r>
          </a:p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El total de alumnos de </a:t>
            </a:r>
            <a:r>
              <a:rPr lang="es-ES_tradnl" sz="2900" dirty="0" err="1"/>
              <a:t>pre-grado</a:t>
            </a:r>
            <a:r>
              <a:rPr lang="es-ES_tradnl" sz="2900" dirty="0"/>
              <a:t> de la UNALM es: _______________</a:t>
            </a:r>
            <a:endParaRPr lang="es-PE" sz="2900" dirty="0"/>
          </a:p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El total de alumnos de pre-grado de la UNI es: __________________</a:t>
            </a:r>
            <a:endParaRPr lang="es-PE" sz="2900" dirty="0"/>
          </a:p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El % de los alumnos de pre-grado del sexo masculino que son de la UNALM: ___________________________</a:t>
            </a:r>
            <a:endParaRPr lang="es-PE" sz="2900" dirty="0"/>
          </a:p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El % de alumnos de pre-grado de la UNMSM que son del sexo femenino es: ____________________________</a:t>
            </a:r>
            <a:endParaRPr lang="es-PE" sz="2900" dirty="0"/>
          </a:p>
          <a:p>
            <a:pPr marL="562722" indent="-562722">
              <a:buFont typeface="+mj-lt"/>
              <a:buAutoNum type="arabicPeriod"/>
            </a:pPr>
            <a:r>
              <a:rPr lang="es-ES_tradnl" sz="2900" dirty="0"/>
              <a:t>El % de alumnos de pre-grado de la UNI y que son del sexo femenino es: ____________________________</a:t>
            </a:r>
            <a:endParaRPr lang="es-PE" sz="2900" dirty="0"/>
          </a:p>
        </p:txBody>
      </p:sp>
    </p:spTree>
    <p:extLst>
      <p:ext uri="{BB962C8B-B14F-4D97-AF65-F5344CB8AC3E}">
        <p14:creationId xmlns:p14="http://schemas.microsoft.com/office/powerpoint/2010/main" val="1258245271"/>
      </p:ext>
    </p:extLst>
  </p:cSld>
  <p:clrMapOvr>
    <a:masterClrMapping/>
  </p:clrMapOvr>
  <p:transition spd="slow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494BFB-37E7-45CD-A5A2-0C49E4093F9A}" type="slidenum">
              <a:rPr lang="es-ES" sz="1600">
                <a:latin typeface="Arial Black" pitchFamily="34" charset="0"/>
              </a:rPr>
              <a:pPr eaLnBrk="1" hangingPunct="1"/>
              <a:t>15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4C71651-DD69-4F98-AA1C-5E2A0BBAD81A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787831"/>
            <a:ext cx="10657183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Organización de variables cuantitativas discretas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810" name="Picture 2" descr="Resultado de imagen para contando ovejas">
            <a:extLst>
              <a:ext uri="{FF2B5EF4-FFF2-40B4-BE49-F238E27FC236}">
                <a16:creationId xmlns:a16="http://schemas.microsoft.com/office/drawing/2014/main" id="{8067047B-6D68-4C71-9A9B-F9D06E52B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61" y="2132856"/>
            <a:ext cx="5993478" cy="3174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08177"/>
      </p:ext>
    </p:extLst>
  </p:cSld>
  <p:clrMapOvr>
    <a:masterClrMapping/>
  </p:clrMapOvr>
  <p:transition spd="slow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16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8B7049-002E-421F-8939-CAE79425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988841"/>
            <a:ext cx="1015704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es-ES_tradnl" sz="2954" dirty="0">
                <a:latin typeface="Verdana" pitchFamily="34" charset="0"/>
              </a:rPr>
              <a:t>Se registró el </a:t>
            </a:r>
            <a:r>
              <a:rPr lang="es-ES_tradnl" sz="2954" dirty="0">
                <a:solidFill>
                  <a:srgbClr val="CC3300"/>
                </a:solidFill>
                <a:latin typeface="Verdana" pitchFamily="34" charset="0"/>
              </a:rPr>
              <a:t>número de viajes al mes </a:t>
            </a:r>
            <a:r>
              <a:rPr lang="es-ES_tradnl" sz="2954" dirty="0">
                <a:latin typeface="Verdana" pitchFamily="34" charset="0"/>
              </a:rPr>
              <a:t>de la muestra de 45 clientes del Banco Comercial.</a:t>
            </a:r>
            <a:endParaRPr lang="es-ES_tradnl" sz="2585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4CE718-56E2-4828-ABE7-BC84CA7B7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4326"/>
              </p:ext>
            </p:extLst>
          </p:nvPr>
        </p:nvGraphicFramePr>
        <p:xfrm>
          <a:off x="1127447" y="3068961"/>
          <a:ext cx="10080757" cy="280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Worksheet" r:id="rId4" imgW="2905193" imgH="819001" progId="Excel.Sheet.8">
                  <p:embed/>
                </p:oleObj>
              </mc:Choice>
              <mc:Fallback>
                <p:oleObj name="Worksheet" r:id="rId4" imgW="2905193" imgH="819001" progId="Excel.Sheet.8">
                  <p:embed/>
                  <p:pic>
                    <p:nvPicPr>
                      <p:cNvPr id="259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7" y="3068961"/>
                        <a:ext cx="10080757" cy="2808311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7001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962084B4-5AB7-46C4-9BFC-1C4D090CE263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 – Página 18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069212575"/>
      </p:ext>
    </p:extLst>
  </p:cSld>
  <p:clrMapOvr>
    <a:masterClrMapping/>
  </p:clrMapOvr>
  <p:transition spd="slow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17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370">
            <a:extLst>
              <a:ext uri="{FF2B5EF4-FFF2-40B4-BE49-F238E27FC236}">
                <a16:creationId xmlns:a16="http://schemas.microsoft.com/office/drawing/2014/main" id="{083EA5CB-0A5D-43E8-9DB9-1061D37A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0857"/>
          <a:stretch>
            <a:fillRect/>
          </a:stretch>
        </p:blipFill>
        <p:spPr bwMode="auto">
          <a:xfrm>
            <a:off x="822799" y="2399106"/>
            <a:ext cx="10546402" cy="402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04B09F9-D313-4ACE-AEF0-7194D5E1FF2C}"/>
              </a:ext>
            </a:extLst>
          </p:cNvPr>
          <p:cNvSpPr txBox="1"/>
          <p:nvPr/>
        </p:nvSpPr>
        <p:spPr>
          <a:xfrm>
            <a:off x="990830" y="1725508"/>
            <a:ext cx="10546402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954" b="1" dirty="0"/>
              <a:t>Tabla  de frecuencias del número de viajes al mes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51B565-ED45-4E67-BC6E-978BF7AC3054}"/>
              </a:ext>
            </a:extLst>
          </p:cNvPr>
          <p:cNvSpPr txBox="1"/>
          <p:nvPr/>
        </p:nvSpPr>
        <p:spPr>
          <a:xfrm>
            <a:off x="922927" y="6061714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D551D1-E0EC-4880-8A7D-8E4F46D72C25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 – Página 18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601615421"/>
      </p:ext>
    </p:extLst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18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 de varas o bastones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id="{D226282A-DACF-482B-93B0-BB83A9D50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30812"/>
              </p:ext>
            </p:extLst>
          </p:nvPr>
        </p:nvGraphicFramePr>
        <p:xfrm>
          <a:off x="3006639" y="1922649"/>
          <a:ext cx="6178721" cy="411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r:id="rId4" imgW="5486400" imgH="3657600" progId="MtbGraph.Document">
                  <p:embed/>
                </p:oleObj>
              </mc:Choice>
              <mc:Fallback>
                <p:oleObj r:id="rId4" imgW="5486400" imgH="3657600" progId="MtbGraph.Document">
                  <p:embed/>
                  <p:pic>
                    <p:nvPicPr>
                      <p:cNvPr id="7" name="Object 29">
                        <a:extLst>
                          <a:ext uri="{FF2B5EF4-FFF2-40B4-BE49-F238E27FC236}">
                            <a16:creationId xmlns:a16="http://schemas.microsoft.com/office/drawing/2014/main" id="{4552D824-D93F-4ECC-9143-449128CAB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639" y="1922649"/>
                        <a:ext cx="6178721" cy="4119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BC67AA0-B9F1-4802-8088-54EF9A7EC1DD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 – Página 18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125796529"/>
      </p:ext>
    </p:extLst>
  </p:cSld>
  <p:clrMapOvr>
    <a:masterClrMapping/>
  </p:clrMapOvr>
  <p:transition spd="slow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494BFB-37E7-45CD-A5A2-0C49E4093F9A}" type="slidenum">
              <a:rPr lang="es-ES" sz="1600">
                <a:latin typeface="Arial Black" pitchFamily="34" charset="0"/>
              </a:rPr>
              <a:pPr eaLnBrk="1" hangingPunct="1"/>
              <a:t>19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4C71651-DD69-4F98-AA1C-5E2A0BBAD81A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787831"/>
            <a:ext cx="10657183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Organización de variables cuantitativas continuas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050" name="Picture 2" descr="Resultado de imagen para quantitative">
            <a:extLst>
              <a:ext uri="{FF2B5EF4-FFF2-40B4-BE49-F238E27FC236}">
                <a16:creationId xmlns:a16="http://schemas.microsoft.com/office/drawing/2014/main" id="{98104044-490E-4310-80DC-7DA65FD2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72" y="2035143"/>
            <a:ext cx="5961856" cy="39823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67016"/>
      </p:ext>
    </p:extLst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723652" cy="5318064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s-ES" sz="4431" dirty="0"/>
              <a:t>	Aplicar en forma adecuada los procedimientos de la </a:t>
            </a:r>
            <a:r>
              <a:rPr lang="es-ES" sz="443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 descriptiva</a:t>
            </a:r>
            <a:r>
              <a:rPr lang="es-ES" sz="4431" dirty="0">
                <a:solidFill>
                  <a:srgbClr val="FF0000"/>
                </a:solidFill>
              </a:rPr>
              <a:t> </a:t>
            </a:r>
            <a:r>
              <a:rPr lang="es-ES" sz="4431" dirty="0"/>
              <a:t>para tabular, clasificar, analizar, graficar y presentar información según sea la variable cuantitativa o cualitativa.</a:t>
            </a:r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05DDB7-E551-476B-9C0A-FDFC476386E2}" type="slidenum">
              <a:rPr lang="es-ES" sz="1600">
                <a:latin typeface="Arial Black" pitchFamily="34" charset="0"/>
              </a:rPr>
              <a:pPr eaLnBrk="1" hangingPunct="1"/>
              <a:t>20</a:t>
            </a:fld>
            <a:endParaRPr lang="es-ES" sz="1600">
              <a:latin typeface="Arial Black" pitchFamily="34" charset="0"/>
            </a:endParaRPr>
          </a:p>
        </p:txBody>
      </p:sp>
      <p:pic>
        <p:nvPicPr>
          <p:cNvPr id="375812" name="Picture 2" descr="D:\numero de clases.JPG"/>
          <p:cNvPicPr>
            <a:picLocks noChangeAspect="1" noChangeArrowheads="1"/>
          </p:cNvPicPr>
          <p:nvPr/>
        </p:nvPicPr>
        <p:blipFill>
          <a:blip r:embed="rId2">
            <a:lum bright="12000" contrast="-24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16" t="8469" r="42917" b="19656"/>
          <a:stretch>
            <a:fillRect/>
          </a:stretch>
        </p:blipFill>
        <p:spPr bwMode="auto">
          <a:xfrm rot="5583057">
            <a:off x="4203692" y="-1386565"/>
            <a:ext cx="3159369" cy="1031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34BCD11-B9CC-493E-A691-9D13F494C04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¿En cuántos intervalos seccionar?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83649"/>
      </p:ext>
    </p:extLst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1172935" y="1733451"/>
            <a:ext cx="7083305" cy="536988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pt-BR" b="1" dirty="0"/>
              <a:t>1.  Calcule </a:t>
            </a:r>
            <a:r>
              <a:rPr lang="pt-BR" b="1" dirty="0" err="1"/>
              <a:t>el</a:t>
            </a:r>
            <a:r>
              <a:rPr lang="pt-BR" b="1" dirty="0"/>
              <a:t> rango ( R )</a:t>
            </a:r>
            <a:endParaRPr lang="pt-BR" dirty="0"/>
          </a:p>
          <a:p>
            <a:pPr lvl="2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pt-BR" sz="2000" dirty="0"/>
              <a:t>r = </a:t>
            </a:r>
            <a:r>
              <a:rPr lang="pt-BR" sz="2000" dirty="0" err="1"/>
              <a:t>X</a:t>
            </a:r>
            <a:r>
              <a:rPr lang="pt-BR" sz="2000" baseline="-25000" dirty="0" err="1"/>
              <a:t>max</a:t>
            </a:r>
            <a:r>
              <a:rPr lang="pt-BR" sz="2000" dirty="0"/>
              <a:t> - </a:t>
            </a:r>
            <a:r>
              <a:rPr lang="pt-BR" sz="2000" dirty="0" err="1"/>
              <a:t>X</a:t>
            </a:r>
            <a:r>
              <a:rPr lang="pt-BR" sz="2000" baseline="-25000" dirty="0" err="1"/>
              <a:t>min</a:t>
            </a:r>
            <a:endParaRPr lang="es-ES_tradnl" sz="2000" baseline="-25000" dirty="0"/>
          </a:p>
          <a:p>
            <a:pPr lvl="2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s-ES_tradnl" sz="2000" dirty="0"/>
              <a:t>r = 13.40 – 1.99 = 11.41</a:t>
            </a:r>
            <a:endParaRPr lang="es-ES_tradnl" sz="2000" b="1" dirty="0"/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b="1" dirty="0"/>
              <a:t>2.  Determine el </a:t>
            </a:r>
            <a:r>
              <a:rPr lang="es-ES_tradnl" sz="1800" b="1" dirty="0"/>
              <a:t>número</a:t>
            </a:r>
            <a:r>
              <a:rPr lang="es-ES_tradnl" b="1" dirty="0"/>
              <a:t> de intervalos de clase 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s-ES_tradnl" sz="2000" b="1" dirty="0"/>
              <a:t>    ( k )</a:t>
            </a:r>
            <a:endParaRPr lang="es-ES_tradnl" sz="2000" dirty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sz="2000" dirty="0"/>
              <a:t>Utilice la regla de Sturges</a:t>
            </a:r>
            <a:endParaRPr lang="pt-BR" sz="2000" dirty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pt-BR" sz="2000" dirty="0"/>
              <a:t>k = 1 + 3.3 log n = 1 + 3.3 log 45 = 6.4556</a:t>
            </a:r>
            <a:endParaRPr lang="es-ES_tradnl" sz="2000" b="1" dirty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sz="2000" dirty="0"/>
              <a:t>Redondeo simple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sz="2000" dirty="0"/>
              <a:t>En nuestro ejemplo, k = 6.</a:t>
            </a:r>
            <a:r>
              <a:rPr lang="es-ES_tradnl" sz="2000" dirty="0">
                <a:solidFill>
                  <a:srgbClr val="CC3300"/>
                </a:solidFill>
              </a:rPr>
              <a:t>4</a:t>
            </a:r>
            <a:r>
              <a:rPr lang="es-ES_tradnl" sz="2000" dirty="0"/>
              <a:t>556, por lo tanto k = 6.</a:t>
            </a:r>
            <a:endParaRPr lang="es-ES_tradnl" sz="2000" b="1" dirty="0"/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b="1" dirty="0"/>
              <a:t>3.  Halle el tamaño de los intervalos de clase (TIC)</a:t>
            </a:r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endParaRPr lang="es-ES_tradnl" b="1" dirty="0"/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endParaRPr lang="es-ES_tradnl" b="1" dirty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_tradnl" sz="2000" dirty="0"/>
              <a:t>Redondeo por exceso </a:t>
            </a:r>
            <a:r>
              <a:rPr lang="es-ES_tradnl" sz="2000" dirty="0">
                <a:sym typeface="Wingdings" panose="05000000000000000000" pitchFamily="2" charset="2"/>
              </a:rPr>
              <a:t> </a:t>
            </a:r>
            <a:r>
              <a:rPr lang="es-ES_tradnl" sz="2000" dirty="0"/>
              <a:t>TIC = 1.91</a:t>
            </a:r>
            <a:endParaRPr lang="es-ES" sz="2000" dirty="0"/>
          </a:p>
        </p:txBody>
      </p:sp>
      <p:sp>
        <p:nvSpPr>
          <p:cNvPr id="12291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96FDF-6BAB-4A60-A073-10C457C5C5E5}" type="slidenum">
              <a:rPr lang="es-ES" sz="1600">
                <a:latin typeface="Arial Black" pitchFamily="34" charset="0"/>
              </a:rPr>
              <a:pPr eaLnBrk="1" hangingPunct="1"/>
              <a:t>21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" y="-1007906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35105"/>
              </p:ext>
            </p:extLst>
          </p:nvPr>
        </p:nvGraphicFramePr>
        <p:xfrm>
          <a:off x="4511824" y="5157192"/>
          <a:ext cx="3528392" cy="8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3" name="Equation" r:id="rId4" imgW="1701720" imgH="393480" progId="Equation.DSMT4">
                  <p:embed/>
                </p:oleObj>
              </mc:Choice>
              <mc:Fallback>
                <p:oleObj name="Equation" r:id="rId4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5157192"/>
                        <a:ext cx="3528392" cy="807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4A81DF1D-8A68-4259-B5B6-9D6F11A89C7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Procedimiento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48188"/>
      </p:ext>
    </p:extLst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22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8B7049-002E-421F-8939-CAE79425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988841"/>
            <a:ext cx="1015704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s-ES_tradnl" sz="2954" dirty="0">
                <a:latin typeface="Verdana" pitchFamily="34" charset="0"/>
              </a:rPr>
              <a:t>Se registró el </a:t>
            </a:r>
            <a:r>
              <a:rPr lang="es-ES_tradnl" sz="2954" dirty="0">
                <a:solidFill>
                  <a:srgbClr val="CC3300"/>
                </a:solidFill>
                <a:latin typeface="Verdana" pitchFamily="34" charset="0"/>
              </a:rPr>
              <a:t>ingreso mensual</a:t>
            </a:r>
            <a:r>
              <a:rPr lang="es-ES_tradnl" sz="2954" dirty="0">
                <a:latin typeface="Verdana" pitchFamily="34" charset="0"/>
              </a:rPr>
              <a:t> de los clientes (en miles de nuevos soles) de la muestra de 45 clientes del Banco Comercial.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DDED274-49A5-42E8-BD48-980B51544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65240"/>
              </p:ext>
            </p:extLst>
          </p:nvPr>
        </p:nvGraphicFramePr>
        <p:xfrm>
          <a:off x="1055440" y="3725874"/>
          <a:ext cx="103060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Worksheet" r:id="rId4" imgW="4124232" imgH="819001" progId="Excel.Sheet.8">
                  <p:embed/>
                </p:oleObj>
              </mc:Choice>
              <mc:Fallback>
                <p:oleObj name="Worksheet" r:id="rId4" imgW="4124232" imgH="819001" progId="Excel.Sheet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35A4A0-AE75-4F4E-A0F9-41C5E89D8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725874"/>
                        <a:ext cx="10306050" cy="2060575"/>
                      </a:xfrm>
                      <a:prstGeom prst="rect">
                        <a:avLst/>
                      </a:prstGeom>
                      <a:solidFill>
                        <a:srgbClr val="0000FF">
                          <a:alpha val="24001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32C8BD9-2692-4638-96AA-AE245D165078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21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675280969"/>
      </p:ext>
    </p:extLst>
  </p:cSld>
  <p:clrMapOvr>
    <a:masterClrMapping/>
  </p:clrMapOvr>
  <p:transition spd="slow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23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EE84AB-E512-4919-AED7-22D46CF37D67}"/>
              </a:ext>
            </a:extLst>
          </p:cNvPr>
          <p:cNvSpPr txBox="1"/>
          <p:nvPr/>
        </p:nvSpPr>
        <p:spPr>
          <a:xfrm>
            <a:off x="822799" y="1844824"/>
            <a:ext cx="10546402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954" b="1" dirty="0"/>
              <a:t>Tabla  de frecuencias del ingreso mensual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4904AF9-BCF8-4338-A427-46125712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24560"/>
              </p:ext>
            </p:extLst>
          </p:nvPr>
        </p:nvGraphicFramePr>
        <p:xfrm>
          <a:off x="1108898" y="2424034"/>
          <a:ext cx="10103585" cy="3416351"/>
        </p:xfrm>
        <a:graphic>
          <a:graphicData uri="http://schemas.openxmlformats.org/drawingml/2006/table">
            <a:tbl>
              <a:tblPr/>
              <a:tblGrid>
                <a:gridCol w="105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80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23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N° de clases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Ingreso mensual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[LI-LS&gt;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Marca de clase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Abs.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es-MX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Rel.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</a:t>
                      </a:r>
                      <a:r>
                        <a:rPr lang="en-US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Porc.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es-ES_tradnl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Acum.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Abs.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</a:t>
                      </a:r>
                      <a:r>
                        <a:rPr lang="pt-BR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Acum.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Rel.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</a:t>
                      </a:r>
                      <a:r>
                        <a:rPr lang="pt-BR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Frec.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Acum.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Porc.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P</a:t>
                      </a:r>
                      <a:r>
                        <a:rPr lang="pt-BR" sz="17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i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[1.99 - 3.90&gt;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2.945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0.2444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24.44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0.2444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24.44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[3.90 - 5.81&gt;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4.855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0.4444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44.44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0.6888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68.88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[5.81 - 7.72&gt;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6.765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0.2222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22.22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0.9110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91.10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[7.72 - 9.63&gt;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8.675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0.0222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2.22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0.9332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93.32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[9.63 -11.54&gt;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10.585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0.0444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4.44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44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0.9776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97.76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[11.54-13.45]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12.495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0.0222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2.22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1.000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45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1.0000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100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s-E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1899767A-BF75-4256-A366-111F2EE39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51505"/>
              </p:ext>
            </p:extLst>
          </p:nvPr>
        </p:nvGraphicFramePr>
        <p:xfrm>
          <a:off x="4439816" y="3429000"/>
          <a:ext cx="288032" cy="43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r:id="rId4" imgW="152334" imgH="241195" progId="Equation.DSMT4">
                  <p:embed/>
                </p:oleObj>
              </mc:Choice>
              <mc:Fallback>
                <p:oleObj r:id="rId4" imgW="152334" imgH="241195" progId="Equation.DSMT4">
                  <p:embed/>
                  <p:pic>
                    <p:nvPicPr>
                      <p:cNvPr id="3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3429000"/>
                        <a:ext cx="288032" cy="439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C1978912-487A-482F-812A-C8EA87C70D48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21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115334552"/>
      </p:ext>
    </p:extLst>
  </p:cSld>
  <p:clrMapOvr>
    <a:masterClrMapping/>
  </p:clrMapOvr>
  <p:transition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24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7305"/>
              </p:ext>
            </p:extLst>
          </p:nvPr>
        </p:nvGraphicFramePr>
        <p:xfrm>
          <a:off x="2963326" y="1916832"/>
          <a:ext cx="6265347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4" r:id="rId3" imgW="5486400" imgH="3657600" progId="MtbGraph.Document">
                  <p:embed/>
                </p:oleObj>
              </mc:Choice>
              <mc:Fallback>
                <p:oleObj r:id="rId3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26" y="1916832"/>
                        <a:ext cx="6265347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BEFA07-57EC-4877-BB64-B774BF5A94E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Histograma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1BE8B7-42C2-4D36-87C4-01F9E67400B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21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188933241"/>
      </p:ext>
    </p:extLst>
  </p:cSld>
  <p:clrMapOvr>
    <a:masterClrMapping/>
  </p:clrMapOvr>
  <p:transition spd="slow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25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pic>
        <p:nvPicPr>
          <p:cNvPr id="7" name="Gráfico 1">
            <a:extLst>
              <a:ext uri="{FF2B5EF4-FFF2-40B4-BE49-F238E27FC236}">
                <a16:creationId xmlns:a16="http://schemas.microsoft.com/office/drawing/2014/main" id="{DA9DAE6F-78CE-4A90-A001-DAAD1B60AD6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89" y="1988840"/>
            <a:ext cx="6773021" cy="388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3417BC0-263F-4467-B183-DAEDAAA37B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Polígono de frecuencias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27BD6B-81AE-41FE-AEAD-5B3C471721BB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21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67082375"/>
      </p:ext>
    </p:extLst>
  </p:cSld>
  <p:clrMapOvr>
    <a:masterClrMapping/>
  </p:clrMapOvr>
  <p:transition spd="slow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26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3417BC0-263F-4467-B183-DAEDAAA37B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DA2938-A4BE-463C-998F-5A5F3BEB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848095"/>
            <a:ext cx="10759360" cy="15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tabLst>
                <a:tab pos="6516240" algn="l"/>
              </a:tabLst>
            </a:pPr>
            <a:r>
              <a:rPr lang="es-ES_tradnl" sz="2400" dirty="0">
                <a:latin typeface="Verdana" pitchFamily="34" charset="0"/>
              </a:rPr>
              <a:t>La gerencia de marketing del Supermercado ABC desea realizar un estudio con la finalidad de evaluar la satisfacción de sus clientes y se selecciona aleatoriamente a 40 clientes que acudieron al supermercado en un día. Se registra el </a:t>
            </a:r>
            <a:r>
              <a:rPr lang="es-ES_tradnl" sz="2400" dirty="0">
                <a:solidFill>
                  <a:srgbClr val="CC3300"/>
                </a:solidFill>
                <a:latin typeface="Verdana" pitchFamily="34" charset="0"/>
              </a:rPr>
              <a:t>tipo de pago</a:t>
            </a:r>
            <a:r>
              <a:rPr lang="es-ES_tradnl" sz="2400" dirty="0">
                <a:latin typeface="Verdana" pitchFamily="34" charset="0"/>
              </a:rPr>
              <a:t>.</a:t>
            </a:r>
          </a:p>
        </p:txBody>
      </p:sp>
      <p:graphicFrame>
        <p:nvGraphicFramePr>
          <p:cNvPr id="9" name="Group 140">
            <a:extLst>
              <a:ext uri="{FF2B5EF4-FFF2-40B4-BE49-F238E27FC236}">
                <a16:creationId xmlns:a16="http://schemas.microsoft.com/office/drawing/2014/main" id="{3DD3D87D-2AB8-46D7-863A-17956E12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0468"/>
              </p:ext>
            </p:extLst>
          </p:nvPr>
        </p:nvGraphicFramePr>
        <p:xfrm>
          <a:off x="1415163" y="3618046"/>
          <a:ext cx="5114317" cy="2452123"/>
        </p:xfrm>
        <a:graphic>
          <a:graphicData uri="http://schemas.openxmlformats.org/drawingml/2006/table">
            <a:tbl>
              <a:tblPr/>
              <a:tblGrid>
                <a:gridCol w="5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1686662738"/>
                    </a:ext>
                  </a:extLst>
                </a:gridCol>
                <a:gridCol w="511295">
                  <a:extLst>
                    <a:ext uri="{9D8B030D-6E8A-4147-A177-3AD203B41FA5}">
                      <a16:colId xmlns:a16="http://schemas.microsoft.com/office/drawing/2014/main" val="258792111"/>
                    </a:ext>
                  </a:extLst>
                </a:gridCol>
              </a:tblGrid>
              <a:tr h="612638"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38"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209"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638"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12542" marR="112542" marT="56271" marB="56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141">
            <a:extLst>
              <a:ext uri="{FF2B5EF4-FFF2-40B4-BE49-F238E27FC236}">
                <a16:creationId xmlns:a16="http://schemas.microsoft.com/office/drawing/2014/main" id="{1B3316D4-E5B4-4C62-9268-88C34FCE6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3888123"/>
            <a:ext cx="4392488" cy="145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954" dirty="0">
                <a:latin typeface="Verdana" pitchFamily="34" charset="0"/>
              </a:rPr>
              <a:t>1=Contado     </a:t>
            </a:r>
          </a:p>
          <a:p>
            <a:r>
              <a:rPr lang="es-PE" sz="2954" dirty="0">
                <a:latin typeface="Verdana" pitchFamily="34" charset="0"/>
              </a:rPr>
              <a:t>2=Tarjeta de crédito     3=Crédito ABC</a:t>
            </a:r>
            <a:endParaRPr lang="es-ES" sz="2954" dirty="0">
              <a:latin typeface="Verdan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8997D5-E56C-46A5-AC63-3B4F21E1D485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25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594412043"/>
      </p:ext>
    </p:extLst>
  </p:cSld>
  <p:clrMapOvr>
    <a:masterClrMapping/>
  </p:clrMapOvr>
  <p:transition spd="slow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27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3417BC0-263F-4467-B183-DAEDAAA37B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DA2938-A4BE-463C-998F-5A5F3BEB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848095"/>
            <a:ext cx="10759360" cy="50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es-ES_tradnl" sz="2400" dirty="0">
                <a:latin typeface="Verdana" pitchFamily="34" charset="0"/>
              </a:rPr>
              <a:t>Se registró el </a:t>
            </a:r>
            <a:r>
              <a:rPr lang="es-ES_tradnl" sz="2400" dirty="0">
                <a:solidFill>
                  <a:srgbClr val="CC3300"/>
                </a:solidFill>
                <a:latin typeface="Verdana" pitchFamily="34" charset="0"/>
              </a:rPr>
              <a:t>número de compras semanal</a:t>
            </a:r>
            <a:endParaRPr lang="es-ES_tradnl" sz="2000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4A2BD50-9BB2-40C6-AE3B-0DE48D098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74516"/>
              </p:ext>
            </p:extLst>
          </p:nvPr>
        </p:nvGraphicFramePr>
        <p:xfrm>
          <a:off x="1476257" y="2348880"/>
          <a:ext cx="923948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Hoja de cálculo" r:id="rId3" imgW="3819525" imgH="1304925" progId="Excel.Sheet.8">
                  <p:embed/>
                </p:oleObj>
              </mc:Choice>
              <mc:Fallback>
                <p:oleObj name="Hoja de cálculo" r:id="rId3" imgW="3819525" imgH="1304925" progId="Excel.Sheet.8">
                  <p:embed/>
                  <p:pic>
                    <p:nvPicPr>
                      <p:cNvPr id="259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57" y="2348880"/>
                        <a:ext cx="9239485" cy="38608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7001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EC1E8F90-CFB6-4DD9-87B0-EB77AB9034B1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26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488165476"/>
      </p:ext>
    </p:extLst>
  </p:cSld>
  <p:clrMapOvr>
    <a:masterClrMapping/>
  </p:clrMapOvr>
  <p:transition spd="slow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6526B1-8496-4D54-B7E7-0723BF13F6A4}" type="slidenum">
              <a:rPr lang="es-ES" sz="1600">
                <a:latin typeface="Arial Black" pitchFamily="34" charset="0"/>
              </a:rPr>
              <a:pPr eaLnBrk="1" hangingPunct="1"/>
              <a:t>28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" y="1172587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PE" sz="2215"/>
          </a:p>
        </p:txBody>
      </p:sp>
      <p:sp>
        <p:nvSpPr>
          <p:cNvPr id="6" name="CuadroTexto 5"/>
          <p:cNvSpPr txBox="1"/>
          <p:nvPr/>
        </p:nvSpPr>
        <p:spPr>
          <a:xfrm>
            <a:off x="1373277" y="7069260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3417BC0-263F-4467-B183-DAEDAAA37B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DA2938-A4BE-463C-998F-5A5F3BEB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848095"/>
            <a:ext cx="10759360" cy="50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es-ES_tradnl" sz="2400" dirty="0">
                <a:latin typeface="Verdana" pitchFamily="34" charset="0"/>
              </a:rPr>
              <a:t>Se registró el </a:t>
            </a:r>
            <a:r>
              <a:rPr lang="es-ES_tradnl" sz="2400" dirty="0">
                <a:solidFill>
                  <a:srgbClr val="CC3300"/>
                </a:solidFill>
                <a:latin typeface="Verdana" pitchFamily="34" charset="0"/>
              </a:rPr>
              <a:t>monto gastado</a:t>
            </a:r>
            <a:endParaRPr lang="es-ES_tradnl" sz="2000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A8D156D-FDE9-40AA-BE6C-8CF960ADE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20220"/>
              </p:ext>
            </p:extLst>
          </p:nvPr>
        </p:nvGraphicFramePr>
        <p:xfrm>
          <a:off x="1502572" y="2319861"/>
          <a:ext cx="9865096" cy="3960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Hoja de cálculo" r:id="rId3" imgW="3819538" imgH="1533497" progId="Excel.Sheet.12">
                  <p:embed/>
                </p:oleObj>
              </mc:Choice>
              <mc:Fallback>
                <p:oleObj name="Hoja de cálculo" r:id="rId3" imgW="3819538" imgH="1533497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2572" y="2319861"/>
                        <a:ext cx="9865096" cy="3960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F93ADE12-646C-4137-87A0-DBAF8AC42454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26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908898598"/>
      </p:ext>
    </p:extLst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O. de datos cualitativos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O. de datos cuantitativos discretos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O. de datos cuantitativos continuos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endParaRPr lang="es-ES_tradnl" sz="4431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Organización de datos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812" name="Picture 28" descr="numeros1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89" y="-794239"/>
            <a:ext cx="12211538" cy="844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933656" y="513876"/>
            <a:ext cx="3012831" cy="99225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339" dirty="0"/>
              <a:t>Población (N)</a:t>
            </a:r>
          </a:p>
          <a:p>
            <a:pPr algn="ctr" eaLnBrk="1" hangingPunct="1">
              <a:spcBef>
                <a:spcPct val="50000"/>
              </a:spcBef>
            </a:pPr>
            <a:r>
              <a:rPr lang="es-PE" sz="2339" dirty="0"/>
              <a:t>CENSO</a:t>
            </a:r>
            <a:endParaRPr lang="es-ES" sz="2339" dirty="0"/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8245513" y="568568"/>
            <a:ext cx="3012831" cy="992259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sz="2339"/>
              <a:t>Muestra (n)</a:t>
            </a:r>
          </a:p>
          <a:p>
            <a:pPr algn="ctr" eaLnBrk="1" hangingPunct="1">
              <a:spcBef>
                <a:spcPct val="50000"/>
              </a:spcBef>
            </a:pPr>
            <a:r>
              <a:rPr lang="es-PE" sz="2339"/>
              <a:t>Muestreo</a:t>
            </a:r>
            <a:endParaRPr lang="es-ES" sz="2339"/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5044134" y="1429636"/>
            <a:ext cx="2188420" cy="452303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PE" sz="2339" dirty="0"/>
              <a:t>Observaciones</a:t>
            </a:r>
            <a:endParaRPr lang="es-ES" sz="2339" dirty="0"/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1019908" y="2960077"/>
            <a:ext cx="1708545" cy="433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2215" b="1">
                <a:effectLst>
                  <a:outerShdw blurRad="38100" dist="38100" dir="2700000" algn="tl">
                    <a:srgbClr val="C0C0C0"/>
                  </a:outerShdw>
                </a:effectLst>
              </a:rPr>
              <a:t>Organización</a:t>
            </a:r>
            <a:endParaRPr lang="es-ES" sz="2215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5369170" y="2962032"/>
            <a:ext cx="1129027" cy="433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2215" b="1">
                <a:effectLst>
                  <a:outerShdw blurRad="38100" dist="38100" dir="2700000" algn="tl">
                    <a:srgbClr val="C0C0C0"/>
                  </a:outerShdw>
                </a:effectLst>
              </a:rPr>
              <a:t>Gráficas</a:t>
            </a:r>
            <a:endParaRPr lang="es-ES" sz="2215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9286632" y="2962032"/>
            <a:ext cx="1275349" cy="433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2215" b="1">
                <a:effectLst>
                  <a:outerShdw blurRad="38100" dist="38100" dir="2700000" algn="tl">
                    <a:srgbClr val="C0C0C0"/>
                  </a:outerShdw>
                </a:effectLst>
              </a:rPr>
              <a:t>Resumen</a:t>
            </a:r>
            <a:endParaRPr lang="es-ES" sz="2215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676031" y="4581770"/>
            <a:ext cx="2551724" cy="37638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PE" sz="1846"/>
              <a:t>Tablas de Frecuencias</a:t>
            </a:r>
            <a:endParaRPr lang="es-ES" sz="1846"/>
          </a:p>
        </p:txBody>
      </p: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5259511" y="4323863"/>
            <a:ext cx="1646028" cy="179664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PE" sz="1846" dirty="0"/>
              <a:t>Barras</a:t>
            </a:r>
          </a:p>
          <a:p>
            <a:pPr eaLnBrk="1" hangingPunct="1"/>
            <a:r>
              <a:rPr lang="es-PE" sz="1846" dirty="0"/>
              <a:t>Pie</a:t>
            </a:r>
          </a:p>
          <a:p>
            <a:pPr eaLnBrk="1" hangingPunct="1"/>
            <a:r>
              <a:rPr lang="es-PE" sz="1846" dirty="0"/>
              <a:t>Varas</a:t>
            </a:r>
          </a:p>
          <a:p>
            <a:pPr eaLnBrk="1" hangingPunct="1"/>
            <a:r>
              <a:rPr lang="es-PE" sz="1846" dirty="0"/>
              <a:t>Histogramas</a:t>
            </a:r>
          </a:p>
          <a:p>
            <a:pPr eaLnBrk="1" hangingPunct="1"/>
            <a:r>
              <a:rPr lang="es-PE" sz="1846" dirty="0"/>
              <a:t>Tallos y Hojas</a:t>
            </a:r>
          </a:p>
          <a:p>
            <a:pPr eaLnBrk="1" hangingPunct="1"/>
            <a:r>
              <a:rPr lang="es-PE" sz="1846" dirty="0" err="1"/>
              <a:t>BoxPlot</a:t>
            </a:r>
            <a:endParaRPr lang="es-ES" sz="1846" dirty="0"/>
          </a:p>
        </p:txBody>
      </p:sp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8051801" y="4403970"/>
            <a:ext cx="3906647" cy="23647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PE" sz="1846" b="1" u="sng"/>
              <a:t>Medidas de Tendencia Central</a:t>
            </a:r>
          </a:p>
          <a:p>
            <a:pPr eaLnBrk="1" hangingPunct="1"/>
            <a:r>
              <a:rPr lang="es-PE" sz="1846"/>
              <a:t>Media, mediana, moda</a:t>
            </a:r>
          </a:p>
          <a:p>
            <a:pPr eaLnBrk="1" hangingPunct="1"/>
            <a:endParaRPr lang="es-PE" sz="1846"/>
          </a:p>
          <a:p>
            <a:pPr eaLnBrk="1" hangingPunct="1"/>
            <a:r>
              <a:rPr lang="es-PE" sz="1846" b="1" u="sng"/>
              <a:t>Medidas de Dispersión</a:t>
            </a:r>
          </a:p>
          <a:p>
            <a:pPr eaLnBrk="1" hangingPunct="1"/>
            <a:r>
              <a:rPr lang="es-PE" sz="1846"/>
              <a:t>Variancia. Desviación Estándar, CV</a:t>
            </a:r>
          </a:p>
          <a:p>
            <a:pPr eaLnBrk="1" hangingPunct="1"/>
            <a:endParaRPr lang="es-PE" sz="1846"/>
          </a:p>
          <a:p>
            <a:pPr eaLnBrk="1" hangingPunct="1"/>
            <a:r>
              <a:rPr lang="es-PE" sz="1846" b="1" u="sng"/>
              <a:t>Medidas de Asimetría</a:t>
            </a:r>
          </a:p>
          <a:p>
            <a:pPr eaLnBrk="1" hangingPunct="1"/>
            <a:r>
              <a:rPr lang="es-PE" sz="1846"/>
              <a:t>Coeficiente de Asimetría</a:t>
            </a:r>
            <a:endParaRPr lang="es-ES" sz="1846"/>
          </a:p>
        </p:txBody>
      </p:sp>
      <p:sp>
        <p:nvSpPr>
          <p:cNvPr id="374800" name="AutoShape 16"/>
          <p:cNvSpPr>
            <a:spLocks noChangeArrowheads="1"/>
          </p:cNvSpPr>
          <p:nvPr/>
        </p:nvSpPr>
        <p:spPr bwMode="auto">
          <a:xfrm>
            <a:off x="1754554" y="3661508"/>
            <a:ext cx="443524" cy="531446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E" sz="2215"/>
          </a:p>
        </p:txBody>
      </p:sp>
      <p:sp>
        <p:nvSpPr>
          <p:cNvPr id="374801" name="AutoShape 17"/>
          <p:cNvSpPr>
            <a:spLocks noChangeArrowheads="1"/>
          </p:cNvSpPr>
          <p:nvPr/>
        </p:nvSpPr>
        <p:spPr bwMode="auto">
          <a:xfrm>
            <a:off x="5883032" y="3606801"/>
            <a:ext cx="443522" cy="531446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E" sz="2215"/>
          </a:p>
        </p:txBody>
      </p:sp>
      <p:sp>
        <p:nvSpPr>
          <p:cNvPr id="374802" name="AutoShape 18"/>
          <p:cNvSpPr>
            <a:spLocks noChangeArrowheads="1"/>
          </p:cNvSpPr>
          <p:nvPr/>
        </p:nvSpPr>
        <p:spPr bwMode="auto">
          <a:xfrm>
            <a:off x="9818078" y="3516924"/>
            <a:ext cx="443522" cy="531446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E" sz="2215"/>
          </a:p>
        </p:txBody>
      </p:sp>
      <p:sp>
        <p:nvSpPr>
          <p:cNvPr id="374803" name="AutoShape 19"/>
          <p:cNvSpPr>
            <a:spLocks/>
          </p:cNvSpPr>
          <p:nvPr/>
        </p:nvSpPr>
        <p:spPr bwMode="auto">
          <a:xfrm rot="5400000">
            <a:off x="5705231" y="-1586523"/>
            <a:ext cx="691662" cy="8065477"/>
          </a:xfrm>
          <a:prstGeom prst="leftBrace">
            <a:avLst>
              <a:gd name="adj1" fmla="val 97175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 sz="2215"/>
          </a:p>
        </p:txBody>
      </p:sp>
      <p:pic>
        <p:nvPicPr>
          <p:cNvPr id="374805" name="Picture 21" descr="Tabla%20In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7" y="5061363"/>
            <a:ext cx="2454031" cy="170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810" name="Picture 26" descr="ANd9GcRks2f-klJ-ZML2izIJteAhv6u4jxrRLJqLZATSa8Hw4xFLsVPn&amp;t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157" y="5077070"/>
            <a:ext cx="15943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B96AE75-1F6B-48D9-8E1E-2B58CDDEFB47}"/>
              </a:ext>
            </a:extLst>
          </p:cNvPr>
          <p:cNvCxnSpPr>
            <a:stCxn id="374788" idx="3"/>
            <a:endCxn id="374793" idx="1"/>
          </p:cNvCxnSpPr>
          <p:nvPr/>
        </p:nvCxnSpPr>
        <p:spPr>
          <a:xfrm>
            <a:off x="3946487" y="1010006"/>
            <a:ext cx="1097647" cy="645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8EEE54-9B88-479F-8CC0-E8EBD78CEAD9}"/>
              </a:ext>
            </a:extLst>
          </p:cNvPr>
          <p:cNvCxnSpPr>
            <a:cxnSpLocks/>
            <a:stCxn id="374789" idx="1"/>
            <a:endCxn id="374793" idx="3"/>
          </p:cNvCxnSpPr>
          <p:nvPr/>
        </p:nvCxnSpPr>
        <p:spPr>
          <a:xfrm flipH="1">
            <a:off x="7232554" y="1064698"/>
            <a:ext cx="1012959" cy="591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201" name="Group 4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8316130"/>
              </p:ext>
            </p:extLst>
          </p:nvPr>
        </p:nvGraphicFramePr>
        <p:xfrm>
          <a:off x="488620" y="2333715"/>
          <a:ext cx="4874388" cy="2477145"/>
        </p:xfrm>
        <a:graphic>
          <a:graphicData uri="http://schemas.openxmlformats.org/drawingml/2006/table">
            <a:tbl>
              <a:tblPr/>
              <a:tblGrid>
                <a:gridCol w="1240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875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Sexo</a:t>
                      </a:r>
                    </a:p>
                  </a:txBody>
                  <a:tcPr marL="112542" marR="112542" marT="56279" marB="562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Frecuencia Absoluta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Frecuencia Porcentual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278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Hombre</a:t>
                      </a:r>
                    </a:p>
                  </a:txBody>
                  <a:tcPr marL="112542" marR="112542" marT="56279" marB="562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40%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09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Mujer</a:t>
                      </a:r>
                    </a:p>
                  </a:txBody>
                  <a:tcPr marL="112542" marR="112542" marT="56279" marB="5627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60%</a:t>
                      </a:r>
                    </a:p>
                  </a:txBody>
                  <a:tcPr marL="112542" marR="112542" marT="56279" marB="562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7157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86791433"/>
              </p:ext>
            </p:extLst>
          </p:nvPr>
        </p:nvGraphicFramePr>
        <p:xfrm>
          <a:off x="8387151" y="2096453"/>
          <a:ext cx="3539262" cy="275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Gráfico" r:id="rId3" imgW="2952902" imgH="2295449" progId="Excel.Chart.8">
                  <p:embed/>
                </p:oleObj>
              </mc:Choice>
              <mc:Fallback>
                <p:oleObj name="Gráfico" r:id="rId3" imgW="2952902" imgH="2295449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151" y="2096453"/>
                        <a:ext cx="3539262" cy="275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38868" y="5126058"/>
            <a:ext cx="11474245" cy="186201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831" dirty="0"/>
              <a:t>	Las tablas de frecuencias y las representaciones gráficas son dos maneras </a:t>
            </a:r>
            <a:r>
              <a:rPr lang="es-ES" sz="2831" b="1" dirty="0"/>
              <a:t>equivalentes</a:t>
            </a:r>
            <a:r>
              <a:rPr lang="es-ES" sz="2831" dirty="0"/>
              <a:t> de presentar la información. Las dos exponen ordenadamente la información recogida en una muestra o en una población.</a:t>
            </a:r>
          </a:p>
        </p:txBody>
      </p:sp>
      <p:sp>
        <p:nvSpPr>
          <p:cNvPr id="1028" name="6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ACCB5B-F9A6-4E51-A0D4-D29B87806A2F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77193" name="AutoShape 41"/>
          <p:cNvSpPr>
            <a:spLocks noChangeArrowheads="1"/>
          </p:cNvSpPr>
          <p:nvPr/>
        </p:nvSpPr>
        <p:spPr bwMode="auto">
          <a:xfrm>
            <a:off x="5624816" y="3916234"/>
            <a:ext cx="2570132" cy="709246"/>
          </a:xfrm>
          <a:prstGeom prst="leftRightArrow">
            <a:avLst>
              <a:gd name="adj1" fmla="val 50000"/>
              <a:gd name="adj2" fmla="val 89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E" sz="2215"/>
          </a:p>
        </p:txBody>
      </p:sp>
      <p:graphicFrame>
        <p:nvGraphicFramePr>
          <p:cNvPr id="1771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65301"/>
              </p:ext>
            </p:extLst>
          </p:nvPr>
        </p:nvGraphicFramePr>
        <p:xfrm>
          <a:off x="5766973" y="1830530"/>
          <a:ext cx="2216212" cy="189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Imagen de mapa de bits" r:id="rId5" imgW="2209524" imgH="1886213" progId="Paint.Picture">
                  <p:embed/>
                </p:oleObj>
              </mc:Choice>
              <mc:Fallback>
                <p:oleObj name="Imagen de mapa de bits" r:id="rId5" imgW="2209524" imgH="1886213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973" y="1830530"/>
                        <a:ext cx="2216212" cy="1890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15B66258-77BB-44B7-B50C-B0E2699D3EF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Presentación de datos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1169428" y="1988757"/>
            <a:ext cx="10687212" cy="4163646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s-ES" sz="2800" dirty="0"/>
              <a:t> Son cuadros estadísticos que contienen los valores observados de la variable con sus respectivas frecuencias (distribución de frecuencias).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s-ES" sz="2800" dirty="0">
                <a:solidFill>
                  <a:srgbClr val="CC3300"/>
                </a:solidFill>
              </a:rPr>
              <a:t>Frecuencia absoluta</a:t>
            </a:r>
            <a:r>
              <a:rPr lang="es-ES" sz="2800" dirty="0"/>
              <a:t>: es el número de observaciones que hay en cada clase. Se obtiene por conteo.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s-ES" sz="2800" dirty="0">
                <a:solidFill>
                  <a:srgbClr val="CC3300"/>
                </a:solidFill>
              </a:rPr>
              <a:t>Frecuencia relativa: </a:t>
            </a:r>
            <a:r>
              <a:rPr lang="es-ES" sz="2800" dirty="0"/>
              <a:t> es la proporción de observaciones que hay en cada clase. El cálculo es similar a una frecuencia absoluta, pero dividido por el total.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s-ES" sz="2800" dirty="0">
                <a:solidFill>
                  <a:srgbClr val="CC3300"/>
                </a:solidFill>
              </a:rPr>
              <a:t>Frecuencia porcentual:</a:t>
            </a:r>
            <a:r>
              <a:rPr lang="es-ES" sz="2800" dirty="0"/>
              <a:t> es el porcentaje de observaciones que hay en cada clase. El cálculo es similar a una frecuencia relativa, pero multiplicado por 100.</a:t>
            </a:r>
          </a:p>
        </p:txBody>
      </p:sp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Tablas de frecuencias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000" name="Group 8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3545826"/>
              </p:ext>
            </p:extLst>
          </p:nvPr>
        </p:nvGraphicFramePr>
        <p:xfrm>
          <a:off x="5076328" y="2008514"/>
          <a:ext cx="6842370" cy="2403519"/>
        </p:xfrm>
        <a:graphic>
          <a:graphicData uri="http://schemas.openxmlformats.org/drawingml/2006/table">
            <a:tbl>
              <a:tblPr/>
              <a:tblGrid>
                <a:gridCol w="129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3087"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Sexo</a:t>
                      </a:r>
                    </a:p>
                  </a:txBody>
                  <a:tcPr marL="112542" marR="112542" marT="56293" marB="562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Frecuencia </a:t>
                      </a:r>
                    </a:p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Absoluta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Frecuencia Relativa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Frecuencia Porcentual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47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Hombre</a:t>
                      </a:r>
                    </a:p>
                  </a:txBody>
                  <a:tcPr marL="112542" marR="112542" marT="56293" marB="562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10769" marR="110769" marT="57622" marB="57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493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4/10=0,4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40%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338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</a:rPr>
                        <a:t>Mujer</a:t>
                      </a:r>
                    </a:p>
                  </a:txBody>
                  <a:tcPr marL="112542" marR="112542" marT="56293" marB="562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6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110769" marR="110769" marT="57622" marB="576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6/10=0,6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60%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marL="112542" marR="112542" marT="56293" marB="562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100%</a:t>
                      </a:r>
                    </a:p>
                  </a:txBody>
                  <a:tcPr marL="112542" marR="112542" marT="56293" marB="562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6965" name="Picture 5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598336"/>
            <a:ext cx="1900361" cy="1622289"/>
          </a:xfrm>
          <a:noFill/>
        </p:spPr>
      </p:pic>
      <p:sp>
        <p:nvSpPr>
          <p:cNvPr id="358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3494BFB-37E7-45CD-A5A2-0C49E4093F9A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166942" name="Rectangle 3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3432" y="1992399"/>
            <a:ext cx="5400675" cy="2568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" sz="2800" dirty="0">
                <a:solidFill>
                  <a:srgbClr val="339933"/>
                </a:solidFill>
              </a:rPr>
              <a:t>Variable: Sexo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r>
              <a:rPr lang="es-ES" sz="2800" dirty="0"/>
              <a:t>Modalidades:</a:t>
            </a:r>
          </a:p>
          <a:p>
            <a:pPr marL="384048" lvl="2" indent="0" eaLnBrk="1" hangingPunct="1">
              <a:lnSpc>
                <a:spcPct val="80000"/>
              </a:lnSpc>
              <a:buSzTx/>
              <a:buNone/>
            </a:pPr>
            <a:r>
              <a:rPr lang="es-ES" sz="2800" dirty="0">
                <a:solidFill>
                  <a:srgbClr val="0066FF"/>
                </a:solidFill>
              </a:rPr>
              <a:t>H = Hombre</a:t>
            </a:r>
          </a:p>
          <a:p>
            <a:pPr marL="384048" lvl="2" indent="0" eaLnBrk="1" hangingPunct="1">
              <a:lnSpc>
                <a:spcPct val="80000"/>
              </a:lnSpc>
              <a:buSzTx/>
              <a:buNone/>
            </a:pPr>
            <a:r>
              <a:rPr lang="es-ES" sz="2800" dirty="0">
                <a:solidFill>
                  <a:srgbClr val="CC3300"/>
                </a:solidFill>
              </a:rPr>
              <a:t>M = Mujer</a:t>
            </a:r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endParaRPr lang="es-ES" sz="2800" dirty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SzTx/>
              <a:buFont typeface="Wingdings" pitchFamily="2" charset="2"/>
              <a:buChar char="v"/>
            </a:pPr>
            <a:endParaRPr lang="es-ES" sz="2800" dirty="0">
              <a:solidFill>
                <a:srgbClr val="0066FF"/>
              </a:solidFill>
            </a:endParaRPr>
          </a:p>
        </p:txBody>
      </p:sp>
      <p:sp>
        <p:nvSpPr>
          <p:cNvPr id="166968" name="Rectangle 5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9517" y="3718172"/>
            <a:ext cx="6115050" cy="2924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ES" sz="2800" dirty="0">
                <a:solidFill>
                  <a:srgbClr val="339933"/>
                </a:solidFill>
              </a:rPr>
              <a:t>Muestra: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800" dirty="0">
                <a:solidFill>
                  <a:srgbClr val="CC3300"/>
                </a:solidFill>
              </a:rPr>
              <a:t>	M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66FF"/>
                </a:solidFill>
              </a:rPr>
              <a:t>H</a:t>
            </a:r>
            <a:r>
              <a:rPr lang="es-ES" sz="2800" dirty="0"/>
              <a:t> </a:t>
            </a:r>
            <a:r>
              <a:rPr lang="es-ES" sz="2800" dirty="0" err="1">
                <a:solidFill>
                  <a:srgbClr val="0066FF"/>
                </a:solidFill>
              </a:rPr>
              <a:t>H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CC3300"/>
                </a:solidFill>
              </a:rPr>
              <a:t>M </a:t>
            </a:r>
            <a:r>
              <a:rPr lang="es-ES" sz="2800" dirty="0" err="1">
                <a:solidFill>
                  <a:srgbClr val="CC3300"/>
                </a:solidFill>
              </a:rPr>
              <a:t>M</a:t>
            </a:r>
            <a:r>
              <a:rPr lang="es-ES" sz="2800" dirty="0">
                <a:solidFill>
                  <a:srgbClr val="CC3300"/>
                </a:solidFill>
              </a:rPr>
              <a:t> </a:t>
            </a:r>
            <a:r>
              <a:rPr lang="es-ES" sz="2800" dirty="0">
                <a:solidFill>
                  <a:srgbClr val="0066FF"/>
                </a:solidFill>
              </a:rPr>
              <a:t>H</a:t>
            </a:r>
            <a:r>
              <a:rPr lang="es-ES" sz="2800" dirty="0">
                <a:solidFill>
                  <a:srgbClr val="CC3300"/>
                </a:solidFill>
              </a:rPr>
              <a:t> M</a:t>
            </a:r>
            <a:r>
              <a:rPr lang="es-ES" sz="2800" dirty="0"/>
              <a:t> </a:t>
            </a:r>
            <a:r>
              <a:rPr lang="es-ES" sz="2800" dirty="0" err="1">
                <a:solidFill>
                  <a:srgbClr val="CC3300"/>
                </a:solidFill>
              </a:rPr>
              <a:t>M</a:t>
            </a:r>
            <a:r>
              <a:rPr lang="es-ES" sz="2800" dirty="0"/>
              <a:t> </a:t>
            </a:r>
            <a:r>
              <a:rPr lang="es-ES" sz="2800" dirty="0" err="1">
                <a:solidFill>
                  <a:srgbClr val="CC3300"/>
                </a:solidFill>
              </a:rPr>
              <a:t>M</a:t>
            </a:r>
            <a:r>
              <a:rPr lang="es-ES" sz="2800" dirty="0">
                <a:solidFill>
                  <a:srgbClr val="CC3300"/>
                </a:solidFill>
              </a:rPr>
              <a:t> </a:t>
            </a:r>
            <a:r>
              <a:rPr lang="es-ES" sz="2800" dirty="0">
                <a:solidFill>
                  <a:srgbClr val="0066FF"/>
                </a:solidFill>
              </a:rPr>
              <a:t>H</a:t>
            </a:r>
            <a:endParaRPr lang="es-ES" sz="2800" dirty="0">
              <a:solidFill>
                <a:srgbClr val="CC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s-ES" sz="2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ES" sz="2800" dirty="0"/>
              <a:t>equivale a</a:t>
            </a:r>
            <a:br>
              <a:rPr lang="es-ES" sz="2800" dirty="0"/>
            </a:br>
            <a:r>
              <a:rPr lang="es-ES" sz="2800" dirty="0">
                <a:solidFill>
                  <a:srgbClr val="0066FF"/>
                </a:solidFill>
              </a:rPr>
              <a:t>HHHH</a:t>
            </a:r>
            <a:r>
              <a:rPr lang="es-ES" sz="2800" dirty="0">
                <a:solidFill>
                  <a:srgbClr val="339933"/>
                </a:solidFill>
              </a:rPr>
              <a:t> </a:t>
            </a:r>
            <a:r>
              <a:rPr lang="es-ES" sz="2800" dirty="0">
                <a:solidFill>
                  <a:srgbClr val="CC3300"/>
                </a:solidFill>
              </a:rPr>
              <a:t>MMMMMM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4C71651-DD69-4F98-AA1C-5E2A0BBAD81A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787831"/>
            <a:ext cx="10657183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Organización de variables cualitativas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8B7049-002E-421F-8939-CAE794252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988840"/>
            <a:ext cx="10157043" cy="157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s-ES_tradnl" sz="2954" dirty="0">
                <a:latin typeface="Verdana" pitchFamily="34" charset="0"/>
              </a:rPr>
              <a:t>Se hizo una encuesta a una muestra de 45 clientes del Banco Comercial y se obtuvo la siguiente información sobre la tarjeta de crédito usada.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C67149C-EB05-4B23-8EC3-28F2437FF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07209"/>
              </p:ext>
            </p:extLst>
          </p:nvPr>
        </p:nvGraphicFramePr>
        <p:xfrm>
          <a:off x="739163" y="3789040"/>
          <a:ext cx="10789596" cy="180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Worksheet" r:id="rId4" imgW="6105406" imgH="866889" progId="Excel.Sheet.8">
                  <p:embed/>
                </p:oleObj>
              </mc:Choice>
              <mc:Fallback>
                <p:oleObj name="Worksheet" r:id="rId4" imgW="6105406" imgH="866889" progId="Excel.Sheet.8">
                  <p:embed/>
                  <p:pic>
                    <p:nvPicPr>
                      <p:cNvPr id="253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63" y="3789040"/>
                        <a:ext cx="10789596" cy="1806749"/>
                      </a:xfrm>
                      <a:prstGeom prst="rect">
                        <a:avLst/>
                      </a:prstGeom>
                      <a:solidFill>
                        <a:srgbClr val="FFCC99">
                          <a:alpha val="44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548E07C4-6358-4643-B289-11F95390B26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14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989148009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7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3BB8A2-9A08-48B7-A1C0-D7B113637472}" type="slidenum">
              <a:rPr lang="es-ES" sz="1600">
                <a:latin typeface="Arial Black" pitchFamily="34" charset="0"/>
              </a:rPr>
              <a:pPr eaLnBrk="1" hangingPunct="1"/>
              <a:t>9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DC2A9F-DD63-49EC-BBFC-60006DAF588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D10518-6B1F-44D6-9110-AAC0FCA0BDC6}"/>
              </a:ext>
            </a:extLst>
          </p:cNvPr>
          <p:cNvSpPr txBox="1"/>
          <p:nvPr/>
        </p:nvSpPr>
        <p:spPr>
          <a:xfrm>
            <a:off x="822799" y="1772816"/>
            <a:ext cx="10546402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954" b="1" dirty="0"/>
              <a:t>Tabla  de frecuencias del tipo de tarjeta de crédito usada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BDE783-DA78-46C3-8ED7-1E3F5B73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42332"/>
              </p:ext>
            </p:extLst>
          </p:nvPr>
        </p:nvGraphicFramePr>
        <p:xfrm>
          <a:off x="1113600" y="2362416"/>
          <a:ext cx="9964800" cy="3707751"/>
        </p:xfrm>
        <a:graphic>
          <a:graphicData uri="http://schemas.openxmlformats.org/drawingml/2006/table">
            <a:tbl>
              <a:tblPr/>
              <a:tblGrid>
                <a:gridCol w="199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N° de clase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Tarjeta de crédito usada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Frecuencia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Absoluta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s-ES_tradnl" sz="20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Frecuencia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Relativa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es-ES_tradnl" sz="2000" b="1" baseline="-25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Frecuencia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Porcentual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s-ES_tradnl" sz="2000" b="1" baseline="-25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Ta1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0.2667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26.67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0.1556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15.56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Ta3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0.0889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8.89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Ta4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0.2444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24.44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Ta5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0.2222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Ta6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s-ES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  <a:endParaRPr lang="es-ES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708" marR="547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BFEC4-FA0F-4493-A6FC-C0B1D48A14C6}"/>
              </a:ext>
            </a:extLst>
          </p:cNvPr>
          <p:cNvSpPr txBox="1"/>
          <p:nvPr/>
        </p:nvSpPr>
        <p:spPr>
          <a:xfrm>
            <a:off x="1101117" y="6070167"/>
            <a:ext cx="2599045" cy="35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723" dirty="0"/>
              <a:t>Fuente: elaboración propia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DCD360-2232-4054-ABD4-ACC75C685858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14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026324706"/>
      </p:ext>
    </p:extLst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4442</TotalTime>
  <Words>1263</Words>
  <Application>Microsoft Office PowerPoint</Application>
  <PresentationFormat>Panorámica</PresentationFormat>
  <Paragraphs>392</Paragraphs>
  <Slides>28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7</vt:i4>
      </vt:variant>
      <vt:variant>
        <vt:lpstr>Títulos de diapositiva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Retrospección</vt:lpstr>
      <vt:lpstr>Gráfico</vt:lpstr>
      <vt:lpstr>Imagen de mapa de bits</vt:lpstr>
      <vt:lpstr>Worksheet</vt:lpstr>
      <vt:lpstr>MtbGraph.Document</vt:lpstr>
      <vt:lpstr>Equation</vt:lpstr>
      <vt:lpstr>MathType 6.0 Equation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231</cp:revision>
  <dcterms:created xsi:type="dcterms:W3CDTF">2003-09-01T17:28:59Z</dcterms:created>
  <dcterms:modified xsi:type="dcterms:W3CDTF">2020-01-13T02:02:34Z</dcterms:modified>
</cp:coreProperties>
</file>