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5" r:id="rId1"/>
  </p:sldMasterIdLst>
  <p:notesMasterIdLst>
    <p:notesMasterId r:id="rId47"/>
  </p:notesMasterIdLst>
  <p:handoutMasterIdLst>
    <p:handoutMasterId r:id="rId48"/>
  </p:handoutMasterIdLst>
  <p:sldIdLst>
    <p:sldId id="455" r:id="rId2"/>
    <p:sldId id="382" r:id="rId3"/>
    <p:sldId id="337" r:id="rId4"/>
    <p:sldId id="456" r:id="rId5"/>
    <p:sldId id="457" r:id="rId6"/>
    <p:sldId id="459" r:id="rId7"/>
    <p:sldId id="460" r:id="rId8"/>
    <p:sldId id="461" r:id="rId9"/>
    <p:sldId id="310" r:id="rId10"/>
    <p:sldId id="462" r:id="rId11"/>
    <p:sldId id="463" r:id="rId12"/>
    <p:sldId id="464" r:id="rId13"/>
    <p:sldId id="466" r:id="rId14"/>
    <p:sldId id="467" r:id="rId15"/>
    <p:sldId id="468" r:id="rId16"/>
    <p:sldId id="470" r:id="rId17"/>
    <p:sldId id="471" r:id="rId18"/>
    <p:sldId id="472" r:id="rId19"/>
    <p:sldId id="473" r:id="rId20"/>
    <p:sldId id="474" r:id="rId21"/>
    <p:sldId id="465" r:id="rId22"/>
    <p:sldId id="475" r:id="rId23"/>
    <p:sldId id="476" r:id="rId24"/>
    <p:sldId id="477" r:id="rId25"/>
    <p:sldId id="478" r:id="rId26"/>
    <p:sldId id="479" r:id="rId27"/>
    <p:sldId id="480" r:id="rId28"/>
    <p:sldId id="481" r:id="rId29"/>
    <p:sldId id="482" r:id="rId30"/>
    <p:sldId id="483" r:id="rId31"/>
    <p:sldId id="458" r:id="rId32"/>
    <p:sldId id="484" r:id="rId33"/>
    <p:sldId id="486" r:id="rId34"/>
    <p:sldId id="485" r:id="rId35"/>
    <p:sldId id="493" r:id="rId36"/>
    <p:sldId id="487" r:id="rId37"/>
    <p:sldId id="488" r:id="rId38"/>
    <p:sldId id="489" r:id="rId39"/>
    <p:sldId id="490" r:id="rId40"/>
    <p:sldId id="491" r:id="rId41"/>
    <p:sldId id="492" r:id="rId42"/>
    <p:sldId id="494" r:id="rId43"/>
    <p:sldId id="495" r:id="rId44"/>
    <p:sldId id="496" r:id="rId45"/>
    <p:sldId id="497" r:id="rId46"/>
  </p:sldIdLst>
  <p:sldSz cx="12192000" cy="6858000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32D163E7-F3D4-4F8D-BEDE-02478CD06DEE}">
          <p14:sldIdLst>
            <p14:sldId id="455"/>
            <p14:sldId id="382"/>
            <p14:sldId id="337"/>
            <p14:sldId id="456"/>
            <p14:sldId id="457"/>
            <p14:sldId id="459"/>
            <p14:sldId id="460"/>
            <p14:sldId id="461"/>
            <p14:sldId id="310"/>
            <p14:sldId id="462"/>
            <p14:sldId id="463"/>
            <p14:sldId id="464"/>
            <p14:sldId id="466"/>
            <p14:sldId id="467"/>
            <p14:sldId id="468"/>
            <p14:sldId id="470"/>
            <p14:sldId id="471"/>
            <p14:sldId id="472"/>
            <p14:sldId id="473"/>
            <p14:sldId id="474"/>
            <p14:sldId id="465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58"/>
            <p14:sldId id="484"/>
            <p14:sldId id="486"/>
            <p14:sldId id="485"/>
            <p14:sldId id="493"/>
            <p14:sldId id="487"/>
            <p14:sldId id="488"/>
            <p14:sldId id="489"/>
            <p14:sldId id="490"/>
            <p14:sldId id="491"/>
            <p14:sldId id="492"/>
            <p14:sldId id="494"/>
            <p14:sldId id="495"/>
            <p14:sldId id="496"/>
            <p14:sldId id="4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1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E6E7"/>
    <a:srgbClr val="FFFFCC"/>
    <a:srgbClr val="FFCC00"/>
    <a:srgbClr val="99FF33"/>
    <a:srgbClr val="0066FF"/>
    <a:srgbClr val="339933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>
      <p:cViewPr varScale="1">
        <p:scale>
          <a:sx n="65" d="100"/>
          <a:sy n="65" d="100"/>
        </p:scale>
        <p:origin x="852" y="60"/>
      </p:cViewPr>
      <p:guideLst>
        <p:guide orient="horz" pos="431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1260" y="-9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03735B-9013-4076-A451-D165976F5BF4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E956C7C4-65D5-4814-B7BB-F0A21C8883E6}">
      <dgm:prSet/>
      <dgm:spPr/>
      <dgm:t>
        <a:bodyPr/>
        <a:lstStyle/>
        <a:p>
          <a:pPr algn="just" rtl="0"/>
          <a:r>
            <a:rPr lang="es-ES_tradnl" dirty="0"/>
            <a:t>Es un artificio que ofrece una representación parecida a un histograma. </a:t>
          </a:r>
          <a:endParaRPr lang="es-PE" dirty="0"/>
        </a:p>
      </dgm:t>
    </dgm:pt>
    <dgm:pt modelId="{6A6CFC5A-BAA3-4D93-958F-688691EB2D09}" type="parTrans" cxnId="{8B16D9A2-9095-429D-8FF3-E9B69921DD69}">
      <dgm:prSet/>
      <dgm:spPr/>
      <dgm:t>
        <a:bodyPr/>
        <a:lstStyle/>
        <a:p>
          <a:endParaRPr lang="es-PE"/>
        </a:p>
      </dgm:t>
    </dgm:pt>
    <dgm:pt modelId="{DD982CFA-4AD4-470C-A683-C110839DA2D5}" type="sibTrans" cxnId="{8B16D9A2-9095-429D-8FF3-E9B69921DD69}">
      <dgm:prSet/>
      <dgm:spPr/>
      <dgm:t>
        <a:bodyPr/>
        <a:lstStyle/>
        <a:p>
          <a:endParaRPr lang="es-PE"/>
        </a:p>
      </dgm:t>
    </dgm:pt>
    <dgm:pt modelId="{FA74FC11-35E3-407D-9D5E-FEA35487291A}">
      <dgm:prSet/>
      <dgm:spPr/>
      <dgm:t>
        <a:bodyPr/>
        <a:lstStyle/>
        <a:p>
          <a:pPr algn="just" rtl="0"/>
          <a:r>
            <a:rPr lang="es-ES_tradnl" dirty="0"/>
            <a:t>La ventaja es que no sólo muestran las frecuencias sino que contienen los valores reales. </a:t>
          </a:r>
          <a:endParaRPr lang="es-PE" dirty="0"/>
        </a:p>
      </dgm:t>
    </dgm:pt>
    <dgm:pt modelId="{2998F719-8668-4293-8685-4D7FD004167B}" type="parTrans" cxnId="{8817E980-A98A-4487-BEEA-4D737F48DF2B}">
      <dgm:prSet/>
      <dgm:spPr/>
      <dgm:t>
        <a:bodyPr/>
        <a:lstStyle/>
        <a:p>
          <a:endParaRPr lang="es-PE"/>
        </a:p>
      </dgm:t>
    </dgm:pt>
    <dgm:pt modelId="{91743D55-C7A3-4A36-8519-D1E58A3A12F5}" type="sibTrans" cxnId="{8817E980-A98A-4487-BEEA-4D737F48DF2B}">
      <dgm:prSet/>
      <dgm:spPr/>
      <dgm:t>
        <a:bodyPr/>
        <a:lstStyle/>
        <a:p>
          <a:endParaRPr lang="es-PE"/>
        </a:p>
      </dgm:t>
    </dgm:pt>
    <dgm:pt modelId="{52C1E1DB-2011-4C1D-B580-3956DCF89548}">
      <dgm:prSet/>
      <dgm:spPr/>
      <dgm:t>
        <a:bodyPr/>
        <a:lstStyle/>
        <a:p>
          <a:pPr algn="just" rtl="0"/>
          <a:r>
            <a:rPr lang="es-ES_tradnl" dirty="0"/>
            <a:t>A diferencia de las tablas de frecuencias con este procedimiento los datos no se pierden (</a:t>
          </a:r>
          <a:r>
            <a:rPr lang="es-ES_tradnl" u="sng" dirty="0"/>
            <a:t>hay excepciones</a:t>
          </a:r>
          <a:r>
            <a:rPr lang="es-ES_tradnl" dirty="0"/>
            <a:t>).</a:t>
          </a:r>
          <a:endParaRPr lang="es-PE" dirty="0"/>
        </a:p>
      </dgm:t>
    </dgm:pt>
    <dgm:pt modelId="{8CD15CCB-D454-424D-90B2-4CAA4F1A108E}" type="parTrans" cxnId="{8FA4BE0C-60C1-4427-891E-1C0E1903053A}">
      <dgm:prSet/>
      <dgm:spPr/>
      <dgm:t>
        <a:bodyPr/>
        <a:lstStyle/>
        <a:p>
          <a:endParaRPr lang="es-PE"/>
        </a:p>
      </dgm:t>
    </dgm:pt>
    <dgm:pt modelId="{EB2D9916-3D7E-4980-8A0B-5B48B24D6401}" type="sibTrans" cxnId="{8FA4BE0C-60C1-4427-891E-1C0E1903053A}">
      <dgm:prSet/>
      <dgm:spPr/>
      <dgm:t>
        <a:bodyPr/>
        <a:lstStyle/>
        <a:p>
          <a:endParaRPr lang="es-PE"/>
        </a:p>
      </dgm:t>
    </dgm:pt>
    <dgm:pt modelId="{BE769834-A594-4E32-85A5-3712E7A77FA2}" type="pres">
      <dgm:prSet presAssocID="{8703735B-9013-4076-A451-D165976F5BF4}" presName="linear" presStyleCnt="0">
        <dgm:presLayoutVars>
          <dgm:animLvl val="lvl"/>
          <dgm:resizeHandles val="exact"/>
        </dgm:presLayoutVars>
      </dgm:prSet>
      <dgm:spPr/>
    </dgm:pt>
    <dgm:pt modelId="{A433022F-7814-4553-B4EC-D3ADF9EC6B40}" type="pres">
      <dgm:prSet presAssocID="{E956C7C4-65D5-4814-B7BB-F0A21C8883E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28ACC90-560C-480B-9F6E-EE6715A79BBF}" type="pres">
      <dgm:prSet presAssocID="{DD982CFA-4AD4-470C-A683-C110839DA2D5}" presName="spacer" presStyleCnt="0"/>
      <dgm:spPr/>
    </dgm:pt>
    <dgm:pt modelId="{327B98EE-3E9F-4921-BB56-6C2293CD4CB2}" type="pres">
      <dgm:prSet presAssocID="{FA74FC11-35E3-407D-9D5E-FEA35487291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FC8434-7E1B-4C8B-BA53-E4DF145CCB53}" type="pres">
      <dgm:prSet presAssocID="{91743D55-C7A3-4A36-8519-D1E58A3A12F5}" presName="spacer" presStyleCnt="0"/>
      <dgm:spPr/>
    </dgm:pt>
    <dgm:pt modelId="{734ECF3C-FE29-4A17-9C05-AA90E1459629}" type="pres">
      <dgm:prSet presAssocID="{52C1E1DB-2011-4C1D-B580-3956DCF8954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CBEE100-1F35-49EA-B8E7-A86020C1F176}" type="presOf" srcId="{52C1E1DB-2011-4C1D-B580-3956DCF89548}" destId="{734ECF3C-FE29-4A17-9C05-AA90E1459629}" srcOrd="0" destOrd="0" presId="urn:microsoft.com/office/officeart/2005/8/layout/vList2"/>
    <dgm:cxn modelId="{8FA4BE0C-60C1-4427-891E-1C0E1903053A}" srcId="{8703735B-9013-4076-A451-D165976F5BF4}" destId="{52C1E1DB-2011-4C1D-B580-3956DCF89548}" srcOrd="2" destOrd="0" parTransId="{8CD15CCB-D454-424D-90B2-4CAA4F1A108E}" sibTransId="{EB2D9916-3D7E-4980-8A0B-5B48B24D6401}"/>
    <dgm:cxn modelId="{E8A4FD22-42E5-4A74-BA11-E98634D22268}" type="presOf" srcId="{E956C7C4-65D5-4814-B7BB-F0A21C8883E6}" destId="{A433022F-7814-4553-B4EC-D3ADF9EC6B40}" srcOrd="0" destOrd="0" presId="urn:microsoft.com/office/officeart/2005/8/layout/vList2"/>
    <dgm:cxn modelId="{8817E980-A98A-4487-BEEA-4D737F48DF2B}" srcId="{8703735B-9013-4076-A451-D165976F5BF4}" destId="{FA74FC11-35E3-407D-9D5E-FEA35487291A}" srcOrd="1" destOrd="0" parTransId="{2998F719-8668-4293-8685-4D7FD004167B}" sibTransId="{91743D55-C7A3-4A36-8519-D1E58A3A12F5}"/>
    <dgm:cxn modelId="{8B16D9A2-9095-429D-8FF3-E9B69921DD69}" srcId="{8703735B-9013-4076-A451-D165976F5BF4}" destId="{E956C7C4-65D5-4814-B7BB-F0A21C8883E6}" srcOrd="0" destOrd="0" parTransId="{6A6CFC5A-BAA3-4D93-958F-688691EB2D09}" sibTransId="{DD982CFA-4AD4-470C-A683-C110839DA2D5}"/>
    <dgm:cxn modelId="{D288D4B2-78C3-4211-A0B3-99A9D0A7BBAA}" type="presOf" srcId="{8703735B-9013-4076-A451-D165976F5BF4}" destId="{BE769834-A594-4E32-85A5-3712E7A77FA2}" srcOrd="0" destOrd="0" presId="urn:microsoft.com/office/officeart/2005/8/layout/vList2"/>
    <dgm:cxn modelId="{96A86CC9-4F24-4B1D-ACA3-0E7C4E0178F5}" type="presOf" srcId="{FA74FC11-35E3-407D-9D5E-FEA35487291A}" destId="{327B98EE-3E9F-4921-BB56-6C2293CD4CB2}" srcOrd="0" destOrd="0" presId="urn:microsoft.com/office/officeart/2005/8/layout/vList2"/>
    <dgm:cxn modelId="{8D80B953-C6B4-4D31-806B-5E567B13E4F7}" type="presParOf" srcId="{BE769834-A594-4E32-85A5-3712E7A77FA2}" destId="{A433022F-7814-4553-B4EC-D3ADF9EC6B40}" srcOrd="0" destOrd="0" presId="urn:microsoft.com/office/officeart/2005/8/layout/vList2"/>
    <dgm:cxn modelId="{32D5A3E9-4079-4C2C-989D-BD9C71DC3F2E}" type="presParOf" srcId="{BE769834-A594-4E32-85A5-3712E7A77FA2}" destId="{F28ACC90-560C-480B-9F6E-EE6715A79BBF}" srcOrd="1" destOrd="0" presId="urn:microsoft.com/office/officeart/2005/8/layout/vList2"/>
    <dgm:cxn modelId="{5A8C8C6E-43E9-4DB1-87E2-EB0722A7B1A5}" type="presParOf" srcId="{BE769834-A594-4E32-85A5-3712E7A77FA2}" destId="{327B98EE-3E9F-4921-BB56-6C2293CD4CB2}" srcOrd="2" destOrd="0" presId="urn:microsoft.com/office/officeart/2005/8/layout/vList2"/>
    <dgm:cxn modelId="{F7C2BFD8-7B69-4A16-B2E1-7D9B2B4DB7FD}" type="presParOf" srcId="{BE769834-A594-4E32-85A5-3712E7A77FA2}" destId="{AAFC8434-7E1B-4C8B-BA53-E4DF145CCB53}" srcOrd="3" destOrd="0" presId="urn:microsoft.com/office/officeart/2005/8/layout/vList2"/>
    <dgm:cxn modelId="{BBF40662-944C-4FCD-9257-61290DEFD5E7}" type="presParOf" srcId="{BE769834-A594-4E32-85A5-3712E7A77FA2}" destId="{734ECF3C-FE29-4A17-9C05-AA90E145962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3022F-7814-4553-B4EC-D3ADF9EC6B40}">
      <dsp:nvSpPr>
        <dsp:cNvPr id="0" name=""/>
        <dsp:cNvSpPr/>
      </dsp:nvSpPr>
      <dsp:spPr>
        <a:xfrm>
          <a:off x="0" y="407665"/>
          <a:ext cx="10085034" cy="1272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just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200" kern="1200" dirty="0"/>
            <a:t>Es un artificio que ofrece una representación parecida a un histograma. </a:t>
          </a:r>
          <a:endParaRPr lang="es-PE" sz="3200" kern="1200" dirty="0"/>
        </a:p>
      </dsp:txBody>
      <dsp:txXfrm>
        <a:off x="62141" y="469806"/>
        <a:ext cx="9960752" cy="1148678"/>
      </dsp:txXfrm>
    </dsp:sp>
    <dsp:sp modelId="{327B98EE-3E9F-4921-BB56-6C2293CD4CB2}">
      <dsp:nvSpPr>
        <dsp:cNvPr id="0" name=""/>
        <dsp:cNvSpPr/>
      </dsp:nvSpPr>
      <dsp:spPr>
        <a:xfrm>
          <a:off x="0" y="1772786"/>
          <a:ext cx="10085034" cy="1272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just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200" kern="1200" dirty="0"/>
            <a:t>La ventaja es que no sólo muestran las frecuencias sino que contienen los valores reales. </a:t>
          </a:r>
          <a:endParaRPr lang="es-PE" sz="3200" kern="1200" dirty="0"/>
        </a:p>
      </dsp:txBody>
      <dsp:txXfrm>
        <a:off x="62141" y="1834927"/>
        <a:ext cx="9960752" cy="1148678"/>
      </dsp:txXfrm>
    </dsp:sp>
    <dsp:sp modelId="{734ECF3C-FE29-4A17-9C05-AA90E1459629}">
      <dsp:nvSpPr>
        <dsp:cNvPr id="0" name=""/>
        <dsp:cNvSpPr/>
      </dsp:nvSpPr>
      <dsp:spPr>
        <a:xfrm>
          <a:off x="0" y="3137906"/>
          <a:ext cx="10085034" cy="1272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just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200" kern="1200" dirty="0"/>
            <a:t>A diferencia de las tablas de frecuencias con este procedimiento los datos no se pierden (</a:t>
          </a:r>
          <a:r>
            <a:rPr lang="es-ES_tradnl" sz="3200" u="sng" kern="1200" dirty="0"/>
            <a:t>hay excepciones</a:t>
          </a:r>
          <a:r>
            <a:rPr lang="es-ES_tradnl" sz="3200" kern="1200" dirty="0"/>
            <a:t>).</a:t>
          </a:r>
          <a:endParaRPr lang="es-PE" sz="3200" kern="1200" dirty="0"/>
        </a:p>
      </dsp:txBody>
      <dsp:txXfrm>
        <a:off x="62141" y="3200047"/>
        <a:ext cx="9960752" cy="1148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defTabSz="954088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r" defTabSz="954088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6900"/>
            <a:ext cx="4295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b" anchorCtr="0" compatLnSpc="1">
            <a:prstTxWarp prst="textNoShape">
              <a:avLst/>
            </a:prstTxWarp>
          </a:bodyPr>
          <a:lstStyle>
            <a:lvl1pPr defTabSz="954088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b" anchorCtr="0" compatLnSpc="1">
            <a:prstTxWarp prst="textNoShape">
              <a:avLst/>
            </a:prstTxWarp>
          </a:bodyPr>
          <a:lstStyle>
            <a:lvl1pPr algn="r" defTabSz="954088">
              <a:defRPr sz="1300"/>
            </a:lvl1pPr>
          </a:lstStyle>
          <a:p>
            <a:pPr>
              <a:defRPr/>
            </a:pPr>
            <a:fld id="{F5CF000E-9573-461A-8909-D58CC482525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673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defTabSz="954088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r" defTabSz="954088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6963" y="549275"/>
            <a:ext cx="4872037" cy="2741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3450"/>
            <a:ext cx="768032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b" anchorCtr="0" compatLnSpc="1">
            <a:prstTxWarp prst="textNoShape">
              <a:avLst/>
            </a:prstTxWarp>
          </a:bodyPr>
          <a:lstStyle>
            <a:lvl1pPr defTabSz="954088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b" anchorCtr="0" compatLnSpc="1">
            <a:prstTxWarp prst="textNoShape">
              <a:avLst/>
            </a:prstTxWarp>
          </a:bodyPr>
          <a:lstStyle>
            <a:lvl1pPr algn="r" defTabSz="954088">
              <a:defRPr sz="1300"/>
            </a:lvl1pPr>
          </a:lstStyle>
          <a:p>
            <a:pPr>
              <a:defRPr/>
            </a:pPr>
            <a:fld id="{FDD6080B-2795-4CE9-9F5D-5DC18E6D7C7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05795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4088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4088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4088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4088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E56E854-B1F8-420C-AE71-7A03C0877C91}" type="slidenum">
              <a:rPr lang="es-ES" sz="1300" smtClean="0"/>
              <a:pPr eaLnBrk="1" hangingPunct="1"/>
              <a:t>1</a:t>
            </a:fld>
            <a:endParaRPr lang="es-ES" sz="13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6963" y="549275"/>
            <a:ext cx="4872037" cy="2741613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10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B6B7D-FC2C-46F1-AED0-9BF478693E3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91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B3603E-B180-4473-99B4-8F766828627D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725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7C3449-63A3-4B9B-B313-E9F13E2996B2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0748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673101"/>
            <a:ext cx="11070492" cy="7397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601785" y="1628776"/>
            <a:ext cx="10988431" cy="4752975"/>
          </a:xfrm>
        </p:spPr>
        <p:txBody>
          <a:bodyPr/>
          <a:lstStyle/>
          <a:p>
            <a:pPr lvl="0"/>
            <a:endParaRPr lang="es-E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73433-020D-4FF2-8EAB-40DBB14715E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Bioestadística. U. Málaga.</a:t>
            </a:r>
          </a:p>
        </p:txBody>
      </p:sp>
    </p:spTree>
    <p:extLst>
      <p:ext uri="{BB962C8B-B14F-4D97-AF65-F5344CB8AC3E}">
        <p14:creationId xmlns:p14="http://schemas.microsoft.com/office/powerpoint/2010/main" val="3604121519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07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D2A3A-D2BE-4463-86F7-3DA5BFB661A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48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37BE4F-7C6F-4557-9A54-769EA274A9E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16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EA692E-5CBE-49BA-9053-B5E4D1F6813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147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3B6207-ED24-4248-A54C-03A3DA36CA9B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16665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9C15B-C8D5-4E80-BC4B-DF8D7DEE653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91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89AAF94-B3F1-424E-8FD0-2E120268723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776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2F814-2DA7-45BD-BCB3-036BD5F1D88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7005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C3B6207-ED24-4248-A54C-03A3DA36CA9B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74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Resultado de imagen para universidad agraria la molina logo">
            <a:extLst>
              <a:ext uri="{FF2B5EF4-FFF2-40B4-BE49-F238E27FC236}">
                <a16:creationId xmlns:a16="http://schemas.microsoft.com/office/drawing/2014/main" id="{88FEB302-0E49-4115-A01A-2EBD978F7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327" y="548681"/>
            <a:ext cx="6297348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896105-2BF5-4238-9074-0C616CFB2702}"/>
              </a:ext>
            </a:extLst>
          </p:cNvPr>
          <p:cNvSpPr txBox="1">
            <a:spLocks noChangeArrowheads="1"/>
          </p:cNvSpPr>
          <p:nvPr/>
        </p:nvSpPr>
        <p:spPr>
          <a:xfrm>
            <a:off x="1127448" y="2906008"/>
            <a:ext cx="10009112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ESTADÍSTICA GENERAL</a:t>
            </a:r>
          </a:p>
          <a:p>
            <a:pPr algn="ctr">
              <a:defRPr/>
            </a:pPr>
            <a:r>
              <a:rPr lang="es-E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CAPÍTULO 3: MEDIDAS ESTADÍSTICAS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4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87425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87425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87425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87425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59865E44-7A2C-4A01-B251-E615CAC6715E}" type="slidenum">
              <a:rPr lang="es-ES" sz="1300">
                <a:latin typeface="Arial Black" pitchFamily="34" charset="0"/>
              </a:rPr>
              <a:pPr eaLnBrk="1" hangingPunct="1"/>
              <a:t>10</a:t>
            </a:fld>
            <a:endParaRPr lang="es-ES" sz="1300">
              <a:latin typeface="Arial Black" pitchFamily="34" charset="0"/>
            </a:endParaRPr>
          </a:p>
        </p:txBody>
      </p:sp>
      <p:sp>
        <p:nvSpPr>
          <p:cNvPr id="223239" name="Rectangle 7"/>
          <p:cNvSpPr>
            <a:spLocks noChangeArrowheads="1"/>
          </p:cNvSpPr>
          <p:nvPr/>
        </p:nvSpPr>
        <p:spPr bwMode="auto">
          <a:xfrm>
            <a:off x="1143001" y="302049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s-E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5E37431-7BD6-4F0F-AA54-018538015709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Propiedades de la media aritmética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C28CA2B-8777-451C-954D-6C37B27822AF}"/>
              </a:ext>
            </a:extLst>
          </p:cNvPr>
          <p:cNvSpPr/>
          <p:nvPr/>
        </p:nvSpPr>
        <p:spPr>
          <a:xfrm>
            <a:off x="1143001" y="2060848"/>
            <a:ext cx="1006948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Tx/>
              <a:buAutoNum type="arabicPeriod" startAt="5"/>
            </a:pPr>
            <a:r>
              <a:rPr lang="es-ES_tradnl" sz="2800" dirty="0">
                <a:latin typeface="Verdana" pitchFamily="34" charset="0"/>
                <a:cs typeface="Times New Roman" pitchFamily="18" charset="0"/>
              </a:rPr>
              <a:t>La suma de las desviaciones de las observaciones con respecto al promedio es igual a cero </a:t>
            </a:r>
          </a:p>
          <a:p>
            <a:pPr algn="just">
              <a:buFontTx/>
              <a:buAutoNum type="arabicPeriod" startAt="5"/>
            </a:pPr>
            <a:endParaRPr lang="es-ES_tradnl" sz="28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AutoNum type="arabicPeriod" startAt="5"/>
            </a:pPr>
            <a:endParaRPr lang="es-ES_tradnl" sz="28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AutoNum type="arabicPeriod" startAt="5"/>
            </a:pPr>
            <a:endParaRPr lang="es-ES_tradnl" sz="28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AutoNum type="arabicPeriod" startAt="5"/>
            </a:pPr>
            <a:r>
              <a:rPr lang="es-ES_tradnl" sz="2800" dirty="0">
                <a:latin typeface="Verdana" pitchFamily="34" charset="0"/>
                <a:cs typeface="Times New Roman" pitchFamily="18" charset="0"/>
              </a:rPr>
              <a:t>La suma de los cuadrados  de las desviaciones de las observaciones con respecto a la media es mínima.</a:t>
            </a:r>
          </a:p>
          <a:p>
            <a:pPr algn="just">
              <a:buFontTx/>
              <a:buAutoNum type="arabicPeriod" startAt="5"/>
            </a:pPr>
            <a:endParaRPr lang="es-ES_tradnl" dirty="0">
              <a:cs typeface="Times New Roman" pitchFamily="18" charset="0"/>
            </a:endParaRPr>
          </a:p>
          <a:p>
            <a:pPr algn="just">
              <a:buFontTx/>
              <a:buAutoNum type="arabicPeriod" startAt="5"/>
            </a:pPr>
            <a:endParaRPr lang="es-ES_tradnl" dirty="0">
              <a:cs typeface="Times New Roman" pitchFamily="18" charset="0"/>
            </a:endParaRPr>
          </a:p>
        </p:txBody>
      </p:sp>
      <p:graphicFrame>
        <p:nvGraphicFramePr>
          <p:cNvPr id="7" name="1 Objeto">
            <a:extLst>
              <a:ext uri="{FF2B5EF4-FFF2-40B4-BE49-F238E27FC236}">
                <a16:creationId xmlns:a16="http://schemas.microsoft.com/office/drawing/2014/main" id="{FAB75AFB-A2E7-4A71-903F-989D35B886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434536"/>
              </p:ext>
            </p:extLst>
          </p:nvPr>
        </p:nvGraphicFramePr>
        <p:xfrm>
          <a:off x="2400300" y="2817018"/>
          <a:ext cx="739140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2" name="Equation" r:id="rId3" imgW="2705100" imgH="444500" progId="">
                  <p:embed/>
                </p:oleObj>
              </mc:Choice>
              <mc:Fallback>
                <p:oleObj name="Equation" r:id="rId3" imgW="2705100" imgH="444500" progId="">
                  <p:embed/>
                  <p:pic>
                    <p:nvPicPr>
                      <p:cNvPr id="2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2817018"/>
                        <a:ext cx="7391400" cy="122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5459720D-454C-4CF9-B8B9-4748C40C23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719683"/>
              </p:ext>
            </p:extLst>
          </p:nvPr>
        </p:nvGraphicFramePr>
        <p:xfrm>
          <a:off x="2661506" y="5152683"/>
          <a:ext cx="6868988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3" name="Equation" r:id="rId5" imgW="2692400" imgH="444500" progId="">
                  <p:embed/>
                </p:oleObj>
              </mc:Choice>
              <mc:Fallback>
                <p:oleObj name="Equation" r:id="rId5" imgW="2692400" imgH="444500" progId="">
                  <p:embed/>
                  <p:pic>
                    <p:nvPicPr>
                      <p:cNvPr id="3276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1506" y="5152683"/>
                        <a:ext cx="6868988" cy="1141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690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>
          <a:xfrm>
            <a:off x="1071617" y="1937837"/>
            <a:ext cx="10157043" cy="3961701"/>
          </a:xfrm>
        </p:spPr>
        <p:txBody>
          <a:bodyPr>
            <a:normAutofit/>
          </a:bodyPr>
          <a:lstStyle/>
          <a:p>
            <a:pPr algn="just" eaLnBrk="0" hangingPunct="0">
              <a:defRPr/>
            </a:pPr>
            <a:r>
              <a:rPr lang="es-ES_tradnl" sz="4000" dirty="0">
                <a:cs typeface="Times New Roman" pitchFamily="18" charset="0"/>
              </a:rPr>
              <a:t>La media ponderada se usa en aquellos casos donde las observaciones tienen diferente importancia dentro de una población o muestra.</a:t>
            </a:r>
            <a:r>
              <a:rPr lang="es-ES" sz="4000" dirty="0"/>
              <a:t> </a:t>
            </a:r>
            <a:endParaRPr lang="es-ES_tradnl" sz="40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s-ES_tradnl" sz="4400" dirty="0"/>
          </a:p>
        </p:txBody>
      </p:sp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11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Media aritmética ponderada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C702A5F4-2E41-4780-A4A5-AA45F74C41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60405"/>
              </p:ext>
            </p:extLst>
          </p:nvPr>
        </p:nvGraphicFramePr>
        <p:xfrm>
          <a:off x="3575720" y="3800889"/>
          <a:ext cx="5400600" cy="2098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0" name="Equation" r:id="rId3" imgW="2222500" imgH="863600" progId="">
                  <p:embed/>
                </p:oleObj>
              </mc:Choice>
              <mc:Fallback>
                <p:oleObj name="Equation" r:id="rId3" imgW="2222500" imgH="863600" progId="">
                  <p:embed/>
                  <p:pic>
                    <p:nvPicPr>
                      <p:cNvPr id="224262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720" y="3800889"/>
                        <a:ext cx="5400600" cy="20986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454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>
          <a:xfrm>
            <a:off x="1237721" y="2055636"/>
            <a:ext cx="10147184" cy="3961701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s-PE" sz="4400" dirty="0"/>
              <a:t>Un empresario que vende ropa para caballeros, posee dos tiendas, administradas por Gerentes contratados, los ternos vendidos por estas tiendas son comprados a un proveedor a un costo de 150 nuevos soles.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PE" sz="4400" dirty="0"/>
              <a:t>La tienda A vendió 95 ternos al precio original de 400 nuevos soles, luego de esto en una oferta vendió 126 ternos a 280 nuevos soles y por cierre de temporada vendió los 79 ternos restantes a 200 nuevos soles.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PE" sz="4400" dirty="0"/>
              <a:t>La Tienda B, ha vendido el 30% de sus ternos a 400 nuevos soles, el 40% a 300 nuevos soles y el resto al precio de costo.</a:t>
            </a:r>
            <a:endParaRPr lang="es-ES_tradnl" sz="4400" dirty="0"/>
          </a:p>
        </p:txBody>
      </p:sp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12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2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9403E87-850E-4DD9-A6D9-C1273B1A3CE6}"/>
              </a:ext>
            </a:extLst>
          </p:cNvPr>
          <p:cNvSpPr/>
          <p:nvPr/>
        </p:nvSpPr>
        <p:spPr>
          <a:xfrm>
            <a:off x="979516" y="6459784"/>
            <a:ext cx="547652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Ejemplo 3 – Página 41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3025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>
          <a:xfrm>
            <a:off x="1237721" y="2055636"/>
            <a:ext cx="10147184" cy="3961701"/>
          </a:xfrm>
        </p:spPr>
        <p:txBody>
          <a:bodyPr>
            <a:normAutofit fontScale="77500" lnSpcReduction="20000"/>
          </a:bodyPr>
          <a:lstStyle/>
          <a:p>
            <a:pPr marL="442913" indent="-442913" algn="just">
              <a:buAutoNum type="alphaLcPeriod"/>
            </a:pPr>
            <a:r>
              <a:rPr lang="es-PE" sz="4400" dirty="0"/>
              <a:t>¿Cuál ha sido el precio promedio por terno vendido en la tienda A? </a:t>
            </a:r>
          </a:p>
          <a:p>
            <a:pPr marL="442913" indent="-442913" algn="just">
              <a:buFont typeface="Calibri" panose="020F0502020204030204" pitchFamily="34" charset="0"/>
              <a:buAutoNum type="alphaLcPeriod"/>
            </a:pPr>
            <a:r>
              <a:rPr lang="es-PE" sz="4400" dirty="0"/>
              <a:t>Considerando el precio promedio por terno vendido como indicador de buena administración, ¿Cuál de ellas ha sido mejor administrada?</a:t>
            </a:r>
          </a:p>
          <a:p>
            <a:pPr marL="442913" indent="-442913" algn="just">
              <a:buFont typeface="Calibri" panose="020F0502020204030204" pitchFamily="34" charset="0"/>
              <a:buAutoNum type="alphaLcPeriod"/>
            </a:pPr>
            <a:r>
              <a:rPr lang="es-PE" sz="4400" dirty="0"/>
              <a:t>Si la tienda B recibió el doble de cantidad de ternos para vender que la tienda A. ¿Cuál es el precio promedio por terno vendido considerando ambas tiendas?</a:t>
            </a:r>
            <a:endParaRPr lang="es-ES_tradnl" sz="4400" dirty="0"/>
          </a:p>
        </p:txBody>
      </p:sp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13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2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9403E87-850E-4DD9-A6D9-C1273B1A3CE6}"/>
              </a:ext>
            </a:extLst>
          </p:cNvPr>
          <p:cNvSpPr/>
          <p:nvPr/>
        </p:nvSpPr>
        <p:spPr>
          <a:xfrm>
            <a:off x="979516" y="6459784"/>
            <a:ext cx="547652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Ejemplo 3 – Página 41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310522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>
          <a:xfrm>
            <a:off x="1237721" y="2055636"/>
            <a:ext cx="10147184" cy="4253684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s-PE" sz="4000" dirty="0"/>
              <a:t>En la siguiente tabla se presenta la distribución del número de parcelas que poseen para una muestra de 50 agricultores de la sierra central.</a:t>
            </a:r>
          </a:p>
          <a:p>
            <a:pPr marL="0" indent="0" algn="just">
              <a:buNone/>
            </a:pPr>
            <a:endParaRPr lang="es-PE" sz="4000" dirty="0"/>
          </a:p>
          <a:p>
            <a:pPr marL="0" indent="0" algn="just">
              <a:buNone/>
            </a:pPr>
            <a:endParaRPr lang="es-PE" sz="4000" dirty="0"/>
          </a:p>
          <a:p>
            <a:pPr marL="0" indent="0" algn="just">
              <a:buNone/>
            </a:pPr>
            <a:endParaRPr lang="es-PE" sz="4000" dirty="0"/>
          </a:p>
          <a:p>
            <a:pPr marL="0" indent="0" algn="just">
              <a:buNone/>
            </a:pPr>
            <a:endParaRPr lang="es-PE" sz="4000" dirty="0"/>
          </a:p>
          <a:p>
            <a:pPr marL="0" indent="0" algn="just">
              <a:buNone/>
            </a:pPr>
            <a:r>
              <a:rPr lang="es-PE" sz="4000" dirty="0"/>
              <a:t>Halle e interprete el número promedio de parcelas que tienen por agricultor.  </a:t>
            </a:r>
            <a:endParaRPr lang="es-ES_tradnl" sz="4000" dirty="0"/>
          </a:p>
        </p:txBody>
      </p:sp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14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Ejercicio 2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9403E87-850E-4DD9-A6D9-C1273B1A3CE6}"/>
              </a:ext>
            </a:extLst>
          </p:cNvPr>
          <p:cNvSpPr/>
          <p:nvPr/>
        </p:nvSpPr>
        <p:spPr>
          <a:xfrm>
            <a:off x="979516" y="6459784"/>
            <a:ext cx="547652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Ejercicio 2 – Página 42 de la Guía de Estadística General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713FC7BF-5EE6-40AC-9B03-EEFDF8D60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154743"/>
              </p:ext>
            </p:extLst>
          </p:nvPr>
        </p:nvGraphicFramePr>
        <p:xfrm>
          <a:off x="1473680" y="3359518"/>
          <a:ext cx="9964719" cy="16459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59576">
                  <a:extLst>
                    <a:ext uri="{9D8B030D-6E8A-4147-A177-3AD203B41FA5}">
                      <a16:colId xmlns:a16="http://schemas.microsoft.com/office/drawing/2014/main" val="3620724035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62833027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588312921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082014749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3157614139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1798093616"/>
                    </a:ext>
                  </a:extLst>
                </a:gridCol>
                <a:gridCol w="1445143">
                  <a:extLst>
                    <a:ext uri="{9D8B030D-6E8A-4147-A177-3AD203B41FA5}">
                      <a16:colId xmlns:a16="http://schemas.microsoft.com/office/drawing/2014/main" val="2642848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Número de parcelas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b="1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44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400" b="1" dirty="0"/>
                        <a:t>Número de agricultores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b="1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b="1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55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35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>
          <a:xfrm>
            <a:off x="1237721" y="2055636"/>
            <a:ext cx="10147184" cy="3961701"/>
          </a:xfrm>
        </p:spPr>
        <p:txBody>
          <a:bodyPr>
            <a:normAutofit/>
          </a:bodyPr>
          <a:lstStyle/>
          <a:p>
            <a:pPr algn="just" eaLnBrk="0" hangingPunct="0">
              <a:defRPr/>
            </a:pPr>
            <a:r>
              <a:rPr lang="es-ES_tradnl" sz="3600" dirty="0">
                <a:cs typeface="Times New Roman" pitchFamily="18" charset="0"/>
              </a:rPr>
              <a:t>La mediana es el valor que ocupa la posición central  de un conjunto de datos, previamente  </a:t>
            </a:r>
            <a:r>
              <a:rPr lang="es-ES_tradnl" sz="3600" u="sng" dirty="0">
                <a:solidFill>
                  <a:srgbClr val="CC3300"/>
                </a:solidFill>
                <a:cs typeface="Times New Roman" pitchFamily="18" charset="0"/>
              </a:rPr>
              <a:t>ordenados.</a:t>
            </a:r>
            <a:r>
              <a:rPr lang="es-ES_tradnl" sz="3600" dirty="0">
                <a:cs typeface="Times New Roman" pitchFamily="18" charset="0"/>
              </a:rPr>
              <a:t>  </a:t>
            </a:r>
          </a:p>
          <a:p>
            <a:pPr algn="just" eaLnBrk="0" hangingPunct="0">
              <a:defRPr/>
            </a:pPr>
            <a:r>
              <a:rPr lang="es-ES_tradnl" sz="3600" dirty="0">
                <a:cs typeface="Times New Roman" pitchFamily="18" charset="0"/>
              </a:rPr>
              <a:t>La mediana paramétrica se simboliza con Me y la mediana muestral con  me</a:t>
            </a:r>
          </a:p>
          <a:p>
            <a:pPr algn="just" eaLnBrk="0" hangingPunct="0">
              <a:defRPr/>
            </a:pPr>
            <a:endParaRPr lang="es-ES_tradnl" sz="3600" dirty="0">
              <a:cs typeface="Times New Roman" pitchFamily="18" charset="0"/>
            </a:endParaRPr>
          </a:p>
          <a:p>
            <a:pPr algn="just" eaLnBrk="0" hangingPunct="0">
              <a:defRPr/>
            </a:pPr>
            <a:endParaRPr lang="es-ES_tradnl" sz="3600" dirty="0">
              <a:cs typeface="Times New Roman" pitchFamily="18" charset="0"/>
            </a:endParaRPr>
          </a:p>
          <a:p>
            <a:pPr algn="just" eaLnBrk="0" hangingPunct="0">
              <a:defRPr/>
            </a:pPr>
            <a:endParaRPr lang="es-ES_tradnl" sz="3600" dirty="0"/>
          </a:p>
        </p:txBody>
      </p:sp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15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Mediana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08F67F61-42FB-4E08-BF69-68526EE467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142763"/>
              </p:ext>
            </p:extLst>
          </p:nvPr>
        </p:nvGraphicFramePr>
        <p:xfrm>
          <a:off x="1824285" y="4374274"/>
          <a:ext cx="9263509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4" r:id="rId3" imgW="4152900" imgH="914400" progId="">
                  <p:embed/>
                </p:oleObj>
              </mc:Choice>
              <mc:Fallback>
                <p:oleObj r:id="rId3" imgW="4152900" imgH="914400" progId="">
                  <p:embed/>
                  <p:pic>
                    <p:nvPicPr>
                      <p:cNvPr id="2314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285" y="4374274"/>
                        <a:ext cx="9263509" cy="164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755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16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3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9403E87-850E-4DD9-A6D9-C1273B1A3CE6}"/>
              </a:ext>
            </a:extLst>
          </p:cNvPr>
          <p:cNvSpPr/>
          <p:nvPr/>
        </p:nvSpPr>
        <p:spPr>
          <a:xfrm>
            <a:off x="979516" y="6459784"/>
            <a:ext cx="547652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Ejemplo 3 – Página 41 de la Guía de Estadística General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E681E83-4A19-4D18-817C-381ADE4AD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350" y="1916832"/>
            <a:ext cx="97059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1695450" indent="-169545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1pPr>
            <a:lvl2pPr marL="2971800" indent="-28575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2pPr>
            <a:lvl3pPr marL="3379788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3pPr>
            <a:lvl4pPr marL="3787775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4pPr>
            <a:lvl5pPr marL="4195763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5pPr>
            <a:lvl6pPr marL="4652963" indent="-228600" algn="ctr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6pPr>
            <a:lvl7pPr marL="5110163" indent="-228600" algn="ctr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7pPr>
            <a:lvl8pPr marL="5567363" indent="-228600" algn="ctr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8pPr>
            <a:lvl9pPr marL="6024563" indent="-228600" algn="ctr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177800" indent="0"/>
            <a:r>
              <a:rPr lang="es-ES_tradnl" sz="2400" dirty="0"/>
              <a:t>Los siguientes datos corresponden a los pesos (en Kg.) de 10 personas elegidas al azar.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437363AC-3D6F-47EC-81E3-636F1CF8C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2679664"/>
            <a:ext cx="7042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/>
            <a:r>
              <a:rPr lang="es-ES_tradnl" sz="3600" dirty="0">
                <a:latin typeface="Times New Roman" pitchFamily="18" charset="0"/>
              </a:rPr>
              <a:t>50, 77, 53, 76,  63, 64, 75, 54,  52, 80</a:t>
            </a: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3FCA5533-7E35-494E-8B94-F2F37E7E4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3324149"/>
            <a:ext cx="8840882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61950" indent="-36195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1pPr>
            <a:lvl2pPr marL="819150" indent="-36195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2pPr>
            <a:lvl3pPr marL="1276350" indent="-36195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3pPr>
            <a:lvl4pPr marL="1733550" indent="-36195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4pPr>
            <a:lvl5pPr marL="2190750" indent="-36195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5pPr>
            <a:lvl6pPr marL="2647950" indent="-361950" algn="ctr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6pPr>
            <a:lvl7pPr marL="3105150" indent="-361950" algn="ctr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7pPr>
            <a:lvl8pPr marL="3562350" indent="-361950" algn="ctr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8pPr>
            <a:lvl9pPr marL="4019550" indent="-361950" algn="ctr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>
              <a:buFontTx/>
              <a:buAutoNum type="arabicPlain"/>
            </a:pPr>
            <a:r>
              <a:rPr lang="es-ES_tradnl" sz="3600" dirty="0">
                <a:solidFill>
                  <a:srgbClr val="0066FF"/>
                </a:solidFill>
                <a:latin typeface="Times New Roman" pitchFamily="18" charset="0"/>
              </a:rPr>
              <a:t>      2	    3	     4	     5	     6	      7     8     9    10</a:t>
            </a:r>
          </a:p>
          <a:p>
            <a:pPr algn="l">
              <a:buFontTx/>
              <a:buAutoNum type="arabicPlain"/>
            </a:pPr>
            <a:endParaRPr lang="es-ES_tradnl" sz="2000" dirty="0">
              <a:latin typeface="Times New Roman" pitchFamily="18" charset="0"/>
            </a:endParaRPr>
          </a:p>
          <a:p>
            <a:pPr algn="l"/>
            <a:r>
              <a:rPr lang="es-ES_tradnl" sz="3600" dirty="0">
                <a:latin typeface="Times New Roman" pitchFamily="18" charset="0"/>
              </a:rPr>
              <a:t>50	52   53    54    63    64     75   76   77   80 </a:t>
            </a:r>
          </a:p>
        </p:txBody>
      </p:sp>
      <p:sp>
        <p:nvSpPr>
          <p:cNvPr id="13" name="Oval 6">
            <a:extLst>
              <a:ext uri="{FF2B5EF4-FFF2-40B4-BE49-F238E27FC236}">
                <a16:creationId xmlns:a16="http://schemas.microsoft.com/office/drawing/2014/main" id="{2893861C-A94D-42CB-8515-D3EE0AD0E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660" y="3231940"/>
            <a:ext cx="1649412" cy="10572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D680790F-ACDD-4A89-957C-AD27ECF31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5" y="5084764"/>
            <a:ext cx="47724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/>
            <a:r>
              <a:rPr lang="es-ES_tradnl" sz="3600" dirty="0">
                <a:latin typeface="Times New Roman" pitchFamily="18" charset="0"/>
              </a:rPr>
              <a:t>m</a:t>
            </a:r>
            <a:r>
              <a:rPr lang="es-ES_tradnl" sz="2400" dirty="0">
                <a:latin typeface="Times New Roman" pitchFamily="18" charset="0"/>
              </a:rPr>
              <a:t>e</a:t>
            </a:r>
            <a:r>
              <a:rPr lang="es-ES_tradnl" sz="3600" dirty="0">
                <a:latin typeface="Times New Roman" pitchFamily="18" charset="0"/>
              </a:rPr>
              <a:t>=(63+64)/2=63.5 Kg.</a:t>
            </a:r>
          </a:p>
        </p:txBody>
      </p:sp>
      <p:sp>
        <p:nvSpPr>
          <p:cNvPr id="15" name="AutoShape 10">
            <a:extLst>
              <a:ext uri="{FF2B5EF4-FFF2-40B4-BE49-F238E27FC236}">
                <a16:creationId xmlns:a16="http://schemas.microsoft.com/office/drawing/2014/main" id="{4372C364-A0FA-4166-BD9A-1E19259C7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850" y="4508404"/>
            <a:ext cx="368300" cy="647700"/>
          </a:xfrm>
          <a:prstGeom prst="downArrow">
            <a:avLst>
              <a:gd name="adj1" fmla="val 50000"/>
              <a:gd name="adj2" fmla="val 31088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590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17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Ejercicio 3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9403E87-850E-4DD9-A6D9-C1273B1A3CE6}"/>
              </a:ext>
            </a:extLst>
          </p:cNvPr>
          <p:cNvSpPr/>
          <p:nvPr/>
        </p:nvSpPr>
        <p:spPr>
          <a:xfrm>
            <a:off x="979516" y="6459784"/>
            <a:ext cx="547652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Ejercicio 4 – Página 43 de la Guía de Estadística General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39A9DE99-AE41-4742-832B-DF11965CB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350" y="1916832"/>
            <a:ext cx="1036213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1695450" indent="-169545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1pPr>
            <a:lvl2pPr marL="2971800" indent="-28575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2pPr>
            <a:lvl3pPr marL="3379788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3pPr>
            <a:lvl4pPr marL="3787775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4pPr>
            <a:lvl5pPr marL="4195763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5pPr>
            <a:lvl6pPr marL="4652963" indent="-228600" algn="ctr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6pPr>
            <a:lvl7pPr marL="5110163" indent="-228600" algn="ctr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7pPr>
            <a:lvl8pPr marL="5567363" indent="-228600" algn="ctr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8pPr>
            <a:lvl9pPr marL="6024563" indent="-228600" algn="ctr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273050" indent="0" algn="just"/>
            <a:r>
              <a:rPr lang="es-ES_tradnl" sz="2400" dirty="0">
                <a:effectLst/>
              </a:rPr>
              <a:t>En un estudio del medio ambiente para evaluar la calidad de aire, se registró la cantidad de microgramos de partículas en suspensión por mt</a:t>
            </a:r>
            <a:r>
              <a:rPr lang="es-ES_tradnl" sz="2400" b="1" baseline="30000" dirty="0">
                <a:effectLst/>
              </a:rPr>
              <a:t>2</a:t>
            </a:r>
            <a:r>
              <a:rPr lang="es-ES_tradnl" sz="2400" dirty="0">
                <a:effectLst/>
              </a:rPr>
              <a:t> de aire para muestras evaluadas en dos zonas. </a:t>
            </a:r>
            <a:endParaRPr lang="es-PE" sz="2400" dirty="0">
              <a:effectLst/>
            </a:endParaRPr>
          </a:p>
          <a:p>
            <a:pPr algn="l"/>
            <a:r>
              <a:rPr lang="es-ES_tradnl" sz="2400" dirty="0">
                <a:effectLst/>
              </a:rPr>
              <a:t> </a:t>
            </a:r>
            <a:endParaRPr lang="es-PE" sz="2400" dirty="0">
              <a:effectLst/>
            </a:endParaRPr>
          </a:p>
        </p:txBody>
      </p:sp>
      <p:graphicFrame>
        <p:nvGraphicFramePr>
          <p:cNvPr id="13" name="2 Tabla">
            <a:extLst>
              <a:ext uri="{FF2B5EF4-FFF2-40B4-BE49-F238E27FC236}">
                <a16:creationId xmlns:a16="http://schemas.microsoft.com/office/drawing/2014/main" id="{DE03A47B-97F6-4EBA-8482-06BB8A40B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366165"/>
              </p:ext>
            </p:extLst>
          </p:nvPr>
        </p:nvGraphicFramePr>
        <p:xfrm>
          <a:off x="2207568" y="3429000"/>
          <a:ext cx="8640959" cy="136815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14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7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47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4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32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47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47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840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2800" b="1" i="0" dirty="0">
                          <a:effectLst/>
                        </a:rPr>
                        <a:t>Zona A</a:t>
                      </a:r>
                      <a:endParaRPr lang="es-PE" sz="2800" b="1" i="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800" b="1" i="0" dirty="0">
                          <a:effectLst/>
                        </a:rPr>
                        <a:t>38</a:t>
                      </a:r>
                      <a:endParaRPr lang="es-PE" sz="2800" b="1" i="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800" b="1" i="0" dirty="0">
                          <a:effectLst/>
                        </a:rPr>
                        <a:t>32</a:t>
                      </a:r>
                      <a:endParaRPr lang="es-PE" sz="2800" b="1" i="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800" b="1" i="0" dirty="0">
                          <a:effectLst/>
                        </a:rPr>
                        <a:t>45</a:t>
                      </a:r>
                      <a:endParaRPr lang="es-PE" sz="2800" b="1" i="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800" b="1" i="0" dirty="0">
                          <a:effectLst/>
                        </a:rPr>
                        <a:t>30</a:t>
                      </a:r>
                      <a:endParaRPr lang="es-PE" sz="2800" b="1" i="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800" b="1" i="0" dirty="0">
                          <a:effectLst/>
                        </a:rPr>
                        <a:t>24</a:t>
                      </a:r>
                      <a:endParaRPr lang="es-PE" sz="2800" b="1" i="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800" b="1" i="0" dirty="0">
                          <a:effectLst/>
                        </a:rPr>
                        <a:t>45</a:t>
                      </a:r>
                      <a:endParaRPr lang="es-PE" sz="2800" b="1" i="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800" b="1" i="0" dirty="0">
                          <a:effectLst/>
                        </a:rPr>
                        <a:t>42</a:t>
                      </a:r>
                      <a:endParaRPr lang="es-PE" sz="2800" b="1" i="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800" b="1" i="0">
                          <a:effectLst/>
                        </a:rPr>
                        <a:t>18</a:t>
                      </a:r>
                      <a:endParaRPr lang="es-PE" sz="2800" b="1" i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800" b="1" i="0" dirty="0">
                          <a:effectLst/>
                        </a:rPr>
                        <a:t>28</a:t>
                      </a:r>
                      <a:endParaRPr lang="es-PE" sz="2800" b="1" i="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2800" b="1" i="0" dirty="0">
                          <a:effectLst/>
                        </a:rPr>
                        <a:t>Zona B</a:t>
                      </a:r>
                      <a:endParaRPr lang="es-PE" sz="2800" b="1" i="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800" b="1" i="0">
                          <a:effectLst/>
                        </a:rPr>
                        <a:t>25</a:t>
                      </a:r>
                      <a:endParaRPr lang="es-PE" sz="2800" b="1" i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800" b="1" i="0">
                          <a:effectLst/>
                        </a:rPr>
                        <a:t>28</a:t>
                      </a:r>
                      <a:endParaRPr lang="es-PE" sz="2800" b="1" i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800" b="1" i="0">
                          <a:effectLst/>
                        </a:rPr>
                        <a:t>25</a:t>
                      </a:r>
                      <a:endParaRPr lang="es-PE" sz="2800" b="1" i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800" b="1" i="0">
                          <a:effectLst/>
                        </a:rPr>
                        <a:t>32</a:t>
                      </a:r>
                      <a:endParaRPr lang="es-PE" sz="2800" b="1" i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800" b="1" i="0" dirty="0">
                          <a:effectLst/>
                        </a:rPr>
                        <a:t>26</a:t>
                      </a:r>
                      <a:endParaRPr lang="es-PE" sz="2800" b="1" i="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800" b="1" i="0" dirty="0">
                          <a:effectLst/>
                        </a:rPr>
                        <a:t>35</a:t>
                      </a:r>
                      <a:endParaRPr lang="es-PE" sz="2800" b="1" i="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800" b="1" i="0" dirty="0">
                          <a:effectLst/>
                        </a:rPr>
                        <a:t>54</a:t>
                      </a:r>
                      <a:endParaRPr lang="es-PE" sz="2800" b="1" i="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800" b="1" i="0" dirty="0">
                          <a:effectLst/>
                        </a:rPr>
                        <a:t>38</a:t>
                      </a:r>
                      <a:endParaRPr lang="es-PE" sz="2800" b="1" i="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800" b="1" i="0" dirty="0">
                          <a:effectLst/>
                          <a:highlight>
                            <a:srgbClr val="000000"/>
                          </a:highlight>
                        </a:rPr>
                        <a:t> </a:t>
                      </a:r>
                      <a:endParaRPr lang="es-PE" sz="2800" b="1" i="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Box 3">
            <a:extLst>
              <a:ext uri="{FF2B5EF4-FFF2-40B4-BE49-F238E27FC236}">
                <a16:creationId xmlns:a16="http://schemas.microsoft.com/office/drawing/2014/main" id="{8976C79D-C278-49B1-BCEA-6DCDAA1E1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455" y="5028303"/>
            <a:ext cx="1001302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88900" indent="-889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1pPr>
            <a:lvl2pPr marL="2884488" indent="-28575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2pPr>
            <a:lvl3pPr marL="3292475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3pPr>
            <a:lvl4pPr marL="3700463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4pPr>
            <a:lvl5pPr marL="410845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5pPr>
            <a:lvl6pPr marL="456565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6pPr>
            <a:lvl7pPr marL="502285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7pPr>
            <a:lvl8pPr marL="548005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8pPr>
            <a:lvl9pPr marL="593725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just"/>
            <a:r>
              <a:rPr lang="es-ES_tradnl" sz="2400" dirty="0">
                <a:effectLst/>
              </a:rPr>
              <a:t>Halle e interprete la cantidad mediana del número de  microgramos de partículas en suspensión por mt</a:t>
            </a:r>
            <a:r>
              <a:rPr lang="es-ES_tradnl" sz="2400" b="1" baseline="30000" dirty="0">
                <a:effectLst/>
              </a:rPr>
              <a:t>2</a:t>
            </a:r>
            <a:r>
              <a:rPr lang="es-ES_tradnl" sz="2400" dirty="0">
                <a:effectLst/>
              </a:rPr>
              <a:t> de aire para cada zona.</a:t>
            </a:r>
          </a:p>
        </p:txBody>
      </p:sp>
    </p:spTree>
    <p:extLst>
      <p:ext uri="{BB962C8B-B14F-4D97-AF65-F5344CB8AC3E}">
        <p14:creationId xmlns:p14="http://schemas.microsoft.com/office/powerpoint/2010/main" val="85624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4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87425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87425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87425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87425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59865E44-7A2C-4A01-B251-E615CAC6715E}" type="slidenum">
              <a:rPr lang="es-ES" sz="1300">
                <a:latin typeface="Arial Black" pitchFamily="34" charset="0"/>
              </a:rPr>
              <a:pPr eaLnBrk="1" hangingPunct="1"/>
              <a:t>18</a:t>
            </a:fld>
            <a:endParaRPr lang="es-ES" sz="1300">
              <a:latin typeface="Arial Black" pitchFamily="34" charset="0"/>
            </a:endParaRPr>
          </a:p>
        </p:txBody>
      </p:sp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1143001" y="2117669"/>
            <a:ext cx="1006948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457200" indent="-4572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1pPr>
            <a:lvl2pPr marL="800100" indent="-3429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609600" indent="-609600" algn="just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s-ES_tradnl" sz="2800" dirty="0"/>
              <a:t>La mediana  divide a las n observaciones previamente ordenadas, en dos partes iguales.  El 50% con valores menores a la mediana y el otro 50% con valores mayores a la mediana.</a:t>
            </a:r>
          </a:p>
          <a:p>
            <a:pPr marL="609600" indent="-609600" algn="just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s-ES_tradnl" sz="2800" dirty="0"/>
              <a:t>La suma de las desviaciones absolutas de las observaciones con respecto  a la mediana es un valor mínima.</a:t>
            </a:r>
          </a:p>
          <a:p>
            <a:pPr marL="609600" indent="-609600" eaLnBrk="1" hangingPunct="1">
              <a:lnSpc>
                <a:spcPct val="90000"/>
              </a:lnSpc>
              <a:buFont typeface="+mj-lt"/>
              <a:buAutoNum type="arabicPeriod"/>
            </a:pPr>
            <a:endParaRPr lang="es-ES_tradnl" sz="2800" dirty="0"/>
          </a:p>
          <a:p>
            <a:pPr marL="609600" indent="-609600" eaLnBrk="1" hangingPunct="1">
              <a:lnSpc>
                <a:spcPct val="90000"/>
              </a:lnSpc>
              <a:buFont typeface="+mj-lt"/>
              <a:buAutoNum type="arabicPeriod"/>
            </a:pPr>
            <a:endParaRPr lang="es-ES_tradnl" sz="2800" dirty="0"/>
          </a:p>
          <a:p>
            <a:pPr marL="609600" indent="-6096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s-ES_tradnl" sz="2800" dirty="0"/>
              <a:t>No está influenciada por valores extremos. </a:t>
            </a:r>
          </a:p>
          <a:p>
            <a:pPr lvl="1" algn="just">
              <a:buFontTx/>
              <a:buAutoNum type="arabicPeriod"/>
            </a:pPr>
            <a:endParaRPr lang="es-ES_tradnl" sz="2800" dirty="0"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223239" name="Rectangle 7"/>
          <p:cNvSpPr>
            <a:spLocks noChangeArrowheads="1"/>
          </p:cNvSpPr>
          <p:nvPr/>
        </p:nvSpPr>
        <p:spPr bwMode="auto">
          <a:xfrm>
            <a:off x="1143001" y="302049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s-E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5E37431-7BD6-4F0F-AA54-018538015709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Propiedades de la mediana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54EFAE4A-5C5A-4A9D-A9D9-1BFE356DA4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492261"/>
              </p:ext>
            </p:extLst>
          </p:nvPr>
        </p:nvGraphicFramePr>
        <p:xfrm>
          <a:off x="4583832" y="4581128"/>
          <a:ext cx="5112568" cy="923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68" name="Equation" r:id="rId3" imgW="2476500" imgH="444500" progId="">
                  <p:embed/>
                </p:oleObj>
              </mc:Choice>
              <mc:Fallback>
                <p:oleObj name="Equation" r:id="rId3" imgW="2476500" imgH="444500" progId="">
                  <p:embed/>
                  <p:pic>
                    <p:nvPicPr>
                      <p:cNvPr id="3297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832" y="4581128"/>
                        <a:ext cx="5112568" cy="9235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476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19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Moda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9403E87-850E-4DD9-A6D9-C1273B1A3CE6}"/>
              </a:ext>
            </a:extLst>
          </p:cNvPr>
          <p:cNvSpPr/>
          <p:nvPr/>
        </p:nvSpPr>
        <p:spPr>
          <a:xfrm>
            <a:off x="979516" y="6459784"/>
            <a:ext cx="547652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Ejemplo 3 – Página 41 de la Guía de Estadística General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2DE1100C-0A7C-4AC3-A7AB-062945511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515" y="1988840"/>
            <a:ext cx="10232967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0" hangingPunct="0">
              <a:defRPr/>
            </a:pPr>
            <a:r>
              <a:rPr lang="es-ES_tradnl" sz="2800" dirty="0">
                <a:effectLst/>
                <a:cs typeface="Times New Roman" pitchFamily="18" charset="0"/>
              </a:rPr>
              <a:t>La moda de un conjunto de datos es el valor o atributo que ocurre con mayor frecuencia.  </a:t>
            </a:r>
          </a:p>
          <a:p>
            <a:pPr algn="just" eaLnBrk="0" hangingPunct="0">
              <a:defRPr/>
            </a:pPr>
            <a:endParaRPr lang="es-ES_tradnl" sz="2800" dirty="0">
              <a:effectLst/>
              <a:cs typeface="Times New Roman" pitchFamily="18" charset="0"/>
            </a:endParaRPr>
          </a:p>
          <a:p>
            <a:pPr algn="just" eaLnBrk="0" hangingPunct="0">
              <a:defRPr/>
            </a:pPr>
            <a:r>
              <a:rPr lang="es-ES_tradnl" sz="2800" dirty="0">
                <a:effectLst/>
                <a:cs typeface="Times New Roman" pitchFamily="18" charset="0"/>
              </a:rPr>
              <a:t>La moda paramétrica se representa por Mo y la moda </a:t>
            </a:r>
            <a:r>
              <a:rPr lang="es-ES_tradnl" sz="2800" dirty="0" err="1">
                <a:effectLst/>
                <a:cs typeface="Times New Roman" pitchFamily="18" charset="0"/>
              </a:rPr>
              <a:t>muestral</a:t>
            </a:r>
            <a:r>
              <a:rPr lang="es-ES_tradnl" sz="2800" dirty="0">
                <a:effectLst/>
                <a:cs typeface="Times New Roman" pitchFamily="18" charset="0"/>
              </a:rPr>
              <a:t> por  </a:t>
            </a:r>
            <a:r>
              <a:rPr lang="es-ES_tradnl" sz="2800" dirty="0" err="1">
                <a:effectLst/>
                <a:cs typeface="Times New Roman" pitchFamily="18" charset="0"/>
              </a:rPr>
              <a:t>mo</a:t>
            </a:r>
            <a:r>
              <a:rPr lang="es-ES" sz="2800" dirty="0">
                <a:effectLst/>
                <a:cs typeface="Times New Roman" pitchFamily="18" charset="0"/>
              </a:rPr>
              <a:t>.</a:t>
            </a:r>
            <a:endParaRPr lang="es-ES_tradnl" sz="2800" dirty="0">
              <a:effectLst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60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>
          <a:xfrm>
            <a:off x="1099698" y="1988840"/>
            <a:ext cx="10723652" cy="531806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PE" sz="4800" dirty="0"/>
              <a:t>Reconocer las características básicas de una distribución de datos a través de las principales medidas de tendencia central, de posición y variabilidad</a:t>
            </a:r>
            <a:endParaRPr lang="es-ES" sz="4431" dirty="0"/>
          </a:p>
        </p:txBody>
      </p:sp>
      <p:sp>
        <p:nvSpPr>
          <p:cNvPr id="31746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2CCB331-5574-45B5-BECF-E4A3B0367ED7}" type="slidenum">
              <a:rPr lang="es-ES" sz="1600">
                <a:latin typeface="Arial Black" pitchFamily="34" charset="0"/>
              </a:rPr>
              <a:pPr eaLnBrk="1" hangingPunct="1"/>
              <a:t>2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566DEC-8E12-4A3E-8759-F05631C15191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Objetivos del capítulo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20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Moda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9403E87-850E-4DD9-A6D9-C1273B1A3CE6}"/>
              </a:ext>
            </a:extLst>
          </p:cNvPr>
          <p:cNvSpPr/>
          <p:nvPr/>
        </p:nvSpPr>
        <p:spPr>
          <a:xfrm>
            <a:off x="979516" y="6459784"/>
            <a:ext cx="547652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Ejemplo 3 – Página 41 de la Guía de Estadística General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2DE1100C-0A7C-4AC3-A7AB-062945511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515" y="1988840"/>
            <a:ext cx="10232967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0" hangingPunct="0">
              <a:defRPr/>
            </a:pPr>
            <a:r>
              <a:rPr lang="es-ES_tradnl" sz="4000" dirty="0">
                <a:effectLst/>
                <a:cs typeface="Times New Roman" pitchFamily="18" charset="0"/>
              </a:rPr>
              <a:t>La moda de un conjunto de datos es el valor o atributo que ocurre con mayor frecuencia.  </a:t>
            </a:r>
          </a:p>
          <a:p>
            <a:pPr algn="just" eaLnBrk="0" hangingPunct="0">
              <a:defRPr/>
            </a:pPr>
            <a:endParaRPr lang="es-ES_tradnl" sz="4000" dirty="0">
              <a:effectLst/>
              <a:cs typeface="Times New Roman" pitchFamily="18" charset="0"/>
            </a:endParaRPr>
          </a:p>
          <a:p>
            <a:pPr algn="just" eaLnBrk="0" hangingPunct="0">
              <a:defRPr/>
            </a:pPr>
            <a:r>
              <a:rPr lang="es-ES_tradnl" sz="4000" dirty="0">
                <a:effectLst/>
                <a:cs typeface="Times New Roman" pitchFamily="18" charset="0"/>
              </a:rPr>
              <a:t>La moda paramétrica se representa por Mo y la moda </a:t>
            </a:r>
            <a:r>
              <a:rPr lang="es-ES_tradnl" sz="4000" dirty="0" err="1">
                <a:effectLst/>
                <a:cs typeface="Times New Roman" pitchFamily="18" charset="0"/>
              </a:rPr>
              <a:t>muestral</a:t>
            </a:r>
            <a:r>
              <a:rPr lang="es-ES_tradnl" sz="4000" dirty="0">
                <a:effectLst/>
                <a:cs typeface="Times New Roman" pitchFamily="18" charset="0"/>
              </a:rPr>
              <a:t> por  </a:t>
            </a:r>
            <a:r>
              <a:rPr lang="es-ES_tradnl" sz="4000" dirty="0" err="1">
                <a:effectLst/>
                <a:cs typeface="Times New Roman" pitchFamily="18" charset="0"/>
              </a:rPr>
              <a:t>mo</a:t>
            </a:r>
            <a:r>
              <a:rPr lang="es-ES" sz="4000" dirty="0">
                <a:effectLst/>
                <a:cs typeface="Times New Roman" pitchFamily="18" charset="0"/>
              </a:rPr>
              <a:t>.</a:t>
            </a:r>
            <a:endParaRPr lang="es-ES_tradnl" sz="4000" dirty="0">
              <a:effectLst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47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A8517B-D355-415A-9C04-C88418DE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AE997C26-CAA0-4CF2-AB01-8BAAE33EC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333" y="2090172"/>
            <a:ext cx="900112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98512" indent="-514350" algn="just" eaLnBrk="0" hangingPunct="0">
              <a:buSzPct val="80000"/>
              <a:buFont typeface="+mj-lt"/>
              <a:buAutoNum type="arabicPeriod"/>
              <a:defRPr/>
            </a:pPr>
            <a:r>
              <a:rPr lang="es-ES_tradnl" sz="2800" dirty="0">
                <a:effectLst/>
                <a:cs typeface="Times New Roman" pitchFamily="18" charset="0"/>
              </a:rPr>
              <a:t>Puede no existir o puede haber más de una moda en un conjunto de datos.</a:t>
            </a:r>
          </a:p>
          <a:p>
            <a:pPr marL="798512" indent="-514350" algn="just" eaLnBrk="0" hangingPunct="0">
              <a:buSzPct val="80000"/>
              <a:buFont typeface="+mj-lt"/>
              <a:buAutoNum type="arabicPeriod"/>
              <a:defRPr/>
            </a:pPr>
            <a:r>
              <a:rPr lang="es-ES_tradnl" sz="2800" dirty="0">
                <a:effectLst/>
                <a:cs typeface="Times New Roman" pitchFamily="18" charset="0"/>
              </a:rPr>
              <a:t>No es afectada por valores extremos.</a:t>
            </a:r>
          </a:p>
          <a:p>
            <a:pPr marL="798512" indent="-514350" algn="just" eaLnBrk="0" hangingPunct="0">
              <a:buSzPct val="80000"/>
              <a:buFont typeface="+mj-lt"/>
              <a:buAutoNum type="arabicPeriod"/>
              <a:defRPr/>
            </a:pPr>
            <a:r>
              <a:rPr lang="es-ES_tradnl" sz="2800" dirty="0">
                <a:effectLst/>
                <a:cs typeface="Times New Roman" pitchFamily="18" charset="0"/>
              </a:rPr>
              <a:t>Se aplica tanto para información cualitativa como cuantitativa.</a:t>
            </a:r>
          </a:p>
          <a:p>
            <a:pPr marL="720725" indent="-436563" algn="just" eaLnBrk="0" hangingPunct="0">
              <a:buSzPct val="140000"/>
              <a:buFont typeface="Wingdings" pitchFamily="2" charset="2"/>
              <a:buChar char="v"/>
              <a:defRPr/>
            </a:pPr>
            <a:endParaRPr lang="es-ES_tradnl" sz="2800" dirty="0">
              <a:effectLst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9659A9-16CA-46DD-9372-4D0063D3A687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Propiedades de la moda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84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A8517B-D355-415A-9C04-C88418DE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9659A9-16CA-46DD-9372-4D0063D3A687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4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0992742-1658-4507-A983-3A886CBFD059}"/>
              </a:ext>
            </a:extLst>
          </p:cNvPr>
          <p:cNvSpPr/>
          <p:nvPr/>
        </p:nvSpPr>
        <p:spPr>
          <a:xfrm>
            <a:off x="1127447" y="2060848"/>
            <a:ext cx="100850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3200" dirty="0"/>
              <a:t>Se tiene longitudes (en cm.) de las truchas de tres muestras extraídas de una pozas de crianza</a:t>
            </a:r>
          </a:p>
        </p:txBody>
      </p:sp>
      <p:graphicFrame>
        <p:nvGraphicFramePr>
          <p:cNvPr id="7" name="7 Tabla">
            <a:extLst>
              <a:ext uri="{FF2B5EF4-FFF2-40B4-BE49-F238E27FC236}">
                <a16:creationId xmlns:a16="http://schemas.microsoft.com/office/drawing/2014/main" id="{DA6DEAA3-AFF0-4A13-8025-C9D9B168E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495833"/>
              </p:ext>
            </p:extLst>
          </p:nvPr>
        </p:nvGraphicFramePr>
        <p:xfrm>
          <a:off x="1094177" y="3189684"/>
          <a:ext cx="10085033" cy="2543570"/>
        </p:xfrm>
        <a:graphic>
          <a:graphicData uri="http://schemas.openxmlformats.org/drawingml/2006/table">
            <a:tbl>
              <a:tblPr/>
              <a:tblGrid>
                <a:gridCol w="1169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6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6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73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1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81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481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08714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 dirty="0">
                          <a:latin typeface="Calibri"/>
                          <a:ea typeface="Calibri"/>
                          <a:cs typeface="Times New Roman"/>
                        </a:rPr>
                        <a:t>Muestra de la poza 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 dirty="0">
                          <a:latin typeface="Calibri"/>
                          <a:ea typeface="Calibri"/>
                          <a:cs typeface="Times New Roman"/>
                        </a:rPr>
                        <a:t>Muestra de la poza 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>
                          <a:latin typeface="Calibri"/>
                          <a:ea typeface="Calibri"/>
                          <a:cs typeface="Times New Roman"/>
                        </a:rPr>
                        <a:t>Muestra de la poza 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7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>
                          <a:latin typeface="Calibri"/>
                          <a:ea typeface="Calibri"/>
                          <a:cs typeface="Times New Roman"/>
                        </a:rPr>
                        <a:t>4.0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>
                          <a:latin typeface="Calibri"/>
                          <a:ea typeface="Calibri"/>
                          <a:cs typeface="Times New Roman"/>
                        </a:rPr>
                        <a:t>4.3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 dirty="0">
                          <a:latin typeface="Calibri"/>
                          <a:ea typeface="Calibri"/>
                          <a:cs typeface="Times New Roman"/>
                        </a:rPr>
                        <a:t>4.6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 dirty="0">
                          <a:latin typeface="Calibri"/>
                          <a:ea typeface="Calibri"/>
                          <a:cs typeface="Times New Roman"/>
                        </a:rPr>
                        <a:t>4.0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 dirty="0">
                          <a:latin typeface="Calibri"/>
                          <a:ea typeface="Calibri"/>
                          <a:cs typeface="Times New Roman"/>
                        </a:rPr>
                        <a:t>4.1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>
                          <a:latin typeface="Calibri"/>
                          <a:ea typeface="Calibri"/>
                          <a:cs typeface="Times New Roman"/>
                        </a:rPr>
                        <a:t>4.4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>
                          <a:latin typeface="Calibri"/>
                          <a:ea typeface="Calibri"/>
                          <a:cs typeface="Times New Roman"/>
                        </a:rPr>
                        <a:t>4.0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 dirty="0">
                          <a:latin typeface="Calibri"/>
                          <a:ea typeface="Calibri"/>
                          <a:cs typeface="Times New Roman"/>
                        </a:rPr>
                        <a:t>4.1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 dirty="0">
                          <a:latin typeface="Calibri"/>
                          <a:ea typeface="Calibri"/>
                          <a:cs typeface="Times New Roman"/>
                        </a:rPr>
                        <a:t>4.3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7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>
                          <a:latin typeface="Calibri"/>
                          <a:ea typeface="Calibri"/>
                          <a:cs typeface="Times New Roman"/>
                        </a:rPr>
                        <a:t>4.1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>
                          <a:latin typeface="Calibri"/>
                          <a:ea typeface="Calibri"/>
                          <a:cs typeface="Times New Roman"/>
                        </a:rPr>
                        <a:t>4.4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>
                          <a:latin typeface="Calibri"/>
                          <a:ea typeface="Calibri"/>
                          <a:cs typeface="Times New Roman"/>
                        </a:rPr>
                        <a:t>4.7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 dirty="0">
                          <a:latin typeface="Calibri"/>
                          <a:ea typeface="Calibri"/>
                          <a:cs typeface="Times New Roman"/>
                        </a:rPr>
                        <a:t>4.1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 dirty="0">
                          <a:latin typeface="Calibri"/>
                          <a:ea typeface="Calibri"/>
                          <a:cs typeface="Times New Roman"/>
                        </a:rPr>
                        <a:t>4.2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 dirty="0">
                          <a:latin typeface="Calibri"/>
                          <a:ea typeface="Calibri"/>
                          <a:cs typeface="Times New Roman"/>
                        </a:rPr>
                        <a:t>4.5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 dirty="0">
                          <a:latin typeface="Calibri"/>
                          <a:ea typeface="Calibri"/>
                          <a:cs typeface="Times New Roman"/>
                        </a:rPr>
                        <a:t>4.1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>
                          <a:latin typeface="Calibri"/>
                          <a:ea typeface="Calibri"/>
                          <a:cs typeface="Times New Roman"/>
                        </a:rPr>
                        <a:t>4.2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 dirty="0">
                          <a:latin typeface="Calibri"/>
                          <a:ea typeface="Calibri"/>
                          <a:cs typeface="Times New Roman"/>
                        </a:rPr>
                        <a:t>4.3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7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>
                          <a:latin typeface="Calibri"/>
                          <a:ea typeface="Calibri"/>
                          <a:cs typeface="Times New Roman"/>
                        </a:rPr>
                        <a:t>4.2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>
                          <a:latin typeface="Calibri"/>
                          <a:ea typeface="Calibri"/>
                          <a:cs typeface="Times New Roman"/>
                        </a:rPr>
                        <a:t>4.5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>
                          <a:latin typeface="Calibri"/>
                          <a:ea typeface="Calibri"/>
                          <a:cs typeface="Times New Roman"/>
                        </a:rPr>
                        <a:t>4.8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 dirty="0">
                          <a:latin typeface="Calibri"/>
                          <a:ea typeface="Calibri"/>
                          <a:cs typeface="Times New Roman"/>
                        </a:rPr>
                        <a:t>4.1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>
                          <a:latin typeface="Calibri"/>
                          <a:ea typeface="Calibri"/>
                          <a:cs typeface="Times New Roman"/>
                        </a:rPr>
                        <a:t>4.3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 dirty="0">
                          <a:latin typeface="Calibri"/>
                          <a:ea typeface="Calibri"/>
                          <a:cs typeface="Times New Roman"/>
                        </a:rPr>
                        <a:t>4.6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 dirty="0">
                          <a:latin typeface="Calibri"/>
                          <a:ea typeface="Calibri"/>
                          <a:cs typeface="Times New Roman"/>
                        </a:rPr>
                        <a:t>4.1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 dirty="0">
                          <a:latin typeface="Calibri"/>
                          <a:ea typeface="Calibri"/>
                          <a:cs typeface="Times New Roman"/>
                        </a:rPr>
                        <a:t>4.3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>
                          <a:latin typeface="Calibri"/>
                          <a:ea typeface="Calibri"/>
                          <a:cs typeface="Times New Roman"/>
                        </a:rPr>
                        <a:t>4.5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714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>
                          <a:latin typeface="Calibri"/>
                          <a:ea typeface="Calibri"/>
                          <a:cs typeface="Times New Roman"/>
                        </a:rPr>
                        <a:t>No hay moda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 dirty="0" err="1">
                          <a:latin typeface="Calibri"/>
                          <a:ea typeface="Calibri"/>
                          <a:cs typeface="Times New Roman"/>
                        </a:rPr>
                        <a:t>mo</a:t>
                      </a:r>
                      <a:r>
                        <a:rPr lang="es-PE" sz="2400" dirty="0">
                          <a:latin typeface="Calibri"/>
                          <a:ea typeface="Calibri"/>
                          <a:cs typeface="Times New Roman"/>
                        </a:rPr>
                        <a:t>= 4.1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 dirty="0">
                          <a:latin typeface="Calibri"/>
                          <a:ea typeface="Calibri"/>
                          <a:cs typeface="Times New Roman"/>
                        </a:rPr>
                        <a:t>mo</a:t>
                      </a:r>
                      <a:r>
                        <a:rPr lang="es-PE" sz="2400" baseline="-250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s-PE" sz="2400" dirty="0">
                          <a:latin typeface="Calibri"/>
                          <a:ea typeface="Calibri"/>
                          <a:cs typeface="Times New Roman"/>
                        </a:rPr>
                        <a:t> = 4.1   mo</a:t>
                      </a:r>
                      <a:r>
                        <a:rPr lang="es-PE" sz="2400" baseline="-250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s-PE" sz="2400" dirty="0">
                          <a:latin typeface="Calibri"/>
                          <a:ea typeface="Calibri"/>
                          <a:cs typeface="Times New Roman"/>
                        </a:rPr>
                        <a:t> = 4.3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01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A8517B-D355-415A-9C04-C88418DE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23</a:t>
            </a:fld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9659A9-16CA-46DD-9372-4D0063D3A687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Ejercicio 4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529BC5C-2992-44A6-BAC1-4C7DBC688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39" y="2009725"/>
            <a:ext cx="1015704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just"/>
            <a:r>
              <a:rPr lang="es-ES_tradnl" sz="2800" dirty="0">
                <a:effectLst/>
              </a:rPr>
              <a:t>Se tiene una muestra de los niveles de ozono alrededor de una ciudad (220 partes por billón). Halle e interprete la moda.</a:t>
            </a:r>
          </a:p>
        </p:txBody>
      </p:sp>
      <p:sp>
        <p:nvSpPr>
          <p:cNvPr id="9" name="2 Rectángulo">
            <a:extLst>
              <a:ext uri="{FF2B5EF4-FFF2-40B4-BE49-F238E27FC236}">
                <a16:creationId xmlns:a16="http://schemas.microsoft.com/office/drawing/2014/main" id="{86C75F84-DDB1-41C1-B94F-8196E010B330}"/>
              </a:ext>
            </a:extLst>
          </p:cNvPr>
          <p:cNvSpPr/>
          <p:nvPr/>
        </p:nvSpPr>
        <p:spPr>
          <a:xfrm>
            <a:off x="1039547" y="3645024"/>
            <a:ext cx="101570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600" dirty="0">
                <a:effectLst/>
              </a:rPr>
              <a:t>160	124	156	164	178	163	163	178	164	185	196	164	170	145	164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A4BC95D-0D6A-4474-8B88-BE1F43E2BD12}"/>
              </a:ext>
            </a:extLst>
          </p:cNvPr>
          <p:cNvSpPr/>
          <p:nvPr/>
        </p:nvSpPr>
        <p:spPr>
          <a:xfrm>
            <a:off x="979516" y="6459784"/>
            <a:ext cx="547652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Ejercicio 5 – Página 44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341846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A8517B-D355-415A-9C04-C88418DE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24</a:t>
            </a:fld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9659A9-16CA-46DD-9372-4D0063D3A687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Uso de las medidas de tendencia central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45C28B15-C126-431C-8851-D1CAE1861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516" y="1916832"/>
            <a:ext cx="10517083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81000" indent="-3810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1pPr>
            <a:lvl2pPr marL="5715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just">
              <a:buFont typeface="Wingdings" pitchFamily="2" charset="2"/>
              <a:buChar char="v"/>
            </a:pPr>
            <a:r>
              <a:rPr lang="es-ES_tradnl" sz="2500" dirty="0">
                <a:effectLst/>
              </a:rPr>
              <a:t>La </a:t>
            </a:r>
            <a:r>
              <a:rPr lang="es-ES_tradnl" sz="2500" dirty="0">
                <a:solidFill>
                  <a:srgbClr val="339933"/>
                </a:solidFill>
                <a:effectLst/>
              </a:rPr>
              <a:t>media aritmética</a:t>
            </a:r>
            <a:r>
              <a:rPr lang="es-ES_tradnl" sz="2500" dirty="0">
                <a:effectLst/>
              </a:rPr>
              <a:t> se usa:</a:t>
            </a:r>
          </a:p>
          <a:p>
            <a:pPr lvl="1" algn="just">
              <a:buFont typeface="Wingdings" pitchFamily="2" charset="2"/>
              <a:buChar char="v"/>
            </a:pPr>
            <a:r>
              <a:rPr lang="es-ES_tradnl" sz="2500" dirty="0">
                <a:effectLst/>
              </a:rPr>
              <a:t>Cuando no hay valores extremos </a:t>
            </a:r>
          </a:p>
          <a:p>
            <a:pPr lvl="1" algn="just">
              <a:buFont typeface="Wingdings" pitchFamily="2" charset="2"/>
              <a:buChar char="v"/>
            </a:pPr>
            <a:r>
              <a:rPr lang="es-ES_tradnl" sz="2500" dirty="0">
                <a:effectLst/>
              </a:rPr>
              <a:t>Cuando se tenga que calcular otras medidas estadísticas como la desviación estándar.</a:t>
            </a:r>
          </a:p>
          <a:p>
            <a:pPr algn="just">
              <a:buFont typeface="Wingdings" pitchFamily="2" charset="2"/>
              <a:buChar char="v"/>
            </a:pPr>
            <a:r>
              <a:rPr lang="es-ES_tradnl" sz="2500" dirty="0">
                <a:effectLst/>
              </a:rPr>
              <a:t>La </a:t>
            </a:r>
            <a:r>
              <a:rPr lang="es-ES_tradnl" sz="2500" dirty="0">
                <a:solidFill>
                  <a:srgbClr val="339933"/>
                </a:solidFill>
                <a:effectLst/>
              </a:rPr>
              <a:t>mediana</a:t>
            </a:r>
            <a:r>
              <a:rPr lang="es-ES_tradnl" sz="2500" dirty="0">
                <a:effectLst/>
              </a:rPr>
              <a:t> se usa:</a:t>
            </a:r>
          </a:p>
          <a:p>
            <a:pPr lvl="1" algn="just">
              <a:buFont typeface="Wingdings" pitchFamily="2" charset="2"/>
              <a:buChar char="v"/>
            </a:pPr>
            <a:r>
              <a:rPr lang="es-ES_tradnl" sz="2500" dirty="0">
                <a:effectLst/>
              </a:rPr>
              <a:t>Cuando se desea conocer el valor que ocupa la posición central.</a:t>
            </a:r>
          </a:p>
          <a:p>
            <a:pPr lvl="1" algn="just">
              <a:buFont typeface="Wingdings" pitchFamily="2" charset="2"/>
              <a:buChar char="v"/>
            </a:pPr>
            <a:r>
              <a:rPr lang="es-ES_tradnl" sz="2500" dirty="0">
                <a:effectLst/>
              </a:rPr>
              <a:t>Cuando hay valores extremos que afectan la media.</a:t>
            </a:r>
          </a:p>
          <a:p>
            <a:pPr algn="just">
              <a:buFont typeface="Wingdings" pitchFamily="2" charset="2"/>
              <a:buChar char="v"/>
            </a:pPr>
            <a:r>
              <a:rPr lang="es-ES_tradnl" sz="2500" dirty="0">
                <a:effectLst/>
              </a:rPr>
              <a:t>La </a:t>
            </a:r>
            <a:r>
              <a:rPr lang="es-ES_tradnl" sz="2500" dirty="0">
                <a:solidFill>
                  <a:srgbClr val="339933"/>
                </a:solidFill>
                <a:effectLst/>
              </a:rPr>
              <a:t>moda</a:t>
            </a:r>
            <a:r>
              <a:rPr lang="es-ES_tradnl" sz="2500" dirty="0">
                <a:effectLst/>
              </a:rPr>
              <a:t> se usa:</a:t>
            </a:r>
          </a:p>
          <a:p>
            <a:pPr lvl="1" algn="just">
              <a:buFont typeface="Wingdings" pitchFamily="2" charset="2"/>
              <a:buChar char="v"/>
            </a:pPr>
            <a:r>
              <a:rPr lang="es-ES_tradnl" sz="2500" dirty="0">
                <a:effectLst/>
              </a:rPr>
              <a:t>Cuando se desea conocer la observación más frecuente </a:t>
            </a:r>
          </a:p>
          <a:p>
            <a:pPr lvl="1" algn="just">
              <a:buFont typeface="Wingdings" pitchFamily="2" charset="2"/>
              <a:buChar char="v"/>
            </a:pPr>
            <a:r>
              <a:rPr lang="es-ES_tradnl" sz="2500" dirty="0">
                <a:effectLst/>
              </a:rPr>
              <a:t>Cuando se trabaja con variables cualitativas.</a:t>
            </a:r>
          </a:p>
          <a:p>
            <a:pPr algn="just">
              <a:buFont typeface="Wingdings" pitchFamily="2" charset="2"/>
              <a:buChar char="v"/>
            </a:pPr>
            <a:endParaRPr lang="es-ES_tradnl" sz="25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437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A8517B-D355-415A-9C04-C88418DE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25</a:t>
            </a:fld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9659A9-16CA-46DD-9372-4D0063D3A687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Propiedades de transformación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B9213BF-77F2-46CF-A1AA-D23AB9FC9EA5}"/>
              </a:ext>
            </a:extLst>
          </p:cNvPr>
          <p:cNvSpPr txBox="1">
            <a:spLocks noChangeArrowheads="1"/>
          </p:cNvSpPr>
          <p:nvPr/>
        </p:nvSpPr>
        <p:spPr>
          <a:xfrm>
            <a:off x="1199456" y="2060848"/>
            <a:ext cx="8928100" cy="10080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s-ES_tradnl" sz="4400"/>
              <a:t>Si Y = a ±bX, entonces:</a:t>
            </a:r>
            <a:endParaRPr lang="es-ES_tradnl" sz="4400" dirty="0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FF1C7FFD-9A60-4606-BDDF-E5C84B9C4D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89777"/>
              </p:ext>
            </p:extLst>
          </p:nvPr>
        </p:nvGraphicFramePr>
        <p:xfrm>
          <a:off x="3486943" y="2924944"/>
          <a:ext cx="5218113" cy="277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0" name="Equation" r:id="rId3" imgW="1333500" imgH="711200" progId="">
                  <p:embed/>
                </p:oleObj>
              </mc:Choice>
              <mc:Fallback>
                <p:oleObj name="Equation" r:id="rId3" imgW="1333500" imgH="711200" progId="">
                  <p:embed/>
                  <p:pic>
                    <p:nvPicPr>
                      <p:cNvPr id="3307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943" y="2924944"/>
                        <a:ext cx="5218113" cy="277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577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A8517B-D355-415A-9C04-C88418DE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26</a:t>
            </a:fld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9659A9-16CA-46DD-9372-4D0063D3A687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Ejercicio 5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A5DCE85F-40A5-4D12-B120-770AB3D3E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39" y="2132856"/>
            <a:ext cx="10157043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just"/>
            <a:r>
              <a:rPr lang="es-ES_tradnl" sz="2800" dirty="0">
                <a:effectLst/>
              </a:rPr>
              <a:t>La gerencia de marketing de una empresa ha decidido aumentar 10% los precios de los ternos en la sucursal Sur pero restando 90 nuevos soles, mientras que en la sucursal Norte disminuir en 4.5% los precios de los ternos y en la sucursal Centro aumentar 125 nuevos soles cada terno. A continuación se presenta las medidas estadísticas de los precios de las sucursales obtenidas con MINITAB. </a:t>
            </a:r>
            <a:endParaRPr lang="es-PE" sz="2800" dirty="0">
              <a:effectLst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A883598-578C-4868-9BF0-CCDCBA3CD618}"/>
              </a:ext>
            </a:extLst>
          </p:cNvPr>
          <p:cNvSpPr/>
          <p:nvPr/>
        </p:nvSpPr>
        <p:spPr>
          <a:xfrm>
            <a:off x="979516" y="6459784"/>
            <a:ext cx="547652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Ejercicio 8 – Página 46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73546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A8517B-D355-415A-9C04-C88418DE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27</a:t>
            </a:fld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9659A9-16CA-46DD-9372-4D0063D3A687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Ejercicio 5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8985E4D4-BAC0-49CF-8539-4988A2866036}"/>
              </a:ext>
            </a:extLst>
          </p:cNvPr>
          <p:cNvSpPr/>
          <p:nvPr/>
        </p:nvSpPr>
        <p:spPr>
          <a:xfrm>
            <a:off x="860601" y="2060848"/>
            <a:ext cx="104707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effectLst/>
                <a:latin typeface="Courier New" pitchFamily="49" charset="0"/>
                <a:cs typeface="Courier New" pitchFamily="49" charset="0"/>
              </a:rPr>
              <a:t>									                                  N para</a:t>
            </a:r>
            <a:endParaRPr lang="es-PE" sz="2000" dirty="0"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lang="es-ES" sz="2000" b="1" dirty="0">
                <a:effectLst/>
                <a:latin typeface="Courier New" pitchFamily="49" charset="0"/>
                <a:cs typeface="Courier New" pitchFamily="49" charset="0"/>
              </a:rPr>
              <a:t>Variable        N  N*  Media  Mínimo  Mediana  Máximo  Moda    </a:t>
            </a:r>
            <a:r>
              <a:rPr lang="es-ES" sz="2000" b="1" dirty="0" err="1">
                <a:effectLst/>
                <a:latin typeface="Courier New" pitchFamily="49" charset="0"/>
                <a:cs typeface="Courier New" pitchFamily="49" charset="0"/>
              </a:rPr>
              <a:t>moda</a:t>
            </a:r>
            <a:endParaRPr lang="es-PE" sz="2000" dirty="0"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lang="es-ES" sz="2000" dirty="0">
                <a:effectLst/>
                <a:latin typeface="Courier New" pitchFamily="49" charset="0"/>
                <a:cs typeface="Courier New" pitchFamily="49" charset="0"/>
              </a:rPr>
              <a:t>Sucursal Sur   15   0  450,5   345,0    450,0   650,0   450       3</a:t>
            </a:r>
            <a:endParaRPr lang="es-PE" sz="2000" dirty="0"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lang="es-ES" sz="2000" dirty="0">
                <a:effectLst/>
                <a:latin typeface="Courier New" pitchFamily="49" charset="0"/>
                <a:cs typeface="Courier New" pitchFamily="49" charset="0"/>
              </a:rPr>
              <a:t>Sucursal Norte 15   0  582,3   320,0    580,0   910,0   600       2</a:t>
            </a:r>
            <a:endParaRPr lang="es-PE" sz="2000" dirty="0"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lang="es-ES" sz="2000" dirty="0">
                <a:effectLst/>
                <a:latin typeface="Courier New" pitchFamily="49" charset="0"/>
                <a:cs typeface="Courier New" pitchFamily="49" charset="0"/>
              </a:rPr>
              <a:t>Sucursal Centro15   0  500,3   310,0    550,0   810,0   550       3</a:t>
            </a:r>
            <a:endParaRPr lang="es-PE" sz="2000" dirty="0"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5 CuadroTexto">
            <a:extLst>
              <a:ext uri="{FF2B5EF4-FFF2-40B4-BE49-F238E27FC236}">
                <a16:creationId xmlns:a16="http://schemas.microsoft.com/office/drawing/2014/main" id="{303E1F07-C0F6-47F1-88E9-BE7C404783FD}"/>
              </a:ext>
            </a:extLst>
          </p:cNvPr>
          <p:cNvSpPr txBox="1"/>
          <p:nvPr/>
        </p:nvSpPr>
        <p:spPr>
          <a:xfrm>
            <a:off x="877654" y="4033834"/>
            <a:ext cx="10186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PE" sz="2800" dirty="0">
                <a:effectLst/>
              </a:rPr>
              <a:t>Con los cambios sugeridos para cada sucursal halle los nuevos valores de la media mediana y moda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8C5655B-0E3E-49D4-97BE-5F452B723F69}"/>
              </a:ext>
            </a:extLst>
          </p:cNvPr>
          <p:cNvSpPr/>
          <p:nvPr/>
        </p:nvSpPr>
        <p:spPr>
          <a:xfrm>
            <a:off x="979516" y="6459784"/>
            <a:ext cx="547652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Ejercicio 8 – Página 46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208438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28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Medidas de posición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9403E87-850E-4DD9-A6D9-C1273B1A3CE6}"/>
              </a:ext>
            </a:extLst>
          </p:cNvPr>
          <p:cNvSpPr/>
          <p:nvPr/>
        </p:nvSpPr>
        <p:spPr>
          <a:xfrm>
            <a:off x="979516" y="6459784"/>
            <a:ext cx="547652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Ejemplo 3 – Página 41 de la Guía de Estadística General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2DE1100C-0A7C-4AC3-A7AB-062945511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515" y="1988840"/>
            <a:ext cx="10232967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s-PE" sz="4000" dirty="0"/>
              <a:t>Son indicadores que permiten dividir a un conjunto de datos previamente ordenados, en “p” partes, donde todas las partes poseen el mismo porcentaje de observaciones.</a:t>
            </a:r>
          </a:p>
        </p:txBody>
      </p:sp>
    </p:spTree>
    <p:extLst>
      <p:ext uri="{BB962C8B-B14F-4D97-AF65-F5344CB8AC3E}">
        <p14:creationId xmlns:p14="http://schemas.microsoft.com/office/powerpoint/2010/main" val="17804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055C3C-8245-4ACC-B576-4A32C91C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29</a:t>
            </a:fld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4E72FD-4EE3-4F3F-B1EB-595D2536D043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Medidas de posición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8 Marcador de contenido">
            <a:extLst>
              <a:ext uri="{FF2B5EF4-FFF2-40B4-BE49-F238E27FC236}">
                <a16:creationId xmlns:a16="http://schemas.microsoft.com/office/drawing/2014/main" id="{46D73336-4841-4F3B-91D3-EA354B1E1CDF}"/>
              </a:ext>
            </a:extLst>
          </p:cNvPr>
          <p:cNvSpPr txBox="1">
            <a:spLocks/>
          </p:cNvSpPr>
          <p:nvPr/>
        </p:nvSpPr>
        <p:spPr>
          <a:xfrm>
            <a:off x="983432" y="2278856"/>
            <a:ext cx="4387850" cy="2300287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s-PE" sz="2800" b="1" dirty="0">
                <a:solidFill>
                  <a:srgbClr val="00B050"/>
                </a:solidFill>
              </a:rPr>
              <a:t>DECILES</a:t>
            </a:r>
            <a:r>
              <a:rPr lang="es-PE" sz="2400" dirty="0"/>
              <a:t>, </a:t>
            </a:r>
            <a:r>
              <a:rPr lang="es-ES_tradnl" sz="2400" dirty="0"/>
              <a:t>dividen el conjunto de datos en 10 partes iguales (10% cada una). Son representados también como:</a:t>
            </a:r>
          </a:p>
          <a:p>
            <a:pPr algn="just">
              <a:buFont typeface="Calibri" panose="020F0502020204030204" pitchFamily="34" charset="0"/>
              <a:buNone/>
            </a:pPr>
            <a:r>
              <a:rPr lang="es-ES_tradnl" sz="2400" dirty="0"/>
              <a:t>     D</a:t>
            </a:r>
            <a:r>
              <a:rPr lang="es-ES_tradnl" sz="2400" baseline="-25000" dirty="0"/>
              <a:t>1</a:t>
            </a:r>
            <a:r>
              <a:rPr lang="es-ES_tradnl" sz="2400" dirty="0"/>
              <a:t>=P</a:t>
            </a:r>
            <a:r>
              <a:rPr lang="es-ES_tradnl" sz="2400" baseline="-25000" dirty="0"/>
              <a:t>10</a:t>
            </a:r>
            <a:r>
              <a:rPr lang="es-ES_tradnl" sz="2400" dirty="0"/>
              <a:t>, D</a:t>
            </a:r>
            <a:r>
              <a:rPr lang="es-ES_tradnl" sz="2400" baseline="-25000" dirty="0"/>
              <a:t>2</a:t>
            </a:r>
            <a:r>
              <a:rPr lang="es-ES_tradnl" sz="2400" dirty="0"/>
              <a:t>=P</a:t>
            </a:r>
            <a:r>
              <a:rPr lang="es-ES_tradnl" sz="2400" baseline="-25000" dirty="0"/>
              <a:t>20</a:t>
            </a:r>
            <a:r>
              <a:rPr lang="es-ES_tradnl" sz="2400" dirty="0"/>
              <a:t> ,…, D</a:t>
            </a:r>
            <a:r>
              <a:rPr lang="es-ES_tradnl" sz="2400" baseline="-25000" dirty="0"/>
              <a:t>9</a:t>
            </a:r>
            <a:r>
              <a:rPr lang="es-ES_tradnl" sz="2400" dirty="0"/>
              <a:t>=P</a:t>
            </a:r>
            <a:r>
              <a:rPr lang="es-ES_tradnl" sz="2400" baseline="-25000" dirty="0"/>
              <a:t>90</a:t>
            </a:r>
            <a:r>
              <a:rPr lang="es-ES_tradnl" sz="2400" dirty="0"/>
              <a:t> </a:t>
            </a:r>
            <a:endParaRPr lang="es-PE" sz="2400" dirty="0"/>
          </a:p>
        </p:txBody>
      </p:sp>
      <p:sp>
        <p:nvSpPr>
          <p:cNvPr id="7" name="7 Marcador de contenido">
            <a:extLst>
              <a:ext uri="{FF2B5EF4-FFF2-40B4-BE49-F238E27FC236}">
                <a16:creationId xmlns:a16="http://schemas.microsoft.com/office/drawing/2014/main" id="{7382866F-ED12-45E0-BBBD-9FBCB6D0BD47}"/>
              </a:ext>
            </a:extLst>
          </p:cNvPr>
          <p:cNvSpPr txBox="1">
            <a:spLocks/>
          </p:cNvSpPr>
          <p:nvPr/>
        </p:nvSpPr>
        <p:spPr>
          <a:xfrm>
            <a:off x="5910375" y="2278856"/>
            <a:ext cx="4387850" cy="230028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s-PE" sz="2800" b="1" dirty="0">
                <a:solidFill>
                  <a:srgbClr val="00B050"/>
                </a:solidFill>
              </a:rPr>
              <a:t>CUARTILES</a:t>
            </a:r>
            <a:r>
              <a:rPr lang="es-PE" sz="2400" dirty="0"/>
              <a:t>, </a:t>
            </a:r>
            <a:r>
              <a:rPr lang="es-ES_tradnl" sz="2400" dirty="0"/>
              <a:t>dividen el conjunto de datos en 4 partes iguales (25% cada una). Son representados también como:</a:t>
            </a:r>
          </a:p>
          <a:p>
            <a:pPr algn="just">
              <a:buFont typeface="Calibri" panose="020F0502020204030204" pitchFamily="34" charset="0"/>
              <a:buNone/>
            </a:pPr>
            <a:r>
              <a:rPr lang="es-ES_tradnl" sz="2400" dirty="0"/>
              <a:t>	 Q</a:t>
            </a:r>
            <a:r>
              <a:rPr lang="es-ES_tradnl" sz="2400" baseline="-25000" dirty="0"/>
              <a:t>1</a:t>
            </a:r>
            <a:r>
              <a:rPr lang="es-ES_tradnl" sz="2400" dirty="0"/>
              <a:t>=P</a:t>
            </a:r>
            <a:r>
              <a:rPr lang="es-ES_tradnl" sz="2400" baseline="-25000" dirty="0"/>
              <a:t>25</a:t>
            </a:r>
            <a:r>
              <a:rPr lang="es-ES_tradnl" sz="2400" dirty="0"/>
              <a:t>, Q</a:t>
            </a:r>
            <a:r>
              <a:rPr lang="es-ES_tradnl" sz="2400" baseline="-25000" dirty="0"/>
              <a:t>2</a:t>
            </a:r>
            <a:r>
              <a:rPr lang="es-ES_tradnl" sz="2400" dirty="0"/>
              <a:t>=P</a:t>
            </a:r>
            <a:r>
              <a:rPr lang="es-ES_tradnl" sz="2400" baseline="-25000" dirty="0"/>
              <a:t>50</a:t>
            </a:r>
            <a:r>
              <a:rPr lang="es-ES_tradnl" sz="2400" dirty="0"/>
              <a:t> y Q</a:t>
            </a:r>
            <a:r>
              <a:rPr lang="es-ES_tradnl" sz="2400" baseline="-25000" dirty="0"/>
              <a:t>3</a:t>
            </a:r>
            <a:r>
              <a:rPr lang="es-ES_tradnl" sz="2400" dirty="0"/>
              <a:t>=P</a:t>
            </a:r>
            <a:r>
              <a:rPr lang="es-ES_tradnl" sz="2400" baseline="-25000" dirty="0"/>
              <a:t>75</a:t>
            </a:r>
            <a:r>
              <a:rPr lang="es-ES_tradnl" sz="2400" dirty="0"/>
              <a:t>. </a:t>
            </a:r>
            <a:endParaRPr lang="es-PE" sz="2400" dirty="0"/>
          </a:p>
        </p:txBody>
      </p:sp>
      <p:sp>
        <p:nvSpPr>
          <p:cNvPr id="8" name="9 Marcador de contenido">
            <a:extLst>
              <a:ext uri="{FF2B5EF4-FFF2-40B4-BE49-F238E27FC236}">
                <a16:creationId xmlns:a16="http://schemas.microsoft.com/office/drawing/2014/main" id="{7F991F36-E610-442A-A203-3E57743689E4}"/>
              </a:ext>
            </a:extLst>
          </p:cNvPr>
          <p:cNvSpPr txBox="1">
            <a:spLocks/>
          </p:cNvSpPr>
          <p:nvPr/>
        </p:nvSpPr>
        <p:spPr>
          <a:xfrm>
            <a:off x="1029417" y="4797152"/>
            <a:ext cx="9268808" cy="2300287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s-PE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PERCENTILES</a:t>
            </a:r>
            <a:r>
              <a:rPr lang="es-PE" sz="2400" dirty="0"/>
              <a:t>, </a:t>
            </a:r>
            <a:r>
              <a:rPr lang="es-ES_tradnl" sz="2400" dirty="0"/>
              <a:t>dividen el conjunto de datos en 100 partes iguales (1% cada una). Son representados también como P</a:t>
            </a:r>
            <a:r>
              <a:rPr lang="es-ES_tradnl" sz="2400" baseline="-25000" dirty="0"/>
              <a:t>1</a:t>
            </a:r>
            <a:r>
              <a:rPr lang="es-ES_tradnl" sz="2400" dirty="0"/>
              <a:t>, P</a:t>
            </a:r>
            <a:r>
              <a:rPr lang="es-ES_tradnl" sz="2400" baseline="-25000" dirty="0"/>
              <a:t>2</a:t>
            </a:r>
            <a:r>
              <a:rPr lang="es-ES_tradnl" sz="2400" dirty="0"/>
              <a:t> , …, P</a:t>
            </a:r>
            <a:r>
              <a:rPr lang="es-ES_tradnl" sz="2400" baseline="-25000" dirty="0"/>
              <a:t>99</a:t>
            </a:r>
            <a:r>
              <a:rPr lang="es-ES_tradnl" sz="2400" dirty="0"/>
              <a:t>. 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37520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>
          <a:xfrm>
            <a:off x="1237721" y="2055636"/>
            <a:ext cx="10147184" cy="396170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s-ES_tradnl" sz="4431" dirty="0"/>
              <a:t>Medidas de tendencia central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s-ES_tradnl" sz="4431" dirty="0"/>
              <a:t>Medidas de posición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s-ES_tradnl" sz="4431" dirty="0"/>
              <a:t>Medidas de variabilidad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s-ES_tradnl" sz="4431" dirty="0"/>
              <a:t>Medidas de asimetría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endParaRPr lang="es-ES_tradnl" sz="4431" dirty="0"/>
          </a:p>
        </p:txBody>
      </p:sp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3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Medidas estadísticas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055C3C-8245-4ACC-B576-4A32C91C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30</a:t>
            </a:fld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4E72FD-4EE3-4F3F-B1EB-595D2536D043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Percentiles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D37F965A-BF73-4CD2-8224-35BC35C47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39" y="1813173"/>
            <a:ext cx="1015704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0" hangingPunct="0">
              <a:defRPr/>
            </a:pPr>
            <a:r>
              <a:rPr lang="es-ES_tradnl" sz="2800" dirty="0">
                <a:effectLst/>
                <a:cs typeface="Times New Roman" pitchFamily="18" charset="0"/>
              </a:rPr>
              <a:t>El percentil </a:t>
            </a:r>
            <a:r>
              <a:rPr lang="es-ES_tradnl" sz="2800" dirty="0" err="1">
                <a:effectLst/>
                <a:cs typeface="Times New Roman" pitchFamily="18" charset="0"/>
              </a:rPr>
              <a:t>P</a:t>
            </a:r>
            <a:r>
              <a:rPr lang="es-ES_tradnl" sz="2800" baseline="-30000" dirty="0" err="1">
                <a:effectLst/>
                <a:cs typeface="Times New Roman" pitchFamily="18" charset="0"/>
              </a:rPr>
              <a:t>q</a:t>
            </a:r>
            <a:r>
              <a:rPr lang="es-ES_tradnl" sz="2800" dirty="0">
                <a:effectLst/>
                <a:cs typeface="Times New Roman" pitchFamily="18" charset="0"/>
              </a:rPr>
              <a:t> divide a un conjunto </a:t>
            </a:r>
            <a:r>
              <a:rPr lang="es-ES_tradnl" sz="2800" b="1" dirty="0">
                <a:effectLst/>
                <a:cs typeface="Times New Roman" pitchFamily="18" charset="0"/>
              </a:rPr>
              <a:t>ordenado</a:t>
            </a:r>
            <a:r>
              <a:rPr lang="es-ES_tradnl" sz="2800" dirty="0">
                <a:effectLst/>
                <a:cs typeface="Times New Roman" pitchFamily="18" charset="0"/>
              </a:rPr>
              <a:t> de observaciones en un q% menores que </a:t>
            </a:r>
            <a:r>
              <a:rPr lang="es-ES_tradnl" sz="2800" dirty="0" err="1">
                <a:effectLst/>
                <a:cs typeface="Times New Roman" pitchFamily="18" charset="0"/>
              </a:rPr>
              <a:t>P</a:t>
            </a:r>
            <a:r>
              <a:rPr lang="es-ES_tradnl" sz="2800" baseline="-30000" dirty="0" err="1">
                <a:effectLst/>
                <a:cs typeface="Times New Roman" pitchFamily="18" charset="0"/>
              </a:rPr>
              <a:t>q</a:t>
            </a:r>
            <a:r>
              <a:rPr lang="es-ES_tradnl" sz="2800" dirty="0">
                <a:effectLst/>
                <a:cs typeface="Times New Roman" pitchFamily="18" charset="0"/>
              </a:rPr>
              <a:t>  y un (100 – q)% mayores que </a:t>
            </a:r>
            <a:r>
              <a:rPr lang="es-ES_tradnl" sz="2800" dirty="0" err="1">
                <a:effectLst/>
                <a:cs typeface="Times New Roman" pitchFamily="18" charset="0"/>
              </a:rPr>
              <a:t>P</a:t>
            </a:r>
            <a:r>
              <a:rPr lang="es-ES_tradnl" sz="2800" baseline="-30000" dirty="0" err="1">
                <a:effectLst/>
                <a:cs typeface="Times New Roman" pitchFamily="18" charset="0"/>
              </a:rPr>
              <a:t>q</a:t>
            </a:r>
            <a:r>
              <a:rPr lang="es-ES_tradnl" sz="2800" dirty="0">
                <a:effectLst/>
                <a:cs typeface="Times New Roman" pitchFamily="18" charset="0"/>
              </a:rPr>
              <a:t>. El percentil </a:t>
            </a:r>
            <a:r>
              <a:rPr lang="es-ES_tradnl" sz="2800" dirty="0" err="1">
                <a:effectLst/>
                <a:cs typeface="Times New Roman" pitchFamily="18" charset="0"/>
              </a:rPr>
              <a:t>P</a:t>
            </a:r>
            <a:r>
              <a:rPr lang="es-ES_tradnl" sz="2800" baseline="-30000" dirty="0" err="1">
                <a:effectLst/>
                <a:cs typeface="Times New Roman" pitchFamily="18" charset="0"/>
              </a:rPr>
              <a:t>q</a:t>
            </a:r>
            <a:r>
              <a:rPr lang="es-ES_tradnl" sz="2800" dirty="0">
                <a:effectLst/>
                <a:cs typeface="Times New Roman" pitchFamily="18" charset="0"/>
              </a:rPr>
              <a:t> es un valor expresado en las mismas unidades que la variable en estudio.</a:t>
            </a:r>
          </a:p>
          <a:p>
            <a:pPr algn="just" eaLnBrk="0" hangingPunct="0">
              <a:defRPr/>
            </a:pPr>
            <a:r>
              <a:rPr lang="es-ES_tradnl" sz="2800" dirty="0">
                <a:effectLst/>
                <a:cs typeface="Times New Roman" pitchFamily="18" charset="0"/>
              </a:rPr>
              <a:t>A todos los </a:t>
            </a:r>
            <a:r>
              <a:rPr lang="es-ES_tradnl" sz="32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cuantiles</a:t>
            </a:r>
            <a:r>
              <a:rPr lang="es-ES_tradnl" sz="2800" dirty="0">
                <a:effectLst/>
                <a:cs typeface="Times New Roman" pitchFamily="18" charset="0"/>
              </a:rPr>
              <a:t> también se les denomina  percentiles </a:t>
            </a:r>
            <a:r>
              <a:rPr lang="es-ES_tradnl" sz="2800" dirty="0" err="1">
                <a:effectLst/>
                <a:cs typeface="Times New Roman" pitchFamily="18" charset="0"/>
              </a:rPr>
              <a:t>P</a:t>
            </a:r>
            <a:r>
              <a:rPr lang="es-ES_tradnl" sz="2800" baseline="-30000" dirty="0" err="1">
                <a:effectLst/>
                <a:cs typeface="Times New Roman" pitchFamily="18" charset="0"/>
              </a:rPr>
              <a:t>q</a:t>
            </a:r>
            <a:r>
              <a:rPr lang="es-ES_tradnl" sz="2800" dirty="0">
                <a:effectLst/>
                <a:cs typeface="Times New Roman" pitchFamily="18" charset="0"/>
              </a:rPr>
              <a:t>.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A4FA5A6D-4B7C-4B2A-9911-336E7AAB2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08" y="3789040"/>
            <a:ext cx="83058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4163" algn="l" eaLnBrk="0" hangingPunct="0">
              <a:defRPr/>
            </a:pPr>
            <a:endParaRPr lang="es-ES_tradnl" sz="2800" dirty="0">
              <a:effectLst/>
              <a:cs typeface="Times New Roman" pitchFamily="18" charset="0"/>
            </a:endParaRPr>
          </a:p>
          <a:p>
            <a:pPr marL="284163" algn="l" eaLnBrk="0" hangingPunct="0">
              <a:defRPr/>
            </a:pPr>
            <a:r>
              <a:rPr lang="es-ES_tradnl" sz="2800" dirty="0">
                <a:effectLst/>
                <a:cs typeface="Times New Roman" pitchFamily="18" charset="0"/>
              </a:rPr>
              <a:t> </a:t>
            </a:r>
            <a:r>
              <a:rPr lang="es-ES_tradnl" sz="2800" u="sng" dirty="0">
                <a:effectLst/>
                <a:cs typeface="Times New Roman" pitchFamily="18" charset="0"/>
              </a:rPr>
              <a:t>Observaciones</a:t>
            </a:r>
          </a:p>
          <a:p>
            <a:pPr marL="627063" indent="-342900" algn="just" eaLnBrk="0" hangingPunct="0">
              <a:buSzPct val="140000"/>
              <a:buFont typeface="Arial" panose="020B0604020202020204" pitchFamily="34" charset="0"/>
              <a:buChar char="•"/>
              <a:defRPr/>
            </a:pPr>
            <a:r>
              <a:rPr lang="es-ES_tradnl" sz="2400" dirty="0">
                <a:effectLst/>
                <a:cs typeface="Times New Roman" pitchFamily="18" charset="0"/>
              </a:rPr>
              <a:t>P</a:t>
            </a:r>
            <a:r>
              <a:rPr lang="es-ES_tradnl" sz="2400" baseline="-30000" dirty="0">
                <a:effectLst/>
                <a:cs typeface="Times New Roman" pitchFamily="18" charset="0"/>
              </a:rPr>
              <a:t>25</a:t>
            </a:r>
            <a:r>
              <a:rPr lang="es-ES_tradnl" sz="2400" dirty="0">
                <a:effectLst/>
                <a:cs typeface="Times New Roman" pitchFamily="18" charset="0"/>
              </a:rPr>
              <a:t> = percentil 25 = primer </a:t>
            </a:r>
            <a:r>
              <a:rPr lang="es-ES_tradnl" sz="2400" dirty="0" err="1">
                <a:effectLst/>
                <a:cs typeface="Times New Roman" pitchFamily="18" charset="0"/>
              </a:rPr>
              <a:t>cuartil</a:t>
            </a:r>
            <a:r>
              <a:rPr lang="es-ES_tradnl" sz="2400" dirty="0">
                <a:effectLst/>
                <a:cs typeface="Times New Roman" pitchFamily="18" charset="0"/>
              </a:rPr>
              <a:t>   = Q</a:t>
            </a:r>
            <a:r>
              <a:rPr lang="es-ES_tradnl" sz="2400" baseline="-30000" dirty="0">
                <a:effectLst/>
                <a:cs typeface="Times New Roman" pitchFamily="18" charset="0"/>
              </a:rPr>
              <a:t>1</a:t>
            </a:r>
            <a:endParaRPr lang="es-ES_tradnl" sz="2400" dirty="0">
              <a:effectLst/>
              <a:cs typeface="Times New Roman" pitchFamily="18" charset="0"/>
            </a:endParaRPr>
          </a:p>
          <a:p>
            <a:pPr marL="627063" indent="-342900" algn="just" eaLnBrk="0" hangingPunct="0">
              <a:buSzPct val="140000"/>
              <a:buFont typeface="Arial" panose="020B0604020202020204" pitchFamily="34" charset="0"/>
              <a:buChar char="•"/>
              <a:defRPr/>
            </a:pPr>
            <a:r>
              <a:rPr lang="es-ES_tradnl" sz="2400" dirty="0">
                <a:effectLst/>
                <a:cs typeface="Times New Roman" pitchFamily="18" charset="0"/>
              </a:rPr>
              <a:t>P</a:t>
            </a:r>
            <a:r>
              <a:rPr lang="es-ES_tradnl" sz="2400" baseline="-30000" dirty="0">
                <a:effectLst/>
                <a:cs typeface="Times New Roman" pitchFamily="18" charset="0"/>
              </a:rPr>
              <a:t>50</a:t>
            </a:r>
            <a:r>
              <a:rPr lang="es-ES_tradnl" sz="2400" dirty="0">
                <a:effectLst/>
                <a:cs typeface="Times New Roman" pitchFamily="18" charset="0"/>
              </a:rPr>
              <a:t> = percentil 50 = segundo cuartil = Q</a:t>
            </a:r>
            <a:r>
              <a:rPr lang="es-ES_tradnl" sz="2400" baseline="-30000" dirty="0">
                <a:effectLst/>
                <a:cs typeface="Times New Roman" pitchFamily="18" charset="0"/>
              </a:rPr>
              <a:t>2</a:t>
            </a:r>
            <a:r>
              <a:rPr lang="es-ES_tradnl" sz="2400" dirty="0">
                <a:effectLst/>
                <a:cs typeface="Times New Roman" pitchFamily="18" charset="0"/>
              </a:rPr>
              <a:t> = me</a:t>
            </a:r>
          </a:p>
          <a:p>
            <a:pPr marL="627063" indent="-342900" algn="just" eaLnBrk="0" hangingPunct="0">
              <a:buSzPct val="140000"/>
              <a:buFont typeface="Arial" panose="020B0604020202020204" pitchFamily="34" charset="0"/>
              <a:buChar char="•"/>
              <a:defRPr/>
            </a:pPr>
            <a:r>
              <a:rPr lang="es-ES_tradnl" sz="2400" dirty="0">
                <a:effectLst/>
                <a:cs typeface="Times New Roman" pitchFamily="18" charset="0"/>
              </a:rPr>
              <a:t>P</a:t>
            </a:r>
            <a:r>
              <a:rPr lang="es-ES_tradnl" sz="2400" baseline="-30000" dirty="0">
                <a:effectLst/>
                <a:cs typeface="Times New Roman" pitchFamily="18" charset="0"/>
              </a:rPr>
              <a:t>75</a:t>
            </a:r>
            <a:r>
              <a:rPr lang="es-ES_tradnl" sz="2400" dirty="0">
                <a:effectLst/>
                <a:cs typeface="Times New Roman" pitchFamily="18" charset="0"/>
              </a:rPr>
              <a:t> = percentil 75 = tercer </a:t>
            </a:r>
            <a:r>
              <a:rPr lang="es-ES_tradnl" sz="2400" dirty="0" err="1">
                <a:effectLst/>
                <a:cs typeface="Times New Roman" pitchFamily="18" charset="0"/>
              </a:rPr>
              <a:t>cuartil</a:t>
            </a:r>
            <a:r>
              <a:rPr lang="es-ES_tradnl" sz="2400" dirty="0">
                <a:effectLst/>
                <a:cs typeface="Times New Roman" pitchFamily="18" charset="0"/>
              </a:rPr>
              <a:t>     = Q</a:t>
            </a:r>
            <a:r>
              <a:rPr lang="es-ES_tradnl" sz="2400" baseline="-30000" dirty="0">
                <a:effectLst/>
                <a:cs typeface="Times New Roman" pitchFamily="18" charset="0"/>
              </a:rPr>
              <a:t>3</a:t>
            </a:r>
            <a:r>
              <a:rPr lang="es-ES" sz="2400" dirty="0">
                <a:effectLst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618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54718D-8CB5-4C5F-B2AC-79FD5D91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31</a:t>
            </a:fld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4E1053-0245-4B25-B8A1-59FC91A4F994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Cálculo del percentil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82">
            <a:extLst>
              <a:ext uri="{FF2B5EF4-FFF2-40B4-BE49-F238E27FC236}">
                <a16:creationId xmlns:a16="http://schemas.microsoft.com/office/drawing/2014/main" id="{7F3A610A-1E9A-4196-9588-41BE34F976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062846"/>
              </p:ext>
            </p:extLst>
          </p:nvPr>
        </p:nvGraphicFramePr>
        <p:xfrm>
          <a:off x="977729" y="2204864"/>
          <a:ext cx="10236542" cy="266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4" name="Equation" r:id="rId3" imgW="3911600" imgH="914400" progId="">
                  <p:embed/>
                </p:oleObj>
              </mc:Choice>
              <mc:Fallback>
                <p:oleObj name="Equation" r:id="rId3" imgW="3911600" imgH="914400" progId="">
                  <p:embed/>
                  <p:pic>
                    <p:nvPicPr>
                      <p:cNvPr id="23555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729" y="2204864"/>
                        <a:ext cx="10236542" cy="26642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84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A8517B-D355-415A-9C04-C88418DE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32</a:t>
            </a:fld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9659A9-16CA-46DD-9372-4D0063D3A687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5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41B2DD18-F8AB-4A99-A85F-1822A675B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39" y="1813173"/>
            <a:ext cx="1015704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0" hangingPunct="0">
              <a:defRPr/>
            </a:pPr>
            <a:r>
              <a:rPr lang="es-PE" sz="2800" dirty="0"/>
              <a:t>Se cuenta con los datos de los tiempos (en minutos) de tardanza de los trabajadores de una compañía de seguro. Halle e interprete el percentil 45.</a:t>
            </a:r>
            <a:endParaRPr lang="es-ES_tradnl" sz="2800" dirty="0">
              <a:effectLst/>
              <a:cs typeface="Times New Roman" pitchFamily="18" charset="0"/>
            </a:endParaRPr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FC183D95-26B6-4650-8E15-D113694AD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728322"/>
              </p:ext>
            </p:extLst>
          </p:nvPr>
        </p:nvGraphicFramePr>
        <p:xfrm>
          <a:off x="1287516" y="3492394"/>
          <a:ext cx="9777036" cy="1384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9506">
                  <a:extLst>
                    <a:ext uri="{9D8B030D-6E8A-4147-A177-3AD203B41FA5}">
                      <a16:colId xmlns:a16="http://schemas.microsoft.com/office/drawing/2014/main" val="2105650464"/>
                    </a:ext>
                  </a:extLst>
                </a:gridCol>
                <a:gridCol w="1629506">
                  <a:extLst>
                    <a:ext uri="{9D8B030D-6E8A-4147-A177-3AD203B41FA5}">
                      <a16:colId xmlns:a16="http://schemas.microsoft.com/office/drawing/2014/main" val="1840055932"/>
                    </a:ext>
                  </a:extLst>
                </a:gridCol>
                <a:gridCol w="1629506">
                  <a:extLst>
                    <a:ext uri="{9D8B030D-6E8A-4147-A177-3AD203B41FA5}">
                      <a16:colId xmlns:a16="http://schemas.microsoft.com/office/drawing/2014/main" val="4230154914"/>
                    </a:ext>
                  </a:extLst>
                </a:gridCol>
                <a:gridCol w="1629506">
                  <a:extLst>
                    <a:ext uri="{9D8B030D-6E8A-4147-A177-3AD203B41FA5}">
                      <a16:colId xmlns:a16="http://schemas.microsoft.com/office/drawing/2014/main" val="1769164065"/>
                    </a:ext>
                  </a:extLst>
                </a:gridCol>
                <a:gridCol w="1629506">
                  <a:extLst>
                    <a:ext uri="{9D8B030D-6E8A-4147-A177-3AD203B41FA5}">
                      <a16:colId xmlns:a16="http://schemas.microsoft.com/office/drawing/2014/main" val="3289750568"/>
                    </a:ext>
                  </a:extLst>
                </a:gridCol>
                <a:gridCol w="1629506">
                  <a:extLst>
                    <a:ext uri="{9D8B030D-6E8A-4147-A177-3AD203B41FA5}">
                      <a16:colId xmlns:a16="http://schemas.microsoft.com/office/drawing/2014/main" val="662959672"/>
                    </a:ext>
                  </a:extLst>
                </a:gridCol>
              </a:tblGrid>
              <a:tr h="692497">
                <a:tc>
                  <a:txBody>
                    <a:bodyPr/>
                    <a:lstStyle/>
                    <a:p>
                      <a:pPr algn="ctr"/>
                      <a:r>
                        <a:rPr lang="es-PE" sz="36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b="1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b="1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684199"/>
                  </a:ext>
                </a:extLst>
              </a:tr>
              <a:tr h="692497">
                <a:tc>
                  <a:txBody>
                    <a:bodyPr/>
                    <a:lstStyle/>
                    <a:p>
                      <a:pPr algn="ctr"/>
                      <a:r>
                        <a:rPr lang="es-PE" sz="36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b="1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b="1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b="1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86672"/>
                  </a:ext>
                </a:extLst>
              </a:tr>
            </a:tbl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062AA66A-18C8-472C-89BD-6E1F61277F27}"/>
              </a:ext>
            </a:extLst>
          </p:cNvPr>
          <p:cNvSpPr/>
          <p:nvPr/>
        </p:nvSpPr>
        <p:spPr>
          <a:xfrm>
            <a:off x="979516" y="6459784"/>
            <a:ext cx="547652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Ejemplo 8 – Página 47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364261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A8517B-D355-415A-9C04-C88418DE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33</a:t>
            </a:fld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9659A9-16CA-46DD-9372-4D0063D3A687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6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41B2DD18-F8AB-4A99-A85F-1822A675B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39" y="1813173"/>
            <a:ext cx="1015704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s-PE" sz="2800" dirty="0"/>
              <a:t>Se tienen las notas de los promedios ponderados de los estudiantes graduados en el último ciclo.  Halle el promedio ponderado mínimo para que un alumno sea considerado dentro del quinto superior.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ECC91D7-37F6-41E7-AF56-C4619793C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83" y="3300822"/>
            <a:ext cx="9289033" cy="2769347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28477229-D7EF-46A8-9DB8-7B7BBDE42CB6}"/>
              </a:ext>
            </a:extLst>
          </p:cNvPr>
          <p:cNvSpPr/>
          <p:nvPr/>
        </p:nvSpPr>
        <p:spPr>
          <a:xfrm>
            <a:off x="979516" y="6459784"/>
            <a:ext cx="569254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Ejercicio 10 – Página 48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224327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A8517B-D355-415A-9C04-C88418DE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34</a:t>
            </a:fld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9659A9-16CA-46DD-9372-4D0063D3A687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Ejercicio 6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41B2DD18-F8AB-4A99-A85F-1822A675B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39" y="1813173"/>
            <a:ext cx="1015704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0" hangingPunct="0">
              <a:defRPr/>
            </a:pPr>
            <a:r>
              <a:rPr lang="es-PE" sz="2800" dirty="0"/>
              <a:t>Suponga que se quiere evaluar el número de insectos encontrados en 40 parcelas, en un cultivo de maíz. Los resultados fueron los siguientes</a:t>
            </a:r>
            <a:endParaRPr lang="es-ES_tradnl" sz="2800" dirty="0">
              <a:effectLst/>
              <a:cs typeface="Times New Roman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127D060-84B5-4AB9-B0EC-0F0E9C9FA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78" y="3198168"/>
            <a:ext cx="9849044" cy="2280831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EC27EF5-188F-41D5-B944-7CD0E48A3CB7}"/>
              </a:ext>
            </a:extLst>
          </p:cNvPr>
          <p:cNvSpPr/>
          <p:nvPr/>
        </p:nvSpPr>
        <p:spPr>
          <a:xfrm>
            <a:off x="979516" y="6459784"/>
            <a:ext cx="569254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Ejercicio 9 – Página 48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426250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A8517B-D355-415A-9C04-C88418DE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35</a:t>
            </a:fld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9659A9-16CA-46DD-9372-4D0063D3A687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Ejercicio 6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41B2DD18-F8AB-4A99-A85F-1822A675B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40" y="2132856"/>
            <a:ext cx="10157043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 eaLnBrk="0" hangingPunct="0">
              <a:buFont typeface="Wingdings" panose="05000000000000000000" pitchFamily="2" charset="2"/>
              <a:buChar char="v"/>
              <a:defRPr/>
            </a:pPr>
            <a:r>
              <a:rPr lang="it-IT" sz="3200" dirty="0"/>
              <a:t>Halle e interprete el percentil 35</a:t>
            </a:r>
          </a:p>
          <a:p>
            <a:pPr marL="457200" indent="-457200" algn="just" eaLnBrk="0" hangingPunct="0">
              <a:buFont typeface="Wingdings" panose="05000000000000000000" pitchFamily="2" charset="2"/>
              <a:buChar char="v"/>
              <a:defRPr/>
            </a:pPr>
            <a:r>
              <a:rPr lang="es-PE" sz="3200" dirty="0"/>
              <a:t>¿Cuál debe ser el valor mínimo de insectos para que una parcela sea considerada dentro del 18% de las parcelas con mayores números de insectos?</a:t>
            </a:r>
          </a:p>
          <a:p>
            <a:pPr marL="457200" indent="-457200" algn="just" eaLnBrk="0" hangingPunct="0">
              <a:buFont typeface="Wingdings" panose="05000000000000000000" pitchFamily="2" charset="2"/>
              <a:buChar char="v"/>
              <a:defRPr/>
            </a:pPr>
            <a:r>
              <a:rPr lang="es-PE" sz="3200" dirty="0"/>
              <a:t>¿Cuál debe ser el valor máximo de insectos para que una parcela sea considerada dentro del 22% de las parcelas con menores números de insectos?</a:t>
            </a:r>
            <a:endParaRPr lang="es-ES_tradnl" sz="3200" dirty="0">
              <a:effectLst/>
              <a:cs typeface="Times New Roman" pitchFamily="18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EC27EF5-188F-41D5-B944-7CD0E48A3CB7}"/>
              </a:ext>
            </a:extLst>
          </p:cNvPr>
          <p:cNvSpPr/>
          <p:nvPr/>
        </p:nvSpPr>
        <p:spPr>
          <a:xfrm>
            <a:off x="979516" y="6459784"/>
            <a:ext cx="569254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Ejercicio 9 – Página 48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60018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54718D-8CB5-4C5F-B2AC-79FD5D91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36</a:t>
            </a:fld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4E1053-0245-4B25-B8A1-59FC91A4F994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Diagrama de Tallos y Hojas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1 Diagrama">
            <a:extLst>
              <a:ext uri="{FF2B5EF4-FFF2-40B4-BE49-F238E27FC236}">
                <a16:creationId xmlns:a16="http://schemas.microsoft.com/office/drawing/2014/main" id="{78B37B19-1FEF-44C6-A607-9170DAF65F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5632916"/>
              </p:ext>
            </p:extLst>
          </p:nvPr>
        </p:nvGraphicFramePr>
        <p:xfrm>
          <a:off x="1127448" y="1641254"/>
          <a:ext cx="10085035" cy="4818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025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54718D-8CB5-4C5F-B2AC-79FD5D91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37</a:t>
            </a:fld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4E1053-0245-4B25-B8A1-59FC91A4F994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Construcción de un diagrama de Tallos y Hojas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2 Marcador de contenido">
            <a:extLst>
              <a:ext uri="{FF2B5EF4-FFF2-40B4-BE49-F238E27FC236}">
                <a16:creationId xmlns:a16="http://schemas.microsoft.com/office/drawing/2014/main" id="{29DCFCC2-F2CC-4375-9024-978FAF7A1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493" y="1924898"/>
            <a:ext cx="8928100" cy="4752975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PE" sz="4400" dirty="0"/>
              <a:t>Se ordenan los datos, en forma  ascendente.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PE" sz="4400" dirty="0"/>
              <a:t>Se forman los Tallos.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PE" sz="4400" dirty="0"/>
              <a:t>Se forman las Hojas.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PE" sz="4400" dirty="0"/>
              <a:t>Luego, se forma la Profundidad.  </a:t>
            </a:r>
          </a:p>
        </p:txBody>
      </p:sp>
    </p:spTree>
    <p:extLst>
      <p:ext uri="{BB962C8B-B14F-4D97-AF65-F5344CB8AC3E}">
        <p14:creationId xmlns:p14="http://schemas.microsoft.com/office/powerpoint/2010/main" val="367948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6C7F99-6B5C-44AC-B479-06748D302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s-ES_tradnl" sz="3200" dirty="0"/>
              <a:t>Los siguientes datos corresponden a la estatura (en </a:t>
            </a:r>
            <a:r>
              <a:rPr lang="es-ES_tradnl" sz="3200" dirty="0" err="1"/>
              <a:t>cms</a:t>
            </a:r>
            <a:r>
              <a:rPr lang="es-ES_tradnl" sz="3200" dirty="0"/>
              <a:t>.) de una muestra de 30 alumnos</a:t>
            </a:r>
            <a:r>
              <a:rPr lang="es-ES_tradnl" sz="3600" dirty="0"/>
              <a:t>.</a:t>
            </a:r>
            <a:endParaRPr lang="en-US" sz="3600" dirty="0"/>
          </a:p>
          <a:p>
            <a:pPr marL="0" indent="0" algn="ctr">
              <a:lnSpc>
                <a:spcPct val="80000"/>
              </a:lnSpc>
              <a:buNone/>
            </a:pPr>
            <a:r>
              <a:rPr lang="en-US" sz="3200" dirty="0">
                <a:solidFill>
                  <a:srgbClr val="0066FF"/>
                </a:solidFill>
              </a:rPr>
              <a:t>158, 159, 161, 161, 163, 163, 164, 166, 166, 167, 168, 168, 168, 169, 170, 170, 170, 171, 171, 171, 172, 173, 174, 174, 174, 174, 174, 177, 182, 191</a:t>
            </a:r>
            <a:endParaRPr lang="es-ES" sz="3200" dirty="0">
              <a:solidFill>
                <a:srgbClr val="0066FF"/>
              </a:solidFill>
            </a:endParaRPr>
          </a:p>
          <a:p>
            <a:endParaRPr lang="es-PE" sz="32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3A11B9-44A0-461C-B9E7-A2836AEA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38</a:t>
            </a:fld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EA1C54-0E92-4684-89D0-38D000C0B8DA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7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AC1E63A-831A-4534-BE33-E02A90DF4FF4}"/>
              </a:ext>
            </a:extLst>
          </p:cNvPr>
          <p:cNvSpPr/>
          <p:nvPr/>
        </p:nvSpPr>
        <p:spPr>
          <a:xfrm>
            <a:off x="979516" y="6459784"/>
            <a:ext cx="569254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Ejemplo 11 – Página 50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206449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3A11B9-44A0-461C-B9E7-A2836AEA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39</a:t>
            </a:fld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EA1C54-0E92-4684-89D0-38D000C0B8DA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7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4C462B7-DDF2-4FFD-9914-211D55BBE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7517" y="2152650"/>
            <a:ext cx="9766504" cy="3580606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F21B756-373E-406D-A363-5E35085058B5}"/>
              </a:ext>
            </a:extLst>
          </p:cNvPr>
          <p:cNvSpPr/>
          <p:nvPr/>
        </p:nvSpPr>
        <p:spPr>
          <a:xfrm>
            <a:off x="979516" y="6459784"/>
            <a:ext cx="569254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Ejemplo 11 – Página 50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180635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>
          <a:xfrm>
            <a:off x="1237721" y="2055636"/>
            <a:ext cx="10147184" cy="396170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s-ES_tradnl" sz="4431" dirty="0"/>
              <a:t>Media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s-ES_tradnl" sz="4431" dirty="0"/>
              <a:t>Mediana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s-ES_tradnl" sz="4431" dirty="0"/>
              <a:t>Moda</a:t>
            </a:r>
          </a:p>
        </p:txBody>
      </p:sp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4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Medidas de tendencia central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23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6C7F99-6B5C-44AC-B479-06748D302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s-PE" sz="3200" dirty="0"/>
              <a:t>Se tiene una muestra de pacientes sobre el tiempo (minutos) de concentración de un medicamento: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PE" sz="3200" dirty="0"/>
              <a:t>105, 126, 120, 119, 133, 145, 123, 108, 136, 156, 142, 130, 112, 123.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PE" sz="3200" dirty="0"/>
              <a:t>A continuación se presenta su respectivo diagrama de tallos y hojas.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3A11B9-44A0-461C-B9E7-A2836AEA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40</a:t>
            </a:fld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EA1C54-0E92-4684-89D0-38D000C0B8DA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Ejercicio 7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888022A-337C-4A3D-8A83-8BA505EBF403}"/>
              </a:ext>
            </a:extLst>
          </p:cNvPr>
          <p:cNvSpPr/>
          <p:nvPr/>
        </p:nvSpPr>
        <p:spPr>
          <a:xfrm>
            <a:off x="979516" y="6459784"/>
            <a:ext cx="569254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Ejemplo 11 – Página 51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172448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3A11B9-44A0-461C-B9E7-A2836AEA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41</a:t>
            </a:fld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EA1C54-0E92-4684-89D0-38D000C0B8DA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Ejercicio 7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55D4AF-CC61-4DB3-89CD-D5C7A80C4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336" y="1844824"/>
            <a:ext cx="4915664" cy="4023360"/>
          </a:xfrm>
        </p:spPr>
        <p:txBody>
          <a:bodyPr>
            <a:normAutofit/>
          </a:bodyPr>
          <a:lstStyle/>
          <a:p>
            <a:endParaRPr lang="es-PE" sz="3600" dirty="0"/>
          </a:p>
          <a:p>
            <a:r>
              <a:rPr lang="es-PE" sz="3600" dirty="0"/>
              <a:t>Si se desconocen los datos originales, calcule la media, mediana, moda y P28 a partir del diagrama de tallos y hojas.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535D834-DA26-47A8-94D2-8D61CBFCE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56040" y="1844824"/>
            <a:ext cx="4872350" cy="4287668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3D8925E-9909-433F-8813-7EB4BE940625}"/>
              </a:ext>
            </a:extLst>
          </p:cNvPr>
          <p:cNvSpPr/>
          <p:nvPr/>
        </p:nvSpPr>
        <p:spPr>
          <a:xfrm>
            <a:off x="979516" y="6459784"/>
            <a:ext cx="569254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Ejemplo 11 – Página 51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421729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D10F0F-6CB0-4199-9534-438F3A392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2F0003-E555-48EA-B512-714EF000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42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266CC9-87AA-4BC1-928D-084380FC5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845734"/>
            <a:ext cx="10582275" cy="37814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E6B912-3248-4633-A92E-F0C37B426118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Autoevaluación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9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384B570-A6A3-41D1-8DBF-93D71A006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560" y="1838745"/>
            <a:ext cx="8773010" cy="4381149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3F106E-9D9D-4819-9ECA-3B570496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43</a:t>
            </a:fld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4B575E-04F7-4346-B2FA-FAE627A11217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Autoevaluación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79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F06B4B-86FF-40B3-A329-55DD771F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44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3BD55E-E809-4659-A194-2874475B0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2644" b="64007"/>
          <a:stretch/>
        </p:blipFill>
        <p:spPr>
          <a:xfrm>
            <a:off x="1097279" y="1874792"/>
            <a:ext cx="10357341" cy="20582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19BEEF-BA71-497E-8C8D-083C0D331EE5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Autoevaluación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87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CABC7C-55B0-4F3E-ABE6-6546DAFB4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259419-FBC9-48D1-B06F-26AC0DE4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45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4FDD4BF-A80A-4308-953E-0DDC8164E4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37208" r="-1751" b="1"/>
          <a:stretch/>
        </p:blipFill>
        <p:spPr>
          <a:xfrm>
            <a:off x="1097280" y="1916832"/>
            <a:ext cx="10501092" cy="36724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D440B7-EC21-4B46-8F24-76D5221CEA83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Autoevaluación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55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5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Medidas de tendencia central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A3C6183-AB84-4813-AE3E-3EADD046C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605" y="1915945"/>
            <a:ext cx="5688632" cy="422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8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>
          <a:xfrm>
            <a:off x="1237721" y="2055636"/>
            <a:ext cx="10147184" cy="3961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4400" dirty="0"/>
              <a:t>La media aritmética de un conjunto de observaciones es igual a la suma de sus valores dividido entre el número de observaciones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s-ES_tradnl" sz="4400" dirty="0"/>
          </a:p>
        </p:txBody>
      </p:sp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6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Media aritmética simple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9528AF06-BB2A-4032-902F-1446A4B40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2483" y="4576949"/>
            <a:ext cx="3810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defRPr/>
            </a:pPr>
            <a:r>
              <a:rPr lang="es-ES_tradnl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Media Muestral</a:t>
            </a:r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BBB4824A-50DE-45B2-AC56-25905D475B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145303"/>
              </p:ext>
            </p:extLst>
          </p:nvPr>
        </p:nvGraphicFramePr>
        <p:xfrm>
          <a:off x="2207568" y="5096062"/>
          <a:ext cx="2200275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8" name="Equation" r:id="rId3" imgW="837836" imgH="444307" progId="">
                  <p:embed/>
                </p:oleObj>
              </mc:Choice>
              <mc:Fallback>
                <p:oleObj name="Equation" r:id="rId3" imgW="837836" imgH="444307" progId="">
                  <p:embed/>
                  <p:pic>
                    <p:nvPicPr>
                      <p:cNvPr id="13" name="Object 6">
                        <a:extLst>
                          <a:ext uri="{FF2B5EF4-FFF2-40B4-BE49-F238E27FC236}">
                            <a16:creationId xmlns:a16="http://schemas.microsoft.com/office/drawing/2014/main" id="{033E508D-3F11-4F29-BDCB-A532A41164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5096062"/>
                        <a:ext cx="2200275" cy="1179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>
            <a:extLst>
              <a:ext uri="{FF2B5EF4-FFF2-40B4-BE49-F238E27FC236}">
                <a16:creationId xmlns:a16="http://schemas.microsoft.com/office/drawing/2014/main" id="{F475028A-13B0-4377-AA58-89D410B99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520" y="4576949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defRPr/>
            </a:pPr>
            <a:r>
              <a:rPr lang="es-ES_tradnl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Media Poblacional</a:t>
            </a:r>
          </a:p>
        </p:txBody>
      </p:sp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537A0949-9FDF-4178-8D92-626951BEBD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213721"/>
              </p:ext>
            </p:extLst>
          </p:nvPr>
        </p:nvGraphicFramePr>
        <p:xfrm>
          <a:off x="7784159" y="5095016"/>
          <a:ext cx="2100263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9" name="Equation" r:id="rId5" imgW="812447" imgH="444307" progId="">
                  <p:embed/>
                </p:oleObj>
              </mc:Choice>
              <mc:Fallback>
                <p:oleObj name="Equation" r:id="rId5" imgW="812447" imgH="444307" progId="">
                  <p:embed/>
                  <p:pic>
                    <p:nvPicPr>
                      <p:cNvPr id="15" name="Object 8">
                        <a:extLst>
                          <a:ext uri="{FF2B5EF4-FFF2-40B4-BE49-F238E27FC236}">
                            <a16:creationId xmlns:a16="http://schemas.microsoft.com/office/drawing/2014/main" id="{87994829-399A-4060-AD23-7347126734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4159" y="5095016"/>
                        <a:ext cx="2100263" cy="1163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250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>
          <a:xfrm>
            <a:off x="1237721" y="2055636"/>
            <a:ext cx="10147184" cy="3961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4400" dirty="0"/>
              <a:t>Suponga que se tiene los datos de las ventas semanales (en dólares) de una muestra de 8 vendedores. Calcule la venta promedio semanal. </a:t>
            </a:r>
            <a:endParaRPr lang="es-ES_tradnl" sz="4400" dirty="0"/>
          </a:p>
        </p:txBody>
      </p:sp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7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1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4690F634-4D1A-4198-9533-C63B2092A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159614"/>
              </p:ext>
            </p:extLst>
          </p:nvPr>
        </p:nvGraphicFramePr>
        <p:xfrm>
          <a:off x="2032000" y="4581128"/>
          <a:ext cx="8128000" cy="1280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198610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385830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7367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76161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36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dirty="0"/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3600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dirty="0"/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39222"/>
                  </a:ext>
                </a:extLst>
              </a:tr>
            </a:tbl>
          </a:graphicData>
        </a:graphic>
      </p:graphicFrame>
      <p:sp>
        <p:nvSpPr>
          <p:cNvPr id="11" name="Rectángulo 10">
            <a:extLst>
              <a:ext uri="{FF2B5EF4-FFF2-40B4-BE49-F238E27FC236}">
                <a16:creationId xmlns:a16="http://schemas.microsoft.com/office/drawing/2014/main" id="{C9403E87-850E-4DD9-A6D9-C1273B1A3CE6}"/>
              </a:ext>
            </a:extLst>
          </p:cNvPr>
          <p:cNvSpPr/>
          <p:nvPr/>
        </p:nvSpPr>
        <p:spPr>
          <a:xfrm>
            <a:off x="979516" y="6459784"/>
            <a:ext cx="547652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Ejemplo 1 – Página 39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288668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>
          <a:xfrm>
            <a:off x="1237721" y="2055636"/>
            <a:ext cx="9974762" cy="396170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E" sz="4400" dirty="0"/>
              <a:t>Los siguientes datos corresponden a una muestra de 12 apicultores sobre su producción de miel anual (</a:t>
            </a:r>
            <a:r>
              <a:rPr lang="es-PE" sz="4400" dirty="0" err="1"/>
              <a:t>Kgrs</a:t>
            </a:r>
            <a:r>
              <a:rPr lang="es-PE" sz="4400" dirty="0"/>
              <a:t>.) por colmena. Halle e interprete la media</a:t>
            </a:r>
            <a:endParaRPr lang="es-ES_tradnl" sz="4400" dirty="0"/>
          </a:p>
        </p:txBody>
      </p:sp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8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Ejercicio 1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4690F634-4D1A-4198-9533-C63B2092A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20146"/>
              </p:ext>
            </p:extLst>
          </p:nvPr>
        </p:nvGraphicFramePr>
        <p:xfrm>
          <a:off x="2032000" y="4581128"/>
          <a:ext cx="8128002" cy="1280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5198610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385830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0736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761618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247500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4764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3600" b="0" dirty="0"/>
                        <a:t>250.5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b="0" dirty="0"/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b="0" dirty="0"/>
                        <a:t>345.5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b="0" dirty="0"/>
                        <a:t>260.4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b="0" dirty="0"/>
                        <a:t>358.2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b="0" dirty="0"/>
                        <a:t>268.5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3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3600" b="0" dirty="0"/>
                        <a:t>380.1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b="0" dirty="0"/>
                        <a:t>410.2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b="0" dirty="0"/>
                        <a:t>430.4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b="0" dirty="0"/>
                        <a:t>480.3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b="0" dirty="0"/>
                        <a:t>410.3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b="0" dirty="0"/>
                        <a:t>420.1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39222"/>
                  </a:ext>
                </a:extLst>
              </a:tr>
            </a:tbl>
          </a:graphicData>
        </a:graphic>
      </p:graphicFrame>
      <p:sp>
        <p:nvSpPr>
          <p:cNvPr id="11" name="Rectángulo 10">
            <a:extLst>
              <a:ext uri="{FF2B5EF4-FFF2-40B4-BE49-F238E27FC236}">
                <a16:creationId xmlns:a16="http://schemas.microsoft.com/office/drawing/2014/main" id="{C9403E87-850E-4DD9-A6D9-C1273B1A3CE6}"/>
              </a:ext>
            </a:extLst>
          </p:cNvPr>
          <p:cNvSpPr/>
          <p:nvPr/>
        </p:nvSpPr>
        <p:spPr>
          <a:xfrm>
            <a:off x="979516" y="6459784"/>
            <a:ext cx="547652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Ejercicio 1 – Página 40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105033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4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87425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87425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87425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87425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59865E44-7A2C-4A01-B251-E615CAC6715E}" type="slidenum">
              <a:rPr lang="es-ES" sz="1300">
                <a:latin typeface="Arial Black" pitchFamily="34" charset="0"/>
              </a:rPr>
              <a:pPr eaLnBrk="1" hangingPunct="1"/>
              <a:t>9</a:t>
            </a:fld>
            <a:endParaRPr lang="es-ES" sz="1300">
              <a:latin typeface="Arial Black" pitchFamily="34" charset="0"/>
            </a:endParaRPr>
          </a:p>
        </p:txBody>
      </p:sp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1143001" y="2117669"/>
            <a:ext cx="1006948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457200" indent="-4572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1pPr>
            <a:lvl2pPr marL="800100" indent="-3429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just">
              <a:buFontTx/>
              <a:buAutoNum type="arabicPeriod"/>
            </a:pPr>
            <a:r>
              <a:rPr lang="es-ES_tradnl" sz="2800" dirty="0">
                <a:cs typeface="Times New Roman" pitchFamily="18" charset="0"/>
              </a:rPr>
              <a:t>Está afectada por valores extremos (altos o pequeños). </a:t>
            </a:r>
          </a:p>
          <a:p>
            <a:pPr algn="just">
              <a:buFontTx/>
              <a:buAutoNum type="arabicPeriod"/>
            </a:pPr>
            <a:r>
              <a:rPr lang="es-ES_tradnl" sz="2800" dirty="0">
                <a:cs typeface="Times New Roman" pitchFamily="18" charset="0"/>
              </a:rPr>
              <a:t>Localiza la parte central de un conjunto de observaciones.</a:t>
            </a:r>
          </a:p>
          <a:p>
            <a:pPr algn="just">
              <a:buFontTx/>
              <a:buAutoNum type="arabicPeriod"/>
            </a:pPr>
            <a:r>
              <a:rPr lang="es-ES_tradnl" sz="2800" dirty="0">
                <a:cs typeface="Times New Roman" pitchFamily="18" charset="0"/>
              </a:rPr>
              <a:t>Para un conjunto de observaciones la media es única.</a:t>
            </a:r>
          </a:p>
          <a:p>
            <a:pPr algn="just">
              <a:buFontTx/>
              <a:buAutoNum type="arabicPeriod"/>
            </a:pPr>
            <a:r>
              <a:rPr lang="es-ES_tradnl" sz="2800" dirty="0">
                <a:cs typeface="Times New Roman" pitchFamily="18" charset="0"/>
              </a:rPr>
              <a:t>Si la media sustituye a cada observación, la suma total no cambia.</a:t>
            </a:r>
          </a:p>
          <a:p>
            <a:pPr lvl="1" algn="just">
              <a:buFontTx/>
              <a:buAutoNum type="arabicPeriod"/>
            </a:pPr>
            <a:endParaRPr lang="es-ES_tradnl" sz="2800" dirty="0"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223239" name="Rectangle 7"/>
          <p:cNvSpPr>
            <a:spLocks noChangeArrowheads="1"/>
          </p:cNvSpPr>
          <p:nvPr/>
        </p:nvSpPr>
        <p:spPr bwMode="auto">
          <a:xfrm>
            <a:off x="1143001" y="302049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s-E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5E37431-7BD6-4F0F-AA54-018538015709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Propiedades de la media aritmética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4524</TotalTime>
  <Words>2170</Words>
  <Application>Microsoft Office PowerPoint</Application>
  <PresentationFormat>Panorámica</PresentationFormat>
  <Paragraphs>325</Paragraphs>
  <Slides>45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55" baseType="lpstr">
      <vt:lpstr>Arial</vt:lpstr>
      <vt:lpstr>Arial Black</vt:lpstr>
      <vt:lpstr>Calibri</vt:lpstr>
      <vt:lpstr>Calibri Light</vt:lpstr>
      <vt:lpstr>Courier New</vt:lpstr>
      <vt:lpstr>Times New Roman</vt:lpstr>
      <vt:lpstr>Verdana</vt:lpstr>
      <vt:lpstr>Wingdings</vt:lpstr>
      <vt:lpstr>Retrospección</vt:lpstr>
      <vt:lpstr>Equation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de Málaga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1: Introducción a la estadística descriptiva</dc:title>
  <dc:creator>Fco. Javier Barón López</dc:creator>
  <cp:keywords>Bioestadística, estadística descriptiva</cp:keywords>
  <cp:lastModifiedBy>.</cp:lastModifiedBy>
  <cp:revision>240</cp:revision>
  <dcterms:created xsi:type="dcterms:W3CDTF">2003-09-01T17:28:59Z</dcterms:created>
  <dcterms:modified xsi:type="dcterms:W3CDTF">2020-01-14T19:17:20Z</dcterms:modified>
</cp:coreProperties>
</file>