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27"/>
  </p:notesMasterIdLst>
  <p:handoutMasterIdLst>
    <p:handoutMasterId r:id="rId28"/>
  </p:handoutMasterIdLst>
  <p:sldIdLst>
    <p:sldId id="455" r:id="rId2"/>
    <p:sldId id="382" r:id="rId3"/>
    <p:sldId id="456" r:id="rId4"/>
    <p:sldId id="460" r:id="rId5"/>
    <p:sldId id="463" r:id="rId6"/>
    <p:sldId id="464" r:id="rId7"/>
    <p:sldId id="498" r:id="rId8"/>
    <p:sldId id="499" r:id="rId9"/>
    <p:sldId id="500" r:id="rId10"/>
    <p:sldId id="501" r:id="rId11"/>
    <p:sldId id="502" r:id="rId12"/>
    <p:sldId id="503" r:id="rId13"/>
    <p:sldId id="504" r:id="rId14"/>
    <p:sldId id="505" r:id="rId15"/>
    <p:sldId id="509" r:id="rId16"/>
    <p:sldId id="506" r:id="rId17"/>
    <p:sldId id="507" r:id="rId18"/>
    <p:sldId id="508" r:id="rId19"/>
    <p:sldId id="510" r:id="rId20"/>
    <p:sldId id="511" r:id="rId21"/>
    <p:sldId id="512" r:id="rId22"/>
    <p:sldId id="513" r:id="rId23"/>
    <p:sldId id="494" r:id="rId24"/>
    <p:sldId id="495" r:id="rId25"/>
    <p:sldId id="496" r:id="rId26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456"/>
            <p14:sldId id="460"/>
            <p14:sldId id="463"/>
            <p14:sldId id="464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9"/>
            <p14:sldId id="506"/>
            <p14:sldId id="507"/>
            <p14:sldId id="508"/>
            <p14:sldId id="510"/>
            <p14:sldId id="511"/>
            <p14:sldId id="512"/>
            <p14:sldId id="513"/>
            <p14:sldId id="494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5" d="100"/>
          <a:sy n="65" d="100"/>
        </p:scale>
        <p:origin x="852" y="60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875420" y="2924944"/>
            <a:ext cx="10441160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4: MEDIDAS ESTADÍSTICAS (II)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Desviación estándar poblacional:</a:t>
            </a:r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r>
              <a:rPr lang="es-ES_tradnl" sz="4400" dirty="0"/>
              <a:t>Desviación estándar muestral:</a:t>
            </a:r>
          </a:p>
          <a:p>
            <a:pPr marL="0" indent="0" algn="just"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10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Desviación estándar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39 de la Guía de Estadística General</a:t>
            </a:r>
          </a:p>
        </p:txBody>
      </p:sp>
      <p:graphicFrame>
        <p:nvGraphicFramePr>
          <p:cNvPr id="12" name="9 Objeto">
            <a:extLst>
              <a:ext uri="{FF2B5EF4-FFF2-40B4-BE49-F238E27FC236}">
                <a16:creationId xmlns:a16="http://schemas.microsoft.com/office/drawing/2014/main" id="{167CD00B-2709-43CC-B63E-4F4DCEB78A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334943"/>
              </p:ext>
            </p:extLst>
          </p:nvPr>
        </p:nvGraphicFramePr>
        <p:xfrm>
          <a:off x="5303838" y="5138738"/>
          <a:ext cx="15843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Equation" r:id="rId3" imgW="571320" imgH="253800" progId="Equation.DSMT4">
                  <p:embed/>
                </p:oleObj>
              </mc:Choice>
              <mc:Fallback>
                <p:oleObj name="Equation" r:id="rId3" imgW="571320" imgH="253800" progId="Equation.DSMT4">
                  <p:embed/>
                  <p:pic>
                    <p:nvPicPr>
                      <p:cNvPr id="1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5138738"/>
                        <a:ext cx="1584325" cy="758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CB119DB-02FD-4901-9A4B-0A221A6EA8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676147"/>
              </p:ext>
            </p:extLst>
          </p:nvPr>
        </p:nvGraphicFramePr>
        <p:xfrm>
          <a:off x="5223351" y="3049587"/>
          <a:ext cx="174529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5" name="Equation" r:id="rId5" imgW="583920" imgH="253800" progId="Equation.DSMT4">
                  <p:embed/>
                </p:oleObj>
              </mc:Choice>
              <mc:Fallback>
                <p:oleObj name="Equation" r:id="rId5" imgW="5839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23351" y="3049587"/>
                        <a:ext cx="1745298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17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_tradnl" sz="3600" dirty="0"/>
              <a:t>Halle la variancia y desviación estándar muestral de las notas de la primera práctica para cada una de las muestras de los 3 grupos de la asignatura en estudio. </a:t>
            </a:r>
            <a:endParaRPr lang="en-US" sz="3600" dirty="0"/>
          </a:p>
          <a:p>
            <a:pPr marL="0" indent="0" algn="just">
              <a:buNone/>
            </a:pPr>
            <a:endParaRPr lang="es-ES_tradnl" sz="36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4 – Página 62 de la Guía de Estadística General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A5C4B38-9E1A-40BB-84D4-C5910E7F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579" y="3645024"/>
            <a:ext cx="94107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2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5 Objeto">
            <a:extLst>
              <a:ext uri="{FF2B5EF4-FFF2-40B4-BE49-F238E27FC236}">
                <a16:creationId xmlns:a16="http://schemas.microsoft.com/office/drawing/2014/main" id="{B02A2476-6FB5-407E-A408-B06A579B830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532659"/>
              </p:ext>
            </p:extLst>
          </p:nvPr>
        </p:nvGraphicFramePr>
        <p:xfrm>
          <a:off x="1287517" y="2132856"/>
          <a:ext cx="9953106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8" name="Equation" r:id="rId3" imgW="3949700" imgH="457200" progId="">
                  <p:embed/>
                </p:oleObj>
              </mc:Choice>
              <mc:Fallback>
                <p:oleObj name="Equation" r:id="rId3" imgW="3949700" imgH="457200" progId="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17" y="2132856"/>
                        <a:ext cx="9953106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9 Objeto">
            <a:extLst>
              <a:ext uri="{FF2B5EF4-FFF2-40B4-BE49-F238E27FC236}">
                <a16:creationId xmlns:a16="http://schemas.microsoft.com/office/drawing/2014/main" id="{DBFE50B6-A929-4EF9-A0B2-C7946AEBE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3189"/>
              </p:ext>
            </p:extLst>
          </p:nvPr>
        </p:nvGraphicFramePr>
        <p:xfrm>
          <a:off x="1251655" y="3573016"/>
          <a:ext cx="9829093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89" name="Equation" r:id="rId5" imgW="4851400" imgH="457200" progId="">
                  <p:embed/>
                </p:oleObj>
              </mc:Choice>
              <mc:Fallback>
                <p:oleObj name="Equation" r:id="rId5" imgW="4851400" imgH="457200" progId="">
                  <p:embed/>
                  <p:pic>
                    <p:nvPicPr>
                      <p:cNvPr id="10" name="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655" y="3573016"/>
                        <a:ext cx="9829093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15 Objeto">
            <a:extLst>
              <a:ext uri="{FF2B5EF4-FFF2-40B4-BE49-F238E27FC236}">
                <a16:creationId xmlns:a16="http://schemas.microsoft.com/office/drawing/2014/main" id="{DA9411F8-55DE-4F18-BD07-B74B9899C5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95875"/>
              </p:ext>
            </p:extLst>
          </p:nvPr>
        </p:nvGraphicFramePr>
        <p:xfrm>
          <a:off x="1287517" y="5013176"/>
          <a:ext cx="10186132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90" name="Equation" r:id="rId7" imgW="5029200" imgH="457200" progId="">
                  <p:embed/>
                </p:oleObj>
              </mc:Choice>
              <mc:Fallback>
                <p:oleObj name="Equation" r:id="rId7" imgW="5029200" imgH="457200" progId="">
                  <p:embed/>
                  <p:pic>
                    <p:nvPicPr>
                      <p:cNvPr id="16" name="1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17" y="5013176"/>
                        <a:ext cx="10186132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48F64807-9A2F-4604-8BFF-0D07A16742F1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4 – Página 62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75381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4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Rectángulo redondeado">
            <a:extLst>
              <a:ext uri="{FF2B5EF4-FFF2-40B4-BE49-F238E27FC236}">
                <a16:creationId xmlns:a16="http://schemas.microsoft.com/office/drawing/2014/main" id="{41025D8D-A244-4170-8007-420F3C215F77}"/>
              </a:ext>
            </a:extLst>
          </p:cNvPr>
          <p:cNvSpPr/>
          <p:nvPr/>
        </p:nvSpPr>
        <p:spPr bwMode="auto">
          <a:xfrm>
            <a:off x="1785008" y="2486877"/>
            <a:ext cx="8621984" cy="2809246"/>
          </a:xfrm>
          <a:prstGeom prst="roundRect">
            <a:avLst/>
          </a:prstGeom>
          <a:solidFill>
            <a:srgbClr val="DDE6E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just" defTabSz="987425"/>
            <a:r>
              <a:rPr lang="es-ES_tradnl" sz="4000" dirty="0"/>
              <a:t>A mayor variabilidad entre las observaciones, la variancia es mayor. Esta comparación se cumple siempre cuando los promedios sean similares.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A3CDBE8-0C83-4C6C-B534-2930B1284D1B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4 – Página 62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32454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Coeficiente de variabilidad poblacional:</a:t>
            </a:r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r>
              <a:rPr lang="es-ES_tradnl" sz="4400" dirty="0"/>
              <a:t>Coeficiente de variabilidad muestral:</a:t>
            </a:r>
          </a:p>
          <a:p>
            <a:pPr marL="0" indent="0" algn="just"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Coeficiente de variabilidad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5 Objeto">
            <a:extLst>
              <a:ext uri="{FF2B5EF4-FFF2-40B4-BE49-F238E27FC236}">
                <a16:creationId xmlns:a16="http://schemas.microsoft.com/office/drawing/2014/main" id="{66A0F724-B5F3-4DD5-A9D4-61C2F74597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339295"/>
              </p:ext>
            </p:extLst>
          </p:nvPr>
        </p:nvGraphicFramePr>
        <p:xfrm>
          <a:off x="4779832" y="2785417"/>
          <a:ext cx="2597833" cy="123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0" name="Equation" r:id="rId3" imgW="939392" imgH="444307" progId="">
                  <p:embed/>
                </p:oleObj>
              </mc:Choice>
              <mc:Fallback>
                <p:oleObj name="Equation" r:id="rId3" imgW="939392" imgH="444307" progId="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832" y="2785417"/>
                        <a:ext cx="2597833" cy="12333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7 Objeto">
            <a:extLst>
              <a:ext uri="{FF2B5EF4-FFF2-40B4-BE49-F238E27FC236}">
                <a16:creationId xmlns:a16="http://schemas.microsoft.com/office/drawing/2014/main" id="{60AEFDA4-713E-4C28-B50E-15D32126F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33028"/>
              </p:ext>
            </p:extLst>
          </p:nvPr>
        </p:nvGraphicFramePr>
        <p:xfrm>
          <a:off x="4838947" y="4761129"/>
          <a:ext cx="277230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1" name="Equation" r:id="rId5" imgW="838200" imgH="457200" progId="">
                  <p:embed/>
                </p:oleObj>
              </mc:Choice>
              <mc:Fallback>
                <p:oleObj name="Equation" r:id="rId5" imgW="838200" imgH="457200" progId="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947" y="4761129"/>
                        <a:ext cx="2772309" cy="15121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515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Comparación de la variabilidad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5 Tabla">
            <a:extLst>
              <a:ext uri="{FF2B5EF4-FFF2-40B4-BE49-F238E27FC236}">
                <a16:creationId xmlns:a16="http://schemas.microsoft.com/office/drawing/2014/main" id="{28F99022-1E0D-417D-8EFC-8D3661654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9736"/>
              </p:ext>
            </p:extLst>
          </p:nvPr>
        </p:nvGraphicFramePr>
        <p:xfrm>
          <a:off x="1147670" y="2348880"/>
          <a:ext cx="9916882" cy="3168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79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2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0031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dirty="0">
                          <a:effectLst/>
                        </a:rPr>
                        <a:t>Unidades de medidas diferentes</a:t>
                      </a:r>
                      <a:endParaRPr lang="en-US" sz="3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dirty="0">
                          <a:effectLst/>
                        </a:rPr>
                        <a:t>Unidades de medidas iguales</a:t>
                      </a:r>
                      <a:endParaRPr lang="en-US" sz="3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00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dirty="0">
                          <a:effectLst/>
                        </a:rPr>
                        <a:t>Medias similares</a:t>
                      </a:r>
                      <a:endParaRPr lang="en-US" sz="3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dirty="0">
                          <a:effectLst/>
                        </a:rPr>
                        <a:t>Medias diferentes</a:t>
                      </a:r>
                      <a:endParaRPr lang="en-US" sz="3200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82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b="1" dirty="0">
                          <a:effectLst/>
                        </a:rPr>
                        <a:t>cv</a:t>
                      </a:r>
                      <a:r>
                        <a:rPr lang="es-ES_tradnl" sz="3200" b="1" baseline="-25000" dirty="0">
                          <a:effectLst/>
                        </a:rPr>
                        <a:t>1</a:t>
                      </a:r>
                      <a:r>
                        <a:rPr lang="es-ES_tradnl" sz="3200" b="1" dirty="0">
                          <a:effectLst/>
                        </a:rPr>
                        <a:t> con cv</a:t>
                      </a:r>
                      <a:r>
                        <a:rPr lang="es-ES_tradnl" sz="3200" b="1" baseline="-25000" dirty="0">
                          <a:effectLst/>
                        </a:rPr>
                        <a:t>2</a:t>
                      </a:r>
                      <a:endParaRPr lang="en-US" sz="32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b="1" dirty="0">
                          <a:effectLst/>
                        </a:rPr>
                        <a:t>s</a:t>
                      </a:r>
                      <a:r>
                        <a:rPr lang="es-ES_tradnl" sz="3200" b="1" baseline="-25000" dirty="0">
                          <a:effectLst/>
                        </a:rPr>
                        <a:t>1</a:t>
                      </a:r>
                      <a:r>
                        <a:rPr lang="es-ES_tradnl" sz="3200" b="1" dirty="0">
                          <a:effectLst/>
                        </a:rPr>
                        <a:t> con s</a:t>
                      </a:r>
                      <a:r>
                        <a:rPr lang="es-ES_tradnl" sz="3200" b="1" baseline="-25000" dirty="0">
                          <a:effectLst/>
                        </a:rPr>
                        <a:t>2</a:t>
                      </a:r>
                      <a:endParaRPr lang="en-US" sz="32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3200" b="1" dirty="0">
                          <a:effectLst/>
                        </a:rPr>
                        <a:t>cv</a:t>
                      </a:r>
                      <a:r>
                        <a:rPr lang="es-ES_tradnl" sz="3200" b="1" baseline="-25000" dirty="0">
                          <a:effectLst/>
                        </a:rPr>
                        <a:t>1</a:t>
                      </a:r>
                      <a:r>
                        <a:rPr lang="es-ES_tradnl" sz="3200" b="1" dirty="0">
                          <a:effectLst/>
                        </a:rPr>
                        <a:t> con cv</a:t>
                      </a:r>
                      <a:r>
                        <a:rPr lang="es-ES_tradnl" sz="3200" b="1" baseline="-25000" dirty="0">
                          <a:effectLst/>
                        </a:rPr>
                        <a:t>2</a:t>
                      </a:r>
                      <a:endParaRPr lang="en-US" sz="3200" b="1" dirty="0">
                        <a:effectLst/>
                        <a:latin typeface="Verdana"/>
                        <a:ea typeface="Times New Roman"/>
                        <a:cs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15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5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5 – Página 63 de la Guía de Estadística General</a:t>
            </a: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FA091F12-E246-4130-84EE-F0EFBC98E0CF}"/>
              </a:ext>
            </a:extLst>
          </p:cNvPr>
          <p:cNvSpPr/>
          <p:nvPr/>
        </p:nvSpPr>
        <p:spPr>
          <a:xfrm>
            <a:off x="979515" y="2060848"/>
            <a:ext cx="102329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3600" dirty="0"/>
              <a:t>Halle el coeficiente de variabilidad de las notas de la primera práctica para cada grupo.</a:t>
            </a:r>
            <a:endParaRPr lang="en-US" sz="3600" dirty="0"/>
          </a:p>
        </p:txBody>
      </p:sp>
      <p:graphicFrame>
        <p:nvGraphicFramePr>
          <p:cNvPr id="7" name="6 Objeto">
            <a:extLst>
              <a:ext uri="{FF2B5EF4-FFF2-40B4-BE49-F238E27FC236}">
                <a16:creationId xmlns:a16="http://schemas.microsoft.com/office/drawing/2014/main" id="{5B78F815-7A53-4CA8-8C87-28A176BB4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25221"/>
              </p:ext>
            </p:extLst>
          </p:nvPr>
        </p:nvGraphicFramePr>
        <p:xfrm>
          <a:off x="5951585" y="3564336"/>
          <a:ext cx="4561623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6" name="Equation" r:id="rId3" imgW="2197100" imgH="406400" progId="">
                  <p:embed/>
                </p:oleObj>
              </mc:Choice>
              <mc:Fallback>
                <p:oleObj name="Equation" r:id="rId3" imgW="2197100" imgH="406400" progId="">
                  <p:embed/>
                  <p:pic>
                    <p:nvPicPr>
                      <p:cNvPr id="7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85" y="3564336"/>
                        <a:ext cx="4561623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10 Objeto">
            <a:extLst>
              <a:ext uri="{FF2B5EF4-FFF2-40B4-BE49-F238E27FC236}">
                <a16:creationId xmlns:a16="http://schemas.microsoft.com/office/drawing/2014/main" id="{36802D91-123A-4480-8482-83161DDCF6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924694"/>
              </p:ext>
            </p:extLst>
          </p:nvPr>
        </p:nvGraphicFramePr>
        <p:xfrm>
          <a:off x="1287517" y="3596824"/>
          <a:ext cx="3575688" cy="840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7" name="Equation" r:id="rId5" imgW="1777229" imgH="406224" progId="">
                  <p:embed/>
                </p:oleObj>
              </mc:Choice>
              <mc:Fallback>
                <p:oleObj name="Equation" r:id="rId5" imgW="1777229" imgH="406224" progId="">
                  <p:embed/>
                  <p:pic>
                    <p:nvPicPr>
                      <p:cNvPr id="11" name="1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517" y="3596824"/>
                        <a:ext cx="3575688" cy="840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15 Objeto">
            <a:extLst>
              <a:ext uri="{FF2B5EF4-FFF2-40B4-BE49-F238E27FC236}">
                <a16:creationId xmlns:a16="http://schemas.microsoft.com/office/drawing/2014/main" id="{1D5CBE83-AD79-4B4D-B8B8-BCF10D1CFA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382971"/>
              </p:ext>
            </p:extLst>
          </p:nvPr>
        </p:nvGraphicFramePr>
        <p:xfrm>
          <a:off x="3805139" y="5016350"/>
          <a:ext cx="4581718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38" name="Equation" r:id="rId7" imgW="2222500" imgH="406400" progId="">
                  <p:embed/>
                </p:oleObj>
              </mc:Choice>
              <mc:Fallback>
                <p:oleObj name="Equation" r:id="rId7" imgW="2222500" imgH="406400" progId="">
                  <p:embed/>
                  <p:pic>
                    <p:nvPicPr>
                      <p:cNvPr id="16" name="1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139" y="5016350"/>
                        <a:ext cx="4581718" cy="8640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6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6 – Página 63 de la Guía de Estadística General</a:t>
            </a: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FA091F12-E246-4130-84EE-F0EFBC98E0CF}"/>
              </a:ext>
            </a:extLst>
          </p:cNvPr>
          <p:cNvSpPr/>
          <p:nvPr/>
        </p:nvSpPr>
        <p:spPr>
          <a:xfrm>
            <a:off x="979515" y="2060848"/>
            <a:ext cx="10232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600" dirty="0"/>
              <a:t>Los siguientes datos corresponden al tiempo (en minutos), al cabo del cual se duermen las ratas después de haber recibido un tipo de tranquilizante (A o B).</a:t>
            </a:r>
            <a:endParaRPr lang="en-US" sz="3600" dirty="0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318EA646-B546-48EB-A0F9-9F2AEF48B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93" r="32856" b="15839"/>
          <a:stretch/>
        </p:blipFill>
        <p:spPr bwMode="auto">
          <a:xfrm>
            <a:off x="3765384" y="4354862"/>
            <a:ext cx="4313074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240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64 de la Guía de Estadística General</a:t>
            </a: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FA091F12-E246-4130-84EE-F0EFBC98E0CF}"/>
              </a:ext>
            </a:extLst>
          </p:cNvPr>
          <p:cNvSpPr/>
          <p:nvPr/>
        </p:nvSpPr>
        <p:spPr>
          <a:xfrm>
            <a:off x="979515" y="2060848"/>
            <a:ext cx="102329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Los siguientes datos corresponden a las mediciones de la emisión diaria (en toneladas) de óxido de azufre de una planta industrial. </a:t>
            </a:r>
            <a:endParaRPr lang="en-US" sz="3200" dirty="0"/>
          </a:p>
        </p:txBody>
      </p:sp>
      <p:graphicFrame>
        <p:nvGraphicFramePr>
          <p:cNvPr id="7" name="6 Tabla">
            <a:extLst>
              <a:ext uri="{FF2B5EF4-FFF2-40B4-BE49-F238E27FC236}">
                <a16:creationId xmlns:a16="http://schemas.microsoft.com/office/drawing/2014/main" id="{A6C632C5-8BB2-42F6-959F-D280013DC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86042"/>
              </p:ext>
            </p:extLst>
          </p:nvPr>
        </p:nvGraphicFramePr>
        <p:xfrm>
          <a:off x="2531601" y="3716476"/>
          <a:ext cx="7128794" cy="864096"/>
        </p:xfrm>
        <a:graphic>
          <a:graphicData uri="http://schemas.openxmlformats.org/drawingml/2006/table">
            <a:tbl>
              <a:tblPr/>
              <a:tblGrid>
                <a:gridCol w="890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0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09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6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6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15.8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26.4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17.3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11.2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23.9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24.5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13.9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9.4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15.2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11.0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7.7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>
                          <a:latin typeface="Calibri"/>
                          <a:ea typeface="Calibri"/>
                          <a:cs typeface="Times New Roman"/>
                        </a:rPr>
                        <a:t>20.0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16.2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22.7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2400" dirty="0">
                          <a:latin typeface="Calibri"/>
                          <a:ea typeface="Calibri"/>
                          <a:cs typeface="Times New Roman"/>
                        </a:rPr>
                        <a:t>18.5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PE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5 Rectángulo">
            <a:extLst>
              <a:ext uri="{FF2B5EF4-FFF2-40B4-BE49-F238E27FC236}">
                <a16:creationId xmlns:a16="http://schemas.microsoft.com/office/drawing/2014/main" id="{2715CB11-32F9-4E7C-A4F2-07F6A948B00D}"/>
              </a:ext>
            </a:extLst>
          </p:cNvPr>
          <p:cNvSpPr/>
          <p:nvPr/>
        </p:nvSpPr>
        <p:spPr>
          <a:xfrm>
            <a:off x="979515" y="4773578"/>
            <a:ext cx="1023296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Calcule e interprete las medidas de variabilidad (Rango, Rango </a:t>
            </a:r>
            <a:r>
              <a:rPr lang="es-ES_tradnl" sz="3200" dirty="0" err="1"/>
              <a:t>intercuartílico</a:t>
            </a:r>
            <a:r>
              <a:rPr lang="es-ES_tradnl" sz="3200" dirty="0"/>
              <a:t>, Varianza, Desviación estándar y Coeficiente de variación).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277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19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4 Rectángulo">
            <a:extLst>
              <a:ext uri="{FF2B5EF4-FFF2-40B4-BE49-F238E27FC236}">
                <a16:creationId xmlns:a16="http://schemas.microsoft.com/office/drawing/2014/main" id="{FA091F12-E246-4130-84EE-F0EFBC98E0CF}"/>
              </a:ext>
            </a:extLst>
          </p:cNvPr>
          <p:cNvSpPr/>
          <p:nvPr/>
        </p:nvSpPr>
        <p:spPr>
          <a:xfrm>
            <a:off x="979515" y="2060848"/>
            <a:ext cx="1023296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_tradnl" sz="3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 presentan las medidas estadísticas de las ventas (soles) y tiempo extra (horas) de los vendedores de dos zonas (A y B).</a:t>
            </a:r>
          </a:p>
        </p:txBody>
      </p:sp>
      <p:graphicFrame>
        <p:nvGraphicFramePr>
          <p:cNvPr id="10" name="Group 1509">
            <a:extLst>
              <a:ext uri="{FF2B5EF4-FFF2-40B4-BE49-F238E27FC236}">
                <a16:creationId xmlns:a16="http://schemas.microsoft.com/office/drawing/2014/main" id="{00E75BF2-239F-42BA-B699-0339CB67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3216"/>
              </p:ext>
            </p:extLst>
          </p:nvPr>
        </p:nvGraphicFramePr>
        <p:xfrm>
          <a:off x="2033241" y="3396494"/>
          <a:ext cx="7777360" cy="2441574"/>
        </p:xfrm>
        <a:graphic>
          <a:graphicData uri="http://schemas.openxmlformats.org/drawingml/2006/table">
            <a:tbl>
              <a:tblPr/>
              <a:tblGrid>
                <a:gridCol w="891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3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6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57511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  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Promedio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Desviación estándar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Coeficiente de variabilidad 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Zona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Ventas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Tiempo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Ventas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Tiempo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Ventas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Tiempo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A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236.3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3.5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82.6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1.5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35.0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42.9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21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B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450.5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3.6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98.5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2.8</a:t>
                      </a:r>
                      <a:endParaRPr kumimoji="0" lang="es-E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21.9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Times New Roman" pitchFamily="18" charset="0"/>
                        </a:rPr>
                        <a:t>77.7</a:t>
                      </a:r>
                      <a:endParaRPr kumimoji="0" lang="es-E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ángulo 11">
            <a:extLst>
              <a:ext uri="{FF2B5EF4-FFF2-40B4-BE49-F238E27FC236}">
                <a16:creationId xmlns:a16="http://schemas.microsoft.com/office/drawing/2014/main" id="{00A7D00B-8027-4A02-82A8-E4E99AF38D30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65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04973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723652" cy="5318064"/>
          </a:xfrm>
        </p:spPr>
        <p:txBody>
          <a:bodyPr>
            <a:normAutofit/>
          </a:bodyPr>
          <a:lstStyle/>
          <a:p>
            <a:pPr marL="0" indent="0" algn="just" defTabSz="987425">
              <a:buNone/>
            </a:pPr>
            <a:r>
              <a:rPr lang="es-ES_tradnl" sz="4800" dirty="0"/>
              <a:t>Calcular e interpretar las principales medidas de variabilidad para describir las características (variables) cuantitativas de las unidades elementales en términos de su dispersión.</a:t>
            </a:r>
            <a:endParaRPr lang="en-US" sz="48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1CBAA6-0338-492A-9E1E-63E3C86F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20</a:t>
            </a:fld>
            <a:endParaRPr lang="es-ES"/>
          </a:p>
        </p:txBody>
      </p:sp>
      <p:sp>
        <p:nvSpPr>
          <p:cNvPr id="5" name="Rectangle 1490">
            <a:extLst>
              <a:ext uri="{FF2B5EF4-FFF2-40B4-BE49-F238E27FC236}">
                <a16:creationId xmlns:a16="http://schemas.microsoft.com/office/drawing/2014/main" id="{0E5E4392-E06D-407A-8437-53773965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442985"/>
            <a:ext cx="10058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es-MX" sz="2800" dirty="0">
                <a:effectLst/>
              </a:rPr>
              <a:t>Justifique si las siguientes afirmaciones son verdaderas o falsas:</a:t>
            </a:r>
          </a:p>
          <a:p>
            <a:pPr marL="361950" indent="-361950" algn="just" eaLnBrk="0" hangingPunct="0">
              <a:buFontTx/>
              <a:buAutoNum type="alphaLcParenR"/>
              <a:defRPr/>
            </a:pPr>
            <a:r>
              <a:rPr lang="es-MX" sz="2800" dirty="0">
                <a:effectLst/>
              </a:rPr>
              <a:t>Las ventas de la zona A son más variables que las de la zona B. </a:t>
            </a:r>
          </a:p>
          <a:p>
            <a:pPr marL="361950" indent="-361950" algn="just" eaLnBrk="0" hangingPunct="0">
              <a:buFontTx/>
              <a:buAutoNum type="alphaLcParenR"/>
              <a:defRPr/>
            </a:pPr>
            <a:r>
              <a:rPr lang="es-MX" sz="2800" dirty="0">
                <a:effectLst/>
              </a:rPr>
              <a:t>El tiempo extra de la zona B muestra más variabilidad que la zona A. </a:t>
            </a:r>
          </a:p>
          <a:p>
            <a:pPr marL="361950" indent="-361950" algn="just" eaLnBrk="0" hangingPunct="0">
              <a:buFontTx/>
              <a:buAutoNum type="alphaLcParenR"/>
              <a:defRPr/>
            </a:pPr>
            <a:r>
              <a:rPr lang="es-MX" sz="2800" dirty="0">
                <a:effectLst/>
              </a:rPr>
              <a:t>Para la zona A, las ventas son menos variables que el tiempo extra.</a:t>
            </a:r>
            <a:endParaRPr lang="es-MX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FF942-EAD2-48CE-9A12-D517E9F002E2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24D735-C621-4F9D-8DAC-247BD300C60B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 – Página 65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91614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21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Transformación de datos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FD709100-A60C-4378-B12E-6AB1D10325B8}"/>
              </a:ext>
            </a:extLst>
          </p:cNvPr>
          <p:cNvSpPr txBox="1"/>
          <p:nvPr/>
        </p:nvSpPr>
        <p:spPr>
          <a:xfrm>
            <a:off x="979516" y="2060848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Sea la transformación de la variable X a la variable Y:</a:t>
            </a:r>
            <a:endParaRPr lang="en-US" sz="2800" dirty="0"/>
          </a:p>
        </p:txBody>
      </p:sp>
      <p:graphicFrame>
        <p:nvGraphicFramePr>
          <p:cNvPr id="7" name="6 Objeto">
            <a:extLst>
              <a:ext uri="{FF2B5EF4-FFF2-40B4-BE49-F238E27FC236}">
                <a16:creationId xmlns:a16="http://schemas.microsoft.com/office/drawing/2014/main" id="{A982445F-17DA-4EEE-9580-C0540D1576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329795"/>
              </p:ext>
            </p:extLst>
          </p:nvPr>
        </p:nvGraphicFramePr>
        <p:xfrm>
          <a:off x="5124161" y="2805455"/>
          <a:ext cx="1943678" cy="481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6" name="Equation" r:id="rId3" imgW="698197" imgH="177723" progId="">
                  <p:embed/>
                </p:oleObj>
              </mc:Choice>
              <mc:Fallback>
                <p:oleObj name="Equation" r:id="rId3" imgW="698197" imgH="177723" progId="">
                  <p:embed/>
                  <p:pic>
                    <p:nvPicPr>
                      <p:cNvPr id="7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161" y="2805455"/>
                        <a:ext cx="1943678" cy="481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8 CuadroTexto">
            <a:extLst>
              <a:ext uri="{FF2B5EF4-FFF2-40B4-BE49-F238E27FC236}">
                <a16:creationId xmlns:a16="http://schemas.microsoft.com/office/drawing/2014/main" id="{376BB5DA-D027-4FFA-84E5-74EF13A491FC}"/>
              </a:ext>
            </a:extLst>
          </p:cNvPr>
          <p:cNvSpPr txBox="1"/>
          <p:nvPr/>
        </p:nvSpPr>
        <p:spPr>
          <a:xfrm>
            <a:off x="979516" y="3508053"/>
            <a:ext cx="730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/>
              <a:t>Si </a:t>
            </a:r>
            <a:r>
              <a:rPr lang="es-PE" sz="2800" i="1" dirty="0">
                <a:latin typeface="Times New Roman" panose="02020603050405020304" pitchFamily="18" charset="0"/>
              </a:rPr>
              <a:t>a</a:t>
            </a:r>
            <a:r>
              <a:rPr lang="es-PE" sz="2800" dirty="0"/>
              <a:t>  y </a:t>
            </a:r>
            <a:r>
              <a:rPr lang="es-PE" sz="2800" i="1" dirty="0">
                <a:latin typeface="Times New Roman" panose="02020603050405020304" pitchFamily="18" charset="0"/>
              </a:rPr>
              <a:t>b</a:t>
            </a:r>
            <a:r>
              <a:rPr lang="es-PE" sz="2800" dirty="0"/>
              <a:t> son valores constantes, entonces:</a:t>
            </a:r>
            <a:endParaRPr lang="en-US" sz="2800" dirty="0"/>
          </a:p>
        </p:txBody>
      </p:sp>
      <p:graphicFrame>
        <p:nvGraphicFramePr>
          <p:cNvPr id="12" name="7 Objeto">
            <a:extLst>
              <a:ext uri="{FF2B5EF4-FFF2-40B4-BE49-F238E27FC236}">
                <a16:creationId xmlns:a16="http://schemas.microsoft.com/office/drawing/2014/main" id="{6056AF83-086E-4BDE-9253-EBFEA2407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166264"/>
              </p:ext>
            </p:extLst>
          </p:nvPr>
        </p:nvGraphicFramePr>
        <p:xfrm>
          <a:off x="5447928" y="4263522"/>
          <a:ext cx="1296144" cy="98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7" name="Equation" r:id="rId5" imgW="647700" imgH="457200" progId="">
                  <p:embed/>
                </p:oleObj>
              </mc:Choice>
              <mc:Fallback>
                <p:oleObj name="Equation" r:id="rId5" imgW="647700" imgH="457200" progId="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4263522"/>
                        <a:ext cx="1296144" cy="9886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88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1CBAA6-0338-492A-9E1E-63E3C86F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22</a:t>
            </a:fld>
            <a:endParaRPr lang="es-ES"/>
          </a:p>
        </p:txBody>
      </p:sp>
      <p:sp>
        <p:nvSpPr>
          <p:cNvPr id="5" name="Rectangle 1490">
            <a:extLst>
              <a:ext uri="{FF2B5EF4-FFF2-40B4-BE49-F238E27FC236}">
                <a16:creationId xmlns:a16="http://schemas.microsoft.com/office/drawing/2014/main" id="{0E5E4392-E06D-407A-8437-537739656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844824"/>
            <a:ext cx="10058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just" eaLnBrk="0" hangingPunct="0">
              <a:defRPr/>
            </a:pPr>
            <a:r>
              <a:rPr lang="es-PE" sz="2800" dirty="0"/>
              <a:t>Los sueldos de 100 empleados de una empresa tienen una media de $300 y una desviación estándar de $50. Se proponen dos alternativas de aumento A: $75 a cada uno B: 15% del sueldo más $20 a cada uno. ¿Cuál alternativa es la más conveniente?. Justifique su respuesta:</a:t>
            </a:r>
          </a:p>
          <a:p>
            <a:pPr marL="514350" indent="-514350" algn="just" eaLnBrk="0" hangingPunct="0">
              <a:buAutoNum type="alphaLcParenR"/>
              <a:defRPr/>
            </a:pPr>
            <a:r>
              <a:rPr lang="es-PE" sz="2800" dirty="0"/>
              <a:t>Si la empresa dispone sólo de $37000 para pagar el aumento de sueldos</a:t>
            </a:r>
          </a:p>
          <a:p>
            <a:pPr marL="457200" indent="-457200" algn="just" eaLnBrk="0" hangingPunct="0">
              <a:buAutoNum type="alphaLcParenR"/>
              <a:defRPr/>
            </a:pPr>
            <a:r>
              <a:rPr lang="es-PE" sz="2800" dirty="0"/>
              <a:t>Si la empresa quiere tener los aumentos de sueldos más homogéneos</a:t>
            </a:r>
            <a:endParaRPr lang="es-MX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FFF942-EAD2-48CE-9A12-D517E9F002E2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3C7D7F8-5C80-4DBD-8A97-E2904C8D1494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3 – Página 66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88347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2F0003-E555-48EA-B512-714EF000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23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6B912-3248-4633-A92E-F0C37B426118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E72C50-8154-4BCB-BAA9-AFC3C4B1A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16832"/>
            <a:ext cx="10020022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F106E-9D9D-4819-9ECA-3B570496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24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B575E-04F7-4346-B2FA-FAE627A11217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67CA0-ACAD-4737-8E7D-7269C9FBE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45181F-0992-481F-BBEC-4488D7041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11" y="1920543"/>
            <a:ext cx="10883978" cy="40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9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F06B4B-86FF-40B3-A329-55DD771F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25</a:t>
            </a:fld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19BEEF-BA71-497E-8C8D-083C0D331EE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Autoevaluación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20864F-91D0-4F7E-BDB3-72968A1C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985962"/>
            <a:ext cx="10257695" cy="40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Rango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Rango </a:t>
            </a:r>
            <a:r>
              <a:rPr lang="es-ES_tradnl" sz="4431" dirty="0" err="1"/>
              <a:t>intercuartil</a:t>
            </a:r>
            <a:r>
              <a:rPr lang="es-ES_tradnl" sz="4431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Variancia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Desviación estándar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s-ES_tradnl" sz="4431" dirty="0"/>
              <a:t>Coeficiente de variabilidad</a:t>
            </a:r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Medidas de variabilidad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4400" dirty="0"/>
              <a:t>Suponga que las notas de la primera práctica de tres grupos del curso de Estadística General fueron: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61 de la Guía de Estadística General</a:t>
            </a:r>
          </a:p>
        </p:txBody>
      </p:sp>
      <p:graphicFrame>
        <p:nvGraphicFramePr>
          <p:cNvPr id="7" name="6 Tabla">
            <a:extLst>
              <a:ext uri="{FF2B5EF4-FFF2-40B4-BE49-F238E27FC236}">
                <a16:creationId xmlns:a16="http://schemas.microsoft.com/office/drawing/2014/main" id="{364BC261-5C8A-4A32-A529-F8B16F0EA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28212"/>
              </p:ext>
            </p:extLst>
          </p:nvPr>
        </p:nvGraphicFramePr>
        <p:xfrm>
          <a:off x="2219215" y="3977157"/>
          <a:ext cx="8473649" cy="2033683"/>
        </p:xfrm>
        <a:graphic>
          <a:graphicData uri="http://schemas.openxmlformats.org/drawingml/2006/table">
            <a:tbl>
              <a:tblPr/>
              <a:tblGrid>
                <a:gridCol w="166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945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9938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853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  <a:latin typeface="Verdana"/>
                          <a:ea typeface="Times New Roman"/>
                        </a:rPr>
                        <a:t>Grupo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dirty="0">
                          <a:effectLst/>
                          <a:latin typeface="Verdana"/>
                          <a:ea typeface="Times New Roman"/>
                        </a:rPr>
                        <a:t>Notas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2000" b="1" kern="1200" dirty="0">
                          <a:solidFill>
                            <a:schemeClr val="tx1"/>
                          </a:solidFill>
                          <a:effectLst/>
                          <a:latin typeface="Verdana"/>
                          <a:ea typeface="Times New Roman"/>
                          <a:cs typeface="+mn-cs"/>
                        </a:rPr>
                        <a:t>Media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Verdana"/>
                          <a:ea typeface="Times New Roman"/>
                        </a:rPr>
                        <a:t>A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Verdana"/>
                          <a:ea typeface="Times New Roman"/>
                        </a:rPr>
                        <a:t>B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13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15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12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15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16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13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12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16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60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b="1">
                          <a:effectLst/>
                          <a:latin typeface="Verdana"/>
                          <a:ea typeface="Times New Roman"/>
                        </a:rPr>
                        <a:t>C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19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8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19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11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16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18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6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13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>
                          <a:effectLst/>
                          <a:latin typeface="Verdana"/>
                          <a:ea typeface="Times New Roman"/>
                        </a:rPr>
                        <a:t>10</a:t>
                      </a:r>
                      <a:endParaRPr lang="es-PE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20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2000" dirty="0">
                          <a:effectLst/>
                          <a:latin typeface="Verdana"/>
                          <a:ea typeface="Times New Roman"/>
                        </a:rPr>
                        <a:t>14</a:t>
                      </a:r>
                      <a:endParaRPr lang="es-PE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6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071617" y="1937837"/>
            <a:ext cx="10157043" cy="396170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dirty="0"/>
              <a:t>R = </a:t>
            </a:r>
            <a:r>
              <a:rPr lang="en-US" sz="4400" dirty="0" err="1"/>
              <a:t>X</a:t>
            </a:r>
            <a:r>
              <a:rPr lang="en-US" sz="4400" baseline="-25000" dirty="0" err="1"/>
              <a:t>max</a:t>
            </a:r>
            <a:r>
              <a:rPr lang="en-US" sz="4400" dirty="0"/>
              <a:t> - </a:t>
            </a:r>
            <a:r>
              <a:rPr lang="en-US" sz="4400" dirty="0" err="1"/>
              <a:t>X</a:t>
            </a:r>
            <a:r>
              <a:rPr lang="en-US" sz="4400" baseline="-25000" dirty="0" err="1"/>
              <a:t>min</a:t>
            </a:r>
            <a:endParaRPr lang="en-US" sz="4400" dirty="0"/>
          </a:p>
          <a:p>
            <a:pPr marL="0" indent="0">
              <a:buNone/>
            </a:pPr>
            <a:endParaRPr lang="es-ES_tradnl" sz="2400" b="1" dirty="0"/>
          </a:p>
          <a:p>
            <a:pPr marL="0" indent="0">
              <a:buNone/>
            </a:pPr>
            <a:r>
              <a:rPr lang="es-ES_tradnl" sz="4400" b="1" dirty="0">
                <a:solidFill>
                  <a:schemeClr val="tx1"/>
                </a:solidFill>
              </a:rPr>
              <a:t>Desventajas:  </a:t>
            </a:r>
            <a:endParaRPr lang="en-US" sz="4400" b="1" dirty="0">
              <a:solidFill>
                <a:schemeClr val="tx1"/>
              </a:solidFill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s-ES_tradnl" sz="4400" dirty="0"/>
              <a:t>Queda afectada por valores extremos</a:t>
            </a:r>
            <a:endParaRPr lang="en-US" sz="4400" dirty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s-ES_tradnl" sz="4400" dirty="0"/>
              <a:t>No mide la variabilidad de los datos intermedios</a:t>
            </a:r>
            <a:endParaRPr lang="en-US" sz="44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4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10147184" cy="39617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E" sz="4400" dirty="0"/>
              <a:t>El rango de la nota para el grupo B es: </a:t>
            </a:r>
          </a:p>
          <a:p>
            <a:pPr marL="0" indent="0" algn="ctr">
              <a:buNone/>
            </a:pPr>
            <a:r>
              <a:rPr lang="es-PE" sz="4400" b="1" dirty="0"/>
              <a:t>R</a:t>
            </a:r>
            <a:r>
              <a:rPr lang="es-PE" sz="4400" b="1" baseline="-25000" dirty="0"/>
              <a:t>B</a:t>
            </a:r>
            <a:r>
              <a:rPr lang="es-PE" sz="4400" b="1" dirty="0"/>
              <a:t> = 16 – 12 = 4 puntos.</a:t>
            </a:r>
          </a:p>
          <a:p>
            <a:pPr marL="0" indent="0" algn="just">
              <a:buNone/>
            </a:pPr>
            <a:r>
              <a:rPr lang="es-PE" sz="4400" dirty="0"/>
              <a:t>Indica que la amplitud de la nota de la primera práctica del grupo B fue de 4 puntos.</a:t>
            </a: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6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 – Página 61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02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071617" y="1937837"/>
            <a:ext cx="10157043" cy="413233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s-ES_tradnl" sz="3200" dirty="0"/>
              <a:t>El rango intercuartílico, se define como la diferencia entre el percentil 75 (P</a:t>
            </a:r>
            <a:r>
              <a:rPr lang="es-ES_tradnl" sz="3200" baseline="-25000" dirty="0"/>
              <a:t>75</a:t>
            </a:r>
            <a:r>
              <a:rPr lang="es-ES_tradnl" sz="3200" dirty="0"/>
              <a:t> = Q</a:t>
            </a:r>
            <a:r>
              <a:rPr lang="es-ES_tradnl" sz="3200" baseline="-25000" dirty="0"/>
              <a:t>3</a:t>
            </a:r>
            <a:r>
              <a:rPr lang="es-ES_tradnl" sz="3200" dirty="0"/>
              <a:t>) y el percentil 25 (P</a:t>
            </a:r>
            <a:r>
              <a:rPr lang="es-ES_tradnl" sz="3200" baseline="-25000" dirty="0"/>
              <a:t>25</a:t>
            </a:r>
            <a:r>
              <a:rPr lang="es-ES_tradnl" sz="3200" dirty="0"/>
              <a:t> = Q</a:t>
            </a:r>
            <a:r>
              <a:rPr lang="es-ES_tradnl" sz="3200" baseline="-25000" dirty="0"/>
              <a:t>1</a:t>
            </a:r>
            <a:r>
              <a:rPr lang="es-ES_tradnl" sz="3200" dirty="0"/>
              <a:t>):</a:t>
            </a:r>
          </a:p>
          <a:p>
            <a:pPr marL="0" indent="0" algn="just">
              <a:buNone/>
            </a:pPr>
            <a:endParaRPr lang="en-US" sz="3200" b="1" dirty="0"/>
          </a:p>
          <a:p>
            <a:pPr marL="0" indent="0" algn="ctr">
              <a:spcBef>
                <a:spcPts val="0"/>
              </a:spcBef>
              <a:buNone/>
            </a:pPr>
            <a:r>
              <a:rPr lang="fr-FR" sz="3200" dirty="0"/>
              <a:t> </a:t>
            </a:r>
            <a:r>
              <a:rPr lang="fr-FR" sz="4700" b="1" dirty="0"/>
              <a:t>RI = P</a:t>
            </a:r>
            <a:r>
              <a:rPr lang="fr-FR" sz="4700" b="1" baseline="-25000" dirty="0"/>
              <a:t>75</a:t>
            </a:r>
            <a:r>
              <a:rPr lang="fr-FR" sz="4700" b="1" dirty="0"/>
              <a:t> - P</a:t>
            </a:r>
            <a:r>
              <a:rPr lang="fr-FR" sz="4700" b="1" baseline="-25000" dirty="0"/>
              <a:t>25</a:t>
            </a:r>
            <a:endParaRPr lang="fr-FR" sz="3200" baseline="-25000" dirty="0"/>
          </a:p>
          <a:p>
            <a:pPr lvl="0" algn="just">
              <a:buClrTx/>
              <a:buFont typeface="Arial" panose="020B0604020202020204" pitchFamily="34" charset="0"/>
              <a:buChar char="•"/>
            </a:pPr>
            <a:endParaRPr lang="es-ES_tradnl" sz="3200" dirty="0"/>
          </a:p>
          <a:p>
            <a:pPr lvl="0" algn="just">
              <a:buClrTx/>
              <a:buFont typeface="Arial" panose="020B0604020202020204" pitchFamily="34" charset="0"/>
              <a:buChar char="•"/>
            </a:pPr>
            <a:r>
              <a:rPr lang="es-ES_tradnl" sz="3200" dirty="0"/>
              <a:t>El RI excluye al 25% de datos más alto y al 25% de datos más bajo. Se obtiene un rango en el cual se encuentra el 50% central de los datos.</a:t>
            </a:r>
            <a:endParaRPr lang="en-US" sz="3200" b="1" dirty="0"/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s-ES_tradnl" sz="3200" dirty="0"/>
              <a:t>Un RI pequeño indica alta homogeneidad o pequeña variabilidad dentro del 50% central de los datos.</a:t>
            </a:r>
            <a:endParaRPr lang="en-US" sz="32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s-ES_tradnl" sz="32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7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Rango </a:t>
            </a:r>
            <a:r>
              <a:rPr lang="es-ES" sz="51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intercuartil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_tradnl" sz="4400" dirty="0"/>
              <a:t>Para el grupo C: P</a:t>
            </a:r>
            <a:r>
              <a:rPr lang="es-ES_tradnl" sz="4400" baseline="-25000" dirty="0"/>
              <a:t>75</a:t>
            </a:r>
            <a:r>
              <a:rPr lang="es-ES_tradnl" sz="4400" dirty="0"/>
              <a:t> = 19 y P</a:t>
            </a:r>
            <a:r>
              <a:rPr lang="es-ES_tradnl" sz="4400" baseline="-25000" dirty="0"/>
              <a:t>25</a:t>
            </a:r>
            <a:r>
              <a:rPr lang="es-ES_tradnl" sz="4400" dirty="0"/>
              <a:t> = 9.5, entonces el rango intercuartílico: </a:t>
            </a:r>
          </a:p>
          <a:p>
            <a:pPr marL="0" indent="0">
              <a:buNone/>
            </a:pPr>
            <a:r>
              <a:rPr lang="es-ES_tradnl" sz="4400" dirty="0"/>
              <a:t>       </a:t>
            </a:r>
          </a:p>
          <a:p>
            <a:pPr marL="0" indent="0" algn="ctr">
              <a:buNone/>
            </a:pPr>
            <a:r>
              <a:rPr lang="es-ES_tradnl" sz="4700" b="1" dirty="0"/>
              <a:t>RI = 19 – 9.5 = 9.5 puntos.  </a:t>
            </a:r>
            <a:endParaRPr lang="en-US" sz="4700" b="1" dirty="0"/>
          </a:p>
          <a:p>
            <a:pPr marL="0" indent="0">
              <a:buNone/>
            </a:pPr>
            <a:r>
              <a:rPr lang="es-ES_tradnl" sz="4400" dirty="0"/>
              <a:t> </a:t>
            </a:r>
            <a:endParaRPr lang="en-US" sz="4400" b="1" dirty="0"/>
          </a:p>
          <a:p>
            <a:pPr marL="0" indent="0" algn="just">
              <a:buNone/>
            </a:pPr>
            <a:r>
              <a:rPr lang="es-ES_tradnl" sz="4400" dirty="0"/>
              <a:t>Esto indica que la amplitud del 50% central de las notas de la primera práctica para el grupo C  fue 9.5.</a:t>
            </a:r>
            <a:endParaRPr lang="en-US" sz="4400" dirty="0"/>
          </a:p>
          <a:p>
            <a:pPr marL="0" indent="0" algn="just"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3 – Página 62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241740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idx="1"/>
          </p:nvPr>
        </p:nvSpPr>
        <p:spPr>
          <a:xfrm>
            <a:off x="1237721" y="2055636"/>
            <a:ext cx="9974762" cy="3961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4400" dirty="0"/>
              <a:t>Variancia poblacional:</a:t>
            </a:r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endParaRPr lang="es-ES_tradnl" sz="4400" dirty="0"/>
          </a:p>
          <a:p>
            <a:pPr marL="0" indent="0">
              <a:buNone/>
            </a:pPr>
            <a:r>
              <a:rPr lang="es-ES_tradnl" sz="4400" dirty="0"/>
              <a:t>Variancia muestral:</a:t>
            </a:r>
          </a:p>
          <a:p>
            <a:pPr marL="0" indent="0" algn="just">
              <a:buNone/>
            </a:pPr>
            <a:endParaRPr lang="es-ES_tradnl" sz="4400" dirty="0"/>
          </a:p>
        </p:txBody>
      </p:sp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9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Variancia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9403E87-850E-4DD9-A6D9-C1273B1A3CE6}"/>
              </a:ext>
            </a:extLst>
          </p:cNvPr>
          <p:cNvSpPr/>
          <p:nvPr/>
        </p:nvSpPr>
        <p:spPr>
          <a:xfrm>
            <a:off x="979516" y="6459784"/>
            <a:ext cx="5476524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1 – Página 39 de la Guía de Estadística General</a:t>
            </a:r>
          </a:p>
        </p:txBody>
      </p:sp>
      <p:graphicFrame>
        <p:nvGraphicFramePr>
          <p:cNvPr id="8" name="5 Objeto">
            <a:extLst>
              <a:ext uri="{FF2B5EF4-FFF2-40B4-BE49-F238E27FC236}">
                <a16:creationId xmlns:a16="http://schemas.microsoft.com/office/drawing/2014/main" id="{7792CFAE-8DBE-4A75-880E-0DD5FAEE7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30021"/>
              </p:ext>
            </p:extLst>
          </p:nvPr>
        </p:nvGraphicFramePr>
        <p:xfrm>
          <a:off x="3338519" y="2852936"/>
          <a:ext cx="6235041" cy="115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8" name="Equation" r:id="rId3" imgW="2628900" imgH="482600" progId="">
                  <p:embed/>
                </p:oleObj>
              </mc:Choice>
              <mc:Fallback>
                <p:oleObj name="Equation" r:id="rId3" imgW="2628900" imgH="482600" progId="">
                  <p:embed/>
                  <p:pic>
                    <p:nvPicPr>
                      <p:cNvPr id="6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9" y="2852936"/>
                        <a:ext cx="6235041" cy="1152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7 Objeto">
            <a:extLst>
              <a:ext uri="{FF2B5EF4-FFF2-40B4-BE49-F238E27FC236}">
                <a16:creationId xmlns:a16="http://schemas.microsoft.com/office/drawing/2014/main" id="{089587ED-AB9A-442B-8D8B-47C85DAC48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1001"/>
              </p:ext>
            </p:extLst>
          </p:nvPr>
        </p:nvGraphicFramePr>
        <p:xfrm>
          <a:off x="3287688" y="4918041"/>
          <a:ext cx="6867589" cy="1152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39" name="Equation" r:id="rId5" imgW="2895600" imgH="482600" progId="">
                  <p:embed/>
                </p:oleObj>
              </mc:Choice>
              <mc:Fallback>
                <p:oleObj name="Equation" r:id="rId5" imgW="2895600" imgH="482600" progId="">
                  <p:embed/>
                  <p:pic>
                    <p:nvPicPr>
                      <p:cNvPr id="8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918041"/>
                        <a:ext cx="6867589" cy="11521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885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4550</TotalTime>
  <Words>954</Words>
  <Application>Microsoft Office PowerPoint</Application>
  <PresentationFormat>Panorámica</PresentationFormat>
  <Paragraphs>205</Paragraphs>
  <Slides>25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Times New Roman</vt:lpstr>
      <vt:lpstr>Verdana</vt:lpstr>
      <vt:lpstr>Wingdings</vt:lpstr>
      <vt:lpstr>Retrospección</vt:lpstr>
      <vt:lpstr>Equation</vt:lpstr>
      <vt:lpstr>MathType 6.0 Equation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244</cp:revision>
  <dcterms:created xsi:type="dcterms:W3CDTF">2003-09-01T17:28:59Z</dcterms:created>
  <dcterms:modified xsi:type="dcterms:W3CDTF">2020-01-20T12:09:11Z</dcterms:modified>
</cp:coreProperties>
</file>