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5" r:id="rId1"/>
  </p:sldMasterIdLst>
  <p:notesMasterIdLst>
    <p:notesMasterId r:id="rId29"/>
  </p:notesMasterIdLst>
  <p:handoutMasterIdLst>
    <p:handoutMasterId r:id="rId30"/>
  </p:handoutMasterIdLst>
  <p:sldIdLst>
    <p:sldId id="455" r:id="rId2"/>
    <p:sldId id="382" r:id="rId3"/>
    <p:sldId id="456" r:id="rId4"/>
    <p:sldId id="460" r:id="rId5"/>
    <p:sldId id="497" r:id="rId6"/>
    <p:sldId id="498" r:id="rId7"/>
    <p:sldId id="499" r:id="rId8"/>
    <p:sldId id="494" r:id="rId9"/>
    <p:sldId id="500" r:id="rId10"/>
    <p:sldId id="501" r:id="rId11"/>
    <p:sldId id="502" r:id="rId12"/>
    <p:sldId id="503" r:id="rId13"/>
    <p:sldId id="504" r:id="rId14"/>
    <p:sldId id="505" r:id="rId15"/>
    <p:sldId id="506" r:id="rId16"/>
    <p:sldId id="507" r:id="rId17"/>
    <p:sldId id="508" r:id="rId18"/>
    <p:sldId id="509" r:id="rId19"/>
    <p:sldId id="510" r:id="rId20"/>
    <p:sldId id="511" r:id="rId21"/>
    <p:sldId id="512" r:id="rId22"/>
    <p:sldId id="410" r:id="rId23"/>
    <p:sldId id="513" r:id="rId24"/>
    <p:sldId id="514" r:id="rId25"/>
    <p:sldId id="495" r:id="rId26"/>
    <p:sldId id="496" r:id="rId27"/>
    <p:sldId id="515" r:id="rId28"/>
  </p:sldIdLst>
  <p:sldSz cx="12192000" cy="6858000"/>
  <p:notesSz cx="9601200" cy="7315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32D163E7-F3D4-4F8D-BEDE-02478CD06DEE}">
          <p14:sldIdLst>
            <p14:sldId id="455"/>
            <p14:sldId id="382"/>
            <p14:sldId id="456"/>
            <p14:sldId id="460"/>
            <p14:sldId id="497"/>
            <p14:sldId id="498"/>
            <p14:sldId id="499"/>
            <p14:sldId id="494"/>
            <p14:sldId id="500"/>
            <p14:sldId id="501"/>
            <p14:sldId id="502"/>
            <p14:sldId id="503"/>
            <p14:sldId id="504"/>
            <p14:sldId id="505"/>
            <p14:sldId id="506"/>
            <p14:sldId id="507"/>
            <p14:sldId id="508"/>
            <p14:sldId id="509"/>
            <p14:sldId id="510"/>
            <p14:sldId id="511"/>
            <p14:sldId id="512"/>
            <p14:sldId id="410"/>
            <p14:sldId id="513"/>
            <p14:sldId id="514"/>
            <p14:sldId id="495"/>
            <p14:sldId id="496"/>
            <p14:sldId id="515"/>
          </p14:sldIdLst>
        </p14:section>
      </p14:sectionLst>
    </p:ext>
    <p:ext uri="{EFAFB233-063F-42B5-8137-9DF3F51BA10A}">
      <p15:sldGuideLst xmlns:p15="http://schemas.microsoft.com/office/powerpoint/2012/main">
        <p15:guide id="1" orient="horz" pos="4319"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DDE6E7"/>
    <a:srgbClr val="FFFFCC"/>
    <a:srgbClr val="FFCC00"/>
    <a:srgbClr val="99FF33"/>
    <a:srgbClr val="0066FF"/>
    <a:srgbClr val="339933"/>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4660"/>
  </p:normalViewPr>
  <p:slideViewPr>
    <p:cSldViewPr>
      <p:cViewPr varScale="1">
        <p:scale>
          <a:sx n="65" d="100"/>
          <a:sy n="65" d="100"/>
        </p:scale>
        <p:origin x="852" y="60"/>
      </p:cViewPr>
      <p:guideLst>
        <p:guide orient="horz" pos="4319"/>
        <p:guide pos="3840"/>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varScale="1">
        <p:scale>
          <a:sx n="73" d="100"/>
          <a:sy n="73" d="100"/>
        </p:scale>
        <p:origin x="-1260" y="-96"/>
      </p:cViewPr>
      <p:guideLst>
        <p:guide orient="horz" pos="2304"/>
        <p:guide pos="30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defTabSz="954088">
              <a:defRPr sz="1300"/>
            </a:lvl1pPr>
          </a:lstStyle>
          <a:p>
            <a:pPr>
              <a:defRPr/>
            </a:pPr>
            <a:endParaRPr lang="es-ES"/>
          </a:p>
        </p:txBody>
      </p:sp>
      <p:sp>
        <p:nvSpPr>
          <p:cNvPr id="59395" name="Rectangle 3"/>
          <p:cNvSpPr>
            <a:spLocks noGrp="1" noChangeArrowheads="1"/>
          </p:cNvSpPr>
          <p:nvPr>
            <p:ph type="dt" sz="quarter" idx="1"/>
          </p:nvPr>
        </p:nvSpPr>
        <p:spPr bwMode="auto">
          <a:xfrm>
            <a:off x="5438775" y="0"/>
            <a:ext cx="4160838" cy="365125"/>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r" defTabSz="954088">
              <a:defRPr sz="1300"/>
            </a:lvl1pPr>
          </a:lstStyle>
          <a:p>
            <a:pPr>
              <a:defRPr/>
            </a:pPr>
            <a:endParaRPr lang="es-ES"/>
          </a:p>
        </p:txBody>
      </p:sp>
      <p:sp>
        <p:nvSpPr>
          <p:cNvPr id="59396" name="Rectangle 4"/>
          <p:cNvSpPr>
            <a:spLocks noGrp="1" noChangeArrowheads="1"/>
          </p:cNvSpPr>
          <p:nvPr>
            <p:ph type="ftr" sz="quarter" idx="2"/>
          </p:nvPr>
        </p:nvSpPr>
        <p:spPr bwMode="auto">
          <a:xfrm>
            <a:off x="0" y="6946900"/>
            <a:ext cx="4295775" cy="366713"/>
          </a:xfrm>
          <a:prstGeom prst="rect">
            <a:avLst/>
          </a:prstGeom>
          <a:noFill/>
          <a:ln w="9525">
            <a:noFill/>
            <a:miter lim="800000"/>
            <a:headEnd/>
            <a:tailEnd/>
          </a:ln>
          <a:effectLst/>
        </p:spPr>
        <p:txBody>
          <a:bodyPr vert="horz" wrap="square" lIns="95445" tIns="47723" rIns="95445" bIns="47723" numCol="1" anchor="b" anchorCtr="0" compatLnSpc="1">
            <a:prstTxWarp prst="textNoShape">
              <a:avLst/>
            </a:prstTxWarp>
          </a:bodyPr>
          <a:lstStyle>
            <a:lvl1pPr defTabSz="954088">
              <a:defRPr sz="1300"/>
            </a:lvl1pPr>
          </a:lstStyle>
          <a:p>
            <a:pPr>
              <a:defRPr/>
            </a:pPr>
            <a:endParaRPr lang="es-ES"/>
          </a:p>
        </p:txBody>
      </p:sp>
      <p:sp>
        <p:nvSpPr>
          <p:cNvPr id="59397" name="Rectangle 5"/>
          <p:cNvSpPr>
            <a:spLocks noGrp="1" noChangeArrowheads="1"/>
          </p:cNvSpPr>
          <p:nvPr>
            <p:ph type="sldNum" sz="quarter" idx="3"/>
          </p:nvPr>
        </p:nvSpPr>
        <p:spPr bwMode="auto">
          <a:xfrm>
            <a:off x="5438775" y="6946900"/>
            <a:ext cx="4160838" cy="366713"/>
          </a:xfrm>
          <a:prstGeom prst="rect">
            <a:avLst/>
          </a:prstGeom>
          <a:noFill/>
          <a:ln w="9525">
            <a:noFill/>
            <a:miter lim="800000"/>
            <a:headEnd/>
            <a:tailEnd/>
          </a:ln>
          <a:effectLst/>
        </p:spPr>
        <p:txBody>
          <a:bodyPr vert="horz" wrap="square" lIns="95445" tIns="47723" rIns="95445" bIns="47723" numCol="1" anchor="b" anchorCtr="0" compatLnSpc="1">
            <a:prstTxWarp prst="textNoShape">
              <a:avLst/>
            </a:prstTxWarp>
          </a:bodyPr>
          <a:lstStyle>
            <a:lvl1pPr algn="r" defTabSz="954088">
              <a:defRPr sz="1300"/>
            </a:lvl1pPr>
          </a:lstStyle>
          <a:p>
            <a:pPr>
              <a:defRPr/>
            </a:pPr>
            <a:fld id="{F5CF000E-9573-461A-8909-D58CC482525C}" type="slidenum">
              <a:rPr lang="es-ES"/>
              <a:pPr>
                <a:defRPr/>
              </a:pPr>
              <a:t>‹Nº›</a:t>
            </a:fld>
            <a:endParaRPr lang="es-ES"/>
          </a:p>
        </p:txBody>
      </p:sp>
    </p:spTree>
    <p:extLst>
      <p:ext uri="{BB962C8B-B14F-4D97-AF65-F5344CB8AC3E}">
        <p14:creationId xmlns:p14="http://schemas.microsoft.com/office/powerpoint/2010/main" val="19506732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defTabSz="954088">
              <a:defRPr sz="1300"/>
            </a:lvl1pPr>
          </a:lstStyle>
          <a:p>
            <a:pPr>
              <a:defRPr/>
            </a:pPr>
            <a:endParaRPr lang="es-ES"/>
          </a:p>
        </p:txBody>
      </p:sp>
      <p:sp>
        <p:nvSpPr>
          <p:cNvPr id="53251" name="Rectangle 3"/>
          <p:cNvSpPr>
            <a:spLocks noGrp="1" noChangeArrowheads="1"/>
          </p:cNvSpPr>
          <p:nvPr>
            <p:ph type="dt" idx="1"/>
          </p:nvPr>
        </p:nvSpPr>
        <p:spPr bwMode="auto">
          <a:xfrm>
            <a:off x="5438775" y="0"/>
            <a:ext cx="4160838" cy="365125"/>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lvl1pPr algn="r" defTabSz="954088">
              <a:defRPr sz="1300"/>
            </a:lvl1pPr>
          </a:lstStyle>
          <a:p>
            <a:pPr>
              <a:defRPr/>
            </a:pPr>
            <a:endParaRPr lang="es-ES"/>
          </a:p>
        </p:txBody>
      </p:sp>
      <p:sp>
        <p:nvSpPr>
          <p:cNvPr id="65540" name="Rectangle 4"/>
          <p:cNvSpPr>
            <a:spLocks noGrp="1" noRot="1" noChangeAspect="1" noChangeArrowheads="1" noTextEdit="1"/>
          </p:cNvSpPr>
          <p:nvPr>
            <p:ph type="sldImg" idx="2"/>
          </p:nvPr>
        </p:nvSpPr>
        <p:spPr bwMode="auto">
          <a:xfrm>
            <a:off x="2366963" y="549275"/>
            <a:ext cx="4872037" cy="27416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60438" y="3473450"/>
            <a:ext cx="7680325" cy="3292475"/>
          </a:xfrm>
          <a:prstGeom prst="rect">
            <a:avLst/>
          </a:prstGeom>
          <a:noFill/>
          <a:ln w="9525">
            <a:noFill/>
            <a:miter lim="800000"/>
            <a:headEnd/>
            <a:tailEnd/>
          </a:ln>
          <a:effectLst/>
        </p:spPr>
        <p:txBody>
          <a:bodyPr vert="horz" wrap="square" lIns="95445" tIns="47723" rIns="95445" bIns="47723"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53254" name="Rectangle 6"/>
          <p:cNvSpPr>
            <a:spLocks noGrp="1" noChangeArrowheads="1"/>
          </p:cNvSpPr>
          <p:nvPr>
            <p:ph type="ftr" sz="quarter" idx="4"/>
          </p:nvPr>
        </p:nvSpPr>
        <p:spPr bwMode="auto">
          <a:xfrm>
            <a:off x="0" y="6946900"/>
            <a:ext cx="4160838" cy="366713"/>
          </a:xfrm>
          <a:prstGeom prst="rect">
            <a:avLst/>
          </a:prstGeom>
          <a:noFill/>
          <a:ln w="9525">
            <a:noFill/>
            <a:miter lim="800000"/>
            <a:headEnd/>
            <a:tailEnd/>
          </a:ln>
          <a:effectLst/>
        </p:spPr>
        <p:txBody>
          <a:bodyPr vert="horz" wrap="square" lIns="95445" tIns="47723" rIns="95445" bIns="47723" numCol="1" anchor="b" anchorCtr="0" compatLnSpc="1">
            <a:prstTxWarp prst="textNoShape">
              <a:avLst/>
            </a:prstTxWarp>
          </a:bodyPr>
          <a:lstStyle>
            <a:lvl1pPr defTabSz="954088">
              <a:defRPr sz="1300"/>
            </a:lvl1pPr>
          </a:lstStyle>
          <a:p>
            <a:pPr>
              <a:defRPr/>
            </a:pPr>
            <a:endParaRPr lang="es-ES"/>
          </a:p>
        </p:txBody>
      </p:sp>
      <p:sp>
        <p:nvSpPr>
          <p:cNvPr id="53255" name="Rectangle 7"/>
          <p:cNvSpPr>
            <a:spLocks noGrp="1" noChangeArrowheads="1"/>
          </p:cNvSpPr>
          <p:nvPr>
            <p:ph type="sldNum" sz="quarter" idx="5"/>
          </p:nvPr>
        </p:nvSpPr>
        <p:spPr bwMode="auto">
          <a:xfrm>
            <a:off x="5438775" y="6946900"/>
            <a:ext cx="4160838" cy="366713"/>
          </a:xfrm>
          <a:prstGeom prst="rect">
            <a:avLst/>
          </a:prstGeom>
          <a:noFill/>
          <a:ln w="9525">
            <a:noFill/>
            <a:miter lim="800000"/>
            <a:headEnd/>
            <a:tailEnd/>
          </a:ln>
          <a:effectLst/>
        </p:spPr>
        <p:txBody>
          <a:bodyPr vert="horz" wrap="square" lIns="95445" tIns="47723" rIns="95445" bIns="47723" numCol="1" anchor="b" anchorCtr="0" compatLnSpc="1">
            <a:prstTxWarp prst="textNoShape">
              <a:avLst/>
            </a:prstTxWarp>
          </a:bodyPr>
          <a:lstStyle>
            <a:lvl1pPr algn="r" defTabSz="954088">
              <a:defRPr sz="1300"/>
            </a:lvl1pPr>
          </a:lstStyle>
          <a:p>
            <a:pPr>
              <a:defRPr/>
            </a:pPr>
            <a:fld id="{FDD6080B-2795-4CE9-9F5D-5DC18E6D7C7A}" type="slidenum">
              <a:rPr lang="es-ES"/>
              <a:pPr>
                <a:defRPr/>
              </a:pPr>
              <a:t>‹Nº›</a:t>
            </a:fld>
            <a:endParaRPr lang="es-ES"/>
          </a:p>
        </p:txBody>
      </p:sp>
    </p:spTree>
    <p:extLst>
      <p:ext uri="{BB962C8B-B14F-4D97-AF65-F5344CB8AC3E}">
        <p14:creationId xmlns:p14="http://schemas.microsoft.com/office/powerpoint/2010/main" val="21705795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900">
                <a:solidFill>
                  <a:schemeClr val="tx1"/>
                </a:solidFill>
                <a:latin typeface="Arial" pitchFamily="34" charset="0"/>
              </a:defRPr>
            </a:lvl1pPr>
            <a:lvl2pPr marL="742950" indent="-285750" defTabSz="954088" eaLnBrk="0" hangingPunct="0">
              <a:defRPr sz="1900">
                <a:solidFill>
                  <a:schemeClr val="tx1"/>
                </a:solidFill>
                <a:latin typeface="Arial" pitchFamily="34" charset="0"/>
              </a:defRPr>
            </a:lvl2pPr>
            <a:lvl3pPr marL="1143000" indent="-228600" defTabSz="954088" eaLnBrk="0" hangingPunct="0">
              <a:defRPr sz="1900">
                <a:solidFill>
                  <a:schemeClr val="tx1"/>
                </a:solidFill>
                <a:latin typeface="Arial" pitchFamily="34" charset="0"/>
              </a:defRPr>
            </a:lvl3pPr>
            <a:lvl4pPr marL="1600200" indent="-228600" defTabSz="954088" eaLnBrk="0" hangingPunct="0">
              <a:defRPr sz="1900">
                <a:solidFill>
                  <a:schemeClr val="tx1"/>
                </a:solidFill>
                <a:latin typeface="Arial" pitchFamily="34" charset="0"/>
              </a:defRPr>
            </a:lvl4pPr>
            <a:lvl5pPr marL="2057400" indent="-228600" defTabSz="954088" eaLnBrk="0" hangingPunct="0">
              <a:defRPr sz="1900">
                <a:solidFill>
                  <a:schemeClr val="tx1"/>
                </a:solidFill>
                <a:latin typeface="Arial" pitchFamily="34" charset="0"/>
              </a:defRPr>
            </a:lvl5pPr>
            <a:lvl6pPr marL="2514600" indent="-228600" defTabSz="954088" eaLnBrk="0" fontAlgn="base" hangingPunct="0">
              <a:spcBef>
                <a:spcPct val="0"/>
              </a:spcBef>
              <a:spcAft>
                <a:spcPct val="0"/>
              </a:spcAft>
              <a:defRPr sz="1900">
                <a:solidFill>
                  <a:schemeClr val="tx1"/>
                </a:solidFill>
                <a:latin typeface="Arial" pitchFamily="34" charset="0"/>
              </a:defRPr>
            </a:lvl6pPr>
            <a:lvl7pPr marL="2971800" indent="-228600" defTabSz="954088" eaLnBrk="0" fontAlgn="base" hangingPunct="0">
              <a:spcBef>
                <a:spcPct val="0"/>
              </a:spcBef>
              <a:spcAft>
                <a:spcPct val="0"/>
              </a:spcAft>
              <a:defRPr sz="1900">
                <a:solidFill>
                  <a:schemeClr val="tx1"/>
                </a:solidFill>
                <a:latin typeface="Arial" pitchFamily="34" charset="0"/>
              </a:defRPr>
            </a:lvl7pPr>
            <a:lvl8pPr marL="3429000" indent="-228600" defTabSz="954088" eaLnBrk="0" fontAlgn="base" hangingPunct="0">
              <a:spcBef>
                <a:spcPct val="0"/>
              </a:spcBef>
              <a:spcAft>
                <a:spcPct val="0"/>
              </a:spcAft>
              <a:defRPr sz="1900">
                <a:solidFill>
                  <a:schemeClr val="tx1"/>
                </a:solidFill>
                <a:latin typeface="Arial" pitchFamily="34" charset="0"/>
              </a:defRPr>
            </a:lvl8pPr>
            <a:lvl9pPr marL="3886200" indent="-228600" defTabSz="954088" eaLnBrk="0" fontAlgn="base" hangingPunct="0">
              <a:spcBef>
                <a:spcPct val="0"/>
              </a:spcBef>
              <a:spcAft>
                <a:spcPct val="0"/>
              </a:spcAft>
              <a:defRPr sz="1900">
                <a:solidFill>
                  <a:schemeClr val="tx1"/>
                </a:solidFill>
                <a:latin typeface="Arial" pitchFamily="34" charset="0"/>
              </a:defRPr>
            </a:lvl9pPr>
          </a:lstStyle>
          <a:p>
            <a:pPr eaLnBrk="1" hangingPunct="1"/>
            <a:fld id="{1E56E854-B1F8-420C-AE71-7A03C0877C91}" type="slidenum">
              <a:rPr lang="es-ES" sz="1300" smtClean="0"/>
              <a:pPr eaLnBrk="1" hangingPunct="1"/>
              <a:t>1</a:t>
            </a:fld>
            <a:endParaRPr lang="es-ES" sz="1300"/>
          </a:p>
        </p:txBody>
      </p:sp>
      <p:sp>
        <p:nvSpPr>
          <p:cNvPr id="39939" name="Rectangle 2"/>
          <p:cNvSpPr>
            <a:spLocks noGrp="1" noRot="1" noChangeAspect="1" noChangeArrowheads="1" noTextEdit="1"/>
          </p:cNvSpPr>
          <p:nvPr>
            <p:ph type="sldImg"/>
          </p:nvPr>
        </p:nvSpPr>
        <p:spPr>
          <a:xfrm>
            <a:off x="2366963" y="549275"/>
            <a:ext cx="4872037" cy="2741613"/>
          </a:xfrm>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PE">
              <a:latin typeface="Arial" pitchFamily="34" charset="0"/>
            </a:endParaRPr>
          </a:p>
        </p:txBody>
      </p:sp>
    </p:spTree>
    <p:extLst>
      <p:ext uri="{BB962C8B-B14F-4D97-AF65-F5344CB8AC3E}">
        <p14:creationId xmlns:p14="http://schemas.microsoft.com/office/powerpoint/2010/main" val="443107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pPr>
              <a:defRPr/>
            </a:pPr>
            <a:r>
              <a:rPr lang="es-ES"/>
              <a:t>Bioestadística. U. Málaga.</a:t>
            </a:r>
          </a:p>
        </p:txBody>
      </p:sp>
      <p:sp>
        <p:nvSpPr>
          <p:cNvPr id="5" name="Footer Placeholder 4"/>
          <p:cNvSpPr>
            <a:spLocks noGrp="1"/>
          </p:cNvSpPr>
          <p:nvPr>
            <p:ph type="ftr" sz="quarter" idx="11"/>
          </p:nvPr>
        </p:nvSpPr>
        <p:spPr/>
        <p:txBody>
          <a:bodyPr/>
          <a:lstStyle/>
          <a:p>
            <a:pPr>
              <a:defRPr/>
            </a:pPr>
            <a:r>
              <a:rPr lang="es-ES"/>
              <a:t>Tema 1: Introdución</a:t>
            </a:r>
          </a:p>
        </p:txBody>
      </p:sp>
      <p:sp>
        <p:nvSpPr>
          <p:cNvPr id="6" name="Slide Number Placeholder 5"/>
          <p:cNvSpPr>
            <a:spLocks noGrp="1"/>
          </p:cNvSpPr>
          <p:nvPr>
            <p:ph type="sldNum" sz="quarter" idx="12"/>
          </p:nvPr>
        </p:nvSpPr>
        <p:spPr/>
        <p:txBody>
          <a:bodyPr/>
          <a:lstStyle/>
          <a:p>
            <a:pPr>
              <a:defRPr/>
            </a:pPr>
            <a:fld id="{7D2B6B7D-FC2C-46F1-AED0-9BF478693E30}" type="slidenum">
              <a:rPr lang="es-ES" smtClean="0"/>
              <a:pPr>
                <a:defRPr/>
              </a:pPr>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2911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r>
              <a:rPr lang="es-ES"/>
              <a:t>Bioestadística. U. Málaga.</a:t>
            </a:r>
          </a:p>
        </p:txBody>
      </p:sp>
      <p:sp>
        <p:nvSpPr>
          <p:cNvPr id="5" name="Footer Placeholder 4"/>
          <p:cNvSpPr>
            <a:spLocks noGrp="1"/>
          </p:cNvSpPr>
          <p:nvPr>
            <p:ph type="ftr" sz="quarter" idx="11"/>
          </p:nvPr>
        </p:nvSpPr>
        <p:spPr/>
        <p:txBody>
          <a:bodyPr/>
          <a:lstStyle/>
          <a:p>
            <a:pPr>
              <a:defRPr/>
            </a:pPr>
            <a:r>
              <a:rPr lang="es-ES"/>
              <a:t>Tema 1: Introdución</a:t>
            </a:r>
          </a:p>
        </p:txBody>
      </p:sp>
      <p:sp>
        <p:nvSpPr>
          <p:cNvPr id="6" name="Slide Number Placeholder 5"/>
          <p:cNvSpPr>
            <a:spLocks noGrp="1"/>
          </p:cNvSpPr>
          <p:nvPr>
            <p:ph type="sldNum" sz="quarter" idx="12"/>
          </p:nvPr>
        </p:nvSpPr>
        <p:spPr/>
        <p:txBody>
          <a:bodyPr/>
          <a:lstStyle/>
          <a:p>
            <a:pPr>
              <a:defRPr/>
            </a:pPr>
            <a:fld id="{2BB3603E-B180-4473-99B4-8F766828627D}" type="slidenum">
              <a:rPr lang="es-ES" smtClean="0"/>
              <a:pPr>
                <a:defRPr/>
              </a:pPr>
              <a:t>‹Nº›</a:t>
            </a:fld>
            <a:endParaRPr lang="es-ES"/>
          </a:p>
        </p:txBody>
      </p:sp>
    </p:spTree>
    <p:extLst>
      <p:ext uri="{BB962C8B-B14F-4D97-AF65-F5344CB8AC3E}">
        <p14:creationId xmlns:p14="http://schemas.microsoft.com/office/powerpoint/2010/main" val="2217253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r>
              <a:rPr lang="es-ES"/>
              <a:t>Bioestadística. U. Málaga.</a:t>
            </a:r>
          </a:p>
        </p:txBody>
      </p:sp>
      <p:sp>
        <p:nvSpPr>
          <p:cNvPr id="5" name="Footer Placeholder 4"/>
          <p:cNvSpPr>
            <a:spLocks noGrp="1"/>
          </p:cNvSpPr>
          <p:nvPr>
            <p:ph type="ftr" sz="quarter" idx="11"/>
          </p:nvPr>
        </p:nvSpPr>
        <p:spPr/>
        <p:txBody>
          <a:bodyPr/>
          <a:lstStyle/>
          <a:p>
            <a:pPr>
              <a:defRPr/>
            </a:pPr>
            <a:r>
              <a:rPr lang="es-ES"/>
              <a:t>Tema 1: Introdución</a:t>
            </a:r>
          </a:p>
        </p:txBody>
      </p:sp>
      <p:sp>
        <p:nvSpPr>
          <p:cNvPr id="6" name="Slide Number Placeholder 5"/>
          <p:cNvSpPr>
            <a:spLocks noGrp="1"/>
          </p:cNvSpPr>
          <p:nvPr>
            <p:ph type="sldNum" sz="quarter" idx="12"/>
          </p:nvPr>
        </p:nvSpPr>
        <p:spPr/>
        <p:txBody>
          <a:bodyPr/>
          <a:lstStyle/>
          <a:p>
            <a:pPr>
              <a:defRPr/>
            </a:pPr>
            <a:fld id="{A07C3449-63A3-4B9B-B313-E9F13E2996B2}" type="slidenum">
              <a:rPr lang="es-ES" smtClean="0"/>
              <a:pPr>
                <a:defRPr/>
              </a:pPr>
              <a:t>‹Nº›</a:t>
            </a:fld>
            <a:endParaRPr lang="es-ES"/>
          </a:p>
        </p:txBody>
      </p:sp>
    </p:spTree>
    <p:extLst>
      <p:ext uri="{BB962C8B-B14F-4D97-AF65-F5344CB8AC3E}">
        <p14:creationId xmlns:p14="http://schemas.microsoft.com/office/powerpoint/2010/main" val="1150748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a:defRPr/>
            </a:pPr>
            <a:r>
              <a:rPr lang="es-ES"/>
              <a:t>Bioestadística. U. Málaga.</a:t>
            </a:r>
          </a:p>
        </p:txBody>
      </p:sp>
      <p:sp>
        <p:nvSpPr>
          <p:cNvPr id="5" name="Footer Placeholder 4"/>
          <p:cNvSpPr>
            <a:spLocks noGrp="1"/>
          </p:cNvSpPr>
          <p:nvPr>
            <p:ph type="ftr" sz="quarter" idx="11"/>
          </p:nvPr>
        </p:nvSpPr>
        <p:spPr/>
        <p:txBody>
          <a:bodyPr/>
          <a:lstStyle/>
          <a:p>
            <a:pPr>
              <a:defRPr/>
            </a:pPr>
            <a:r>
              <a:rPr lang="es-ES"/>
              <a:t>Tema 1: Introdución</a:t>
            </a:r>
          </a:p>
        </p:txBody>
      </p:sp>
      <p:sp>
        <p:nvSpPr>
          <p:cNvPr id="6" name="Slide Number Placeholder 5"/>
          <p:cNvSpPr>
            <a:spLocks noGrp="1"/>
          </p:cNvSpPr>
          <p:nvPr>
            <p:ph type="sldNum" sz="quarter" idx="12"/>
          </p:nvPr>
        </p:nvSpPr>
        <p:spPr/>
        <p:txBody>
          <a:bodyPr/>
          <a:lstStyle/>
          <a:p>
            <a:pPr>
              <a:defRPr/>
            </a:pPr>
            <a:fld id="{F39CC949-1989-4E64-93DF-3E75F23A0E9E}" type="slidenum">
              <a:rPr lang="es-ES" smtClean="0"/>
              <a:pPr>
                <a:defRPr/>
              </a:pPr>
              <a:t>‹Nº›</a:t>
            </a:fld>
            <a:endParaRPr lang="es-ES"/>
          </a:p>
        </p:txBody>
      </p:sp>
    </p:spTree>
    <p:extLst>
      <p:ext uri="{BB962C8B-B14F-4D97-AF65-F5344CB8AC3E}">
        <p14:creationId xmlns:p14="http://schemas.microsoft.com/office/powerpoint/2010/main" val="630079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a:defRPr/>
            </a:pPr>
            <a:r>
              <a:rPr lang="es-ES"/>
              <a:t>Bioestadística. U. Málaga.</a:t>
            </a:r>
          </a:p>
        </p:txBody>
      </p:sp>
      <p:sp>
        <p:nvSpPr>
          <p:cNvPr id="5" name="Footer Placeholder 4"/>
          <p:cNvSpPr>
            <a:spLocks noGrp="1"/>
          </p:cNvSpPr>
          <p:nvPr>
            <p:ph type="ftr" sz="quarter" idx="11"/>
          </p:nvPr>
        </p:nvSpPr>
        <p:spPr/>
        <p:txBody>
          <a:bodyPr/>
          <a:lstStyle/>
          <a:p>
            <a:pPr>
              <a:defRPr/>
            </a:pPr>
            <a:r>
              <a:rPr lang="es-ES"/>
              <a:t>Tema 1: Introdución</a:t>
            </a:r>
          </a:p>
        </p:txBody>
      </p:sp>
      <p:sp>
        <p:nvSpPr>
          <p:cNvPr id="6" name="Slide Number Placeholder 5"/>
          <p:cNvSpPr>
            <a:spLocks noGrp="1"/>
          </p:cNvSpPr>
          <p:nvPr>
            <p:ph type="sldNum" sz="quarter" idx="12"/>
          </p:nvPr>
        </p:nvSpPr>
        <p:spPr/>
        <p:txBody>
          <a:bodyPr/>
          <a:lstStyle/>
          <a:p>
            <a:pPr>
              <a:defRPr/>
            </a:pPr>
            <a:fld id="{7D3D2A3A-D2BE-4463-86F7-3DA5BFB661A5}" type="slidenum">
              <a:rPr lang="es-ES" smtClean="0"/>
              <a:pPr>
                <a:defRPr/>
              </a:pPr>
              <a:t>‹Nº›</a:t>
            </a:fld>
            <a:endParaRPr lang="es-E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4489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a:defRPr/>
            </a:pPr>
            <a:r>
              <a:rPr lang="es-ES"/>
              <a:t>Bioestadística. U. Málaga.</a:t>
            </a:r>
          </a:p>
        </p:txBody>
      </p:sp>
      <p:sp>
        <p:nvSpPr>
          <p:cNvPr id="6" name="Footer Placeholder 5"/>
          <p:cNvSpPr>
            <a:spLocks noGrp="1"/>
          </p:cNvSpPr>
          <p:nvPr>
            <p:ph type="ftr" sz="quarter" idx="11"/>
          </p:nvPr>
        </p:nvSpPr>
        <p:spPr/>
        <p:txBody>
          <a:bodyPr/>
          <a:lstStyle/>
          <a:p>
            <a:pPr>
              <a:defRPr/>
            </a:pPr>
            <a:r>
              <a:rPr lang="es-ES"/>
              <a:t>Tema 1: Introdución</a:t>
            </a:r>
          </a:p>
        </p:txBody>
      </p:sp>
      <p:sp>
        <p:nvSpPr>
          <p:cNvPr id="7" name="Slide Number Placeholder 6"/>
          <p:cNvSpPr>
            <a:spLocks noGrp="1"/>
          </p:cNvSpPr>
          <p:nvPr>
            <p:ph type="sldNum" sz="quarter" idx="12"/>
          </p:nvPr>
        </p:nvSpPr>
        <p:spPr/>
        <p:txBody>
          <a:bodyPr/>
          <a:lstStyle/>
          <a:p>
            <a:pPr>
              <a:defRPr/>
            </a:pPr>
            <a:fld id="{DD37BE4F-7C6F-4557-9A54-769EA274A9E0}" type="slidenum">
              <a:rPr lang="es-ES" smtClean="0"/>
              <a:pPr>
                <a:defRPr/>
              </a:pPr>
              <a:t>‹Nº›</a:t>
            </a:fld>
            <a:endParaRPr lang="es-ES"/>
          </a:p>
        </p:txBody>
      </p:sp>
    </p:spTree>
    <p:extLst>
      <p:ext uri="{BB962C8B-B14F-4D97-AF65-F5344CB8AC3E}">
        <p14:creationId xmlns:p14="http://schemas.microsoft.com/office/powerpoint/2010/main" val="2717168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a:defRPr/>
            </a:pPr>
            <a:r>
              <a:rPr lang="es-ES"/>
              <a:t>Bioestadística. U. Málaga.</a:t>
            </a:r>
          </a:p>
        </p:txBody>
      </p:sp>
      <p:sp>
        <p:nvSpPr>
          <p:cNvPr id="8" name="Footer Placeholder 7"/>
          <p:cNvSpPr>
            <a:spLocks noGrp="1"/>
          </p:cNvSpPr>
          <p:nvPr>
            <p:ph type="ftr" sz="quarter" idx="11"/>
          </p:nvPr>
        </p:nvSpPr>
        <p:spPr/>
        <p:txBody>
          <a:bodyPr/>
          <a:lstStyle/>
          <a:p>
            <a:pPr>
              <a:defRPr/>
            </a:pPr>
            <a:r>
              <a:rPr lang="es-ES"/>
              <a:t>Tema 1: Introdución</a:t>
            </a:r>
          </a:p>
        </p:txBody>
      </p:sp>
      <p:sp>
        <p:nvSpPr>
          <p:cNvPr id="9" name="Slide Number Placeholder 8"/>
          <p:cNvSpPr>
            <a:spLocks noGrp="1"/>
          </p:cNvSpPr>
          <p:nvPr>
            <p:ph type="sldNum" sz="quarter" idx="12"/>
          </p:nvPr>
        </p:nvSpPr>
        <p:spPr/>
        <p:txBody>
          <a:bodyPr/>
          <a:lstStyle/>
          <a:p>
            <a:pPr>
              <a:defRPr/>
            </a:pPr>
            <a:fld id="{D3EA692E-5CBE-49BA-9053-B5E4D1F68131}" type="slidenum">
              <a:rPr lang="es-ES" smtClean="0"/>
              <a:pPr>
                <a:defRPr/>
              </a:pPr>
              <a:t>‹Nº›</a:t>
            </a:fld>
            <a:endParaRPr lang="es-ES"/>
          </a:p>
        </p:txBody>
      </p:sp>
    </p:spTree>
    <p:extLst>
      <p:ext uri="{BB962C8B-B14F-4D97-AF65-F5344CB8AC3E}">
        <p14:creationId xmlns:p14="http://schemas.microsoft.com/office/powerpoint/2010/main" val="1901476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a:defRPr/>
            </a:pPr>
            <a:r>
              <a:rPr lang="es-ES"/>
              <a:t>Bioestadística. U. Málaga.</a:t>
            </a:r>
          </a:p>
        </p:txBody>
      </p:sp>
      <p:sp>
        <p:nvSpPr>
          <p:cNvPr id="4" name="Footer Placeholder 3"/>
          <p:cNvSpPr>
            <a:spLocks noGrp="1"/>
          </p:cNvSpPr>
          <p:nvPr>
            <p:ph type="ftr" sz="quarter" idx="11"/>
          </p:nvPr>
        </p:nvSpPr>
        <p:spPr/>
        <p:txBody>
          <a:bodyPr/>
          <a:lstStyle/>
          <a:p>
            <a:pPr>
              <a:defRPr/>
            </a:pPr>
            <a:r>
              <a:rPr lang="es-ES"/>
              <a:t>Tema 1: Introdución</a:t>
            </a:r>
          </a:p>
        </p:txBody>
      </p:sp>
      <p:sp>
        <p:nvSpPr>
          <p:cNvPr id="5" name="Slide Number Placeholder 4"/>
          <p:cNvSpPr>
            <a:spLocks noGrp="1"/>
          </p:cNvSpPr>
          <p:nvPr>
            <p:ph type="sldNum" sz="quarter" idx="12"/>
          </p:nvPr>
        </p:nvSpPr>
        <p:spPr/>
        <p:txBody>
          <a:bodyPr/>
          <a:lstStyle/>
          <a:p>
            <a:pPr>
              <a:defRPr/>
            </a:pPr>
            <a:fld id="{2C3B6207-ED24-4248-A54C-03A3DA36CA9B}" type="slidenum">
              <a:rPr lang="es-ES" smtClean="0"/>
              <a:pPr>
                <a:defRPr/>
              </a:pPr>
              <a:t>‹Nº›</a:t>
            </a:fld>
            <a:endParaRPr lang="es-ES"/>
          </a:p>
        </p:txBody>
      </p:sp>
    </p:spTree>
    <p:extLst>
      <p:ext uri="{BB962C8B-B14F-4D97-AF65-F5344CB8AC3E}">
        <p14:creationId xmlns:p14="http://schemas.microsoft.com/office/powerpoint/2010/main" val="56166650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r>
              <a:rPr lang="es-ES"/>
              <a:t>Bioestadística. U. Málaga.</a:t>
            </a:r>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r>
              <a:rPr lang="es-ES"/>
              <a:t>Tema 1: Introdución</a:t>
            </a:r>
          </a:p>
        </p:txBody>
      </p:sp>
      <p:sp>
        <p:nvSpPr>
          <p:cNvPr id="9" name="Slide Number Placeholder 8"/>
          <p:cNvSpPr>
            <a:spLocks noGrp="1"/>
          </p:cNvSpPr>
          <p:nvPr>
            <p:ph type="sldNum" sz="quarter" idx="12"/>
          </p:nvPr>
        </p:nvSpPr>
        <p:spPr/>
        <p:txBody>
          <a:bodyPr/>
          <a:lstStyle/>
          <a:p>
            <a:pPr>
              <a:defRPr/>
            </a:pPr>
            <a:fld id="{9E19C15B-C8D5-4E80-BC4B-DF8D7DEE6539}" type="slidenum">
              <a:rPr lang="es-ES" smtClean="0"/>
              <a:pPr>
                <a:defRPr/>
              </a:pPr>
              <a:t>‹Nº›</a:t>
            </a:fld>
            <a:endParaRPr lang="es-ES"/>
          </a:p>
        </p:txBody>
      </p:sp>
    </p:spTree>
    <p:extLst>
      <p:ext uri="{BB962C8B-B14F-4D97-AF65-F5344CB8AC3E}">
        <p14:creationId xmlns:p14="http://schemas.microsoft.com/office/powerpoint/2010/main" val="3531914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pPr>
              <a:defRPr/>
            </a:pPr>
            <a:r>
              <a:rPr lang="es-ES"/>
              <a:t>Bioestadística. U. Málaga.</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pPr>
              <a:defRPr/>
            </a:pPr>
            <a:r>
              <a:rPr lang="es-ES"/>
              <a:t>Tema 1: Introdución</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089AAF94-B3F1-424E-8FD0-2E1202687230}" type="slidenum">
              <a:rPr lang="es-ES" smtClean="0"/>
              <a:pPr>
                <a:defRPr/>
              </a:pPr>
              <a:t>‹Nº›</a:t>
            </a:fld>
            <a:endParaRPr lang="es-ES"/>
          </a:p>
        </p:txBody>
      </p:sp>
    </p:spTree>
    <p:extLst>
      <p:ext uri="{BB962C8B-B14F-4D97-AF65-F5344CB8AC3E}">
        <p14:creationId xmlns:p14="http://schemas.microsoft.com/office/powerpoint/2010/main" val="1267766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a:defRPr/>
            </a:pPr>
            <a:r>
              <a:rPr lang="es-ES"/>
              <a:t>Bioestadística. U. Málaga.</a:t>
            </a:r>
          </a:p>
        </p:txBody>
      </p:sp>
      <p:sp>
        <p:nvSpPr>
          <p:cNvPr id="6" name="Footer Placeholder 5"/>
          <p:cNvSpPr>
            <a:spLocks noGrp="1"/>
          </p:cNvSpPr>
          <p:nvPr>
            <p:ph type="ftr" sz="quarter" idx="11"/>
          </p:nvPr>
        </p:nvSpPr>
        <p:spPr/>
        <p:txBody>
          <a:bodyPr/>
          <a:lstStyle/>
          <a:p>
            <a:pPr>
              <a:defRPr/>
            </a:pPr>
            <a:r>
              <a:rPr lang="es-ES"/>
              <a:t>Tema 1: Introdución</a:t>
            </a:r>
          </a:p>
        </p:txBody>
      </p:sp>
      <p:sp>
        <p:nvSpPr>
          <p:cNvPr id="7" name="Slide Number Placeholder 6"/>
          <p:cNvSpPr>
            <a:spLocks noGrp="1"/>
          </p:cNvSpPr>
          <p:nvPr>
            <p:ph type="sldNum" sz="quarter" idx="12"/>
          </p:nvPr>
        </p:nvSpPr>
        <p:spPr/>
        <p:txBody>
          <a:bodyPr/>
          <a:lstStyle/>
          <a:p>
            <a:pPr>
              <a:defRPr/>
            </a:pPr>
            <a:fld id="{F542F814-2DA7-45BD-BCB3-036BD5F1D889}" type="slidenum">
              <a:rPr lang="es-ES" smtClean="0"/>
              <a:pPr>
                <a:defRPr/>
              </a:pPr>
              <a:t>‹Nº›</a:t>
            </a:fld>
            <a:endParaRPr lang="es-ES"/>
          </a:p>
        </p:txBody>
      </p:sp>
    </p:spTree>
    <p:extLst>
      <p:ext uri="{BB962C8B-B14F-4D97-AF65-F5344CB8AC3E}">
        <p14:creationId xmlns:p14="http://schemas.microsoft.com/office/powerpoint/2010/main" val="987005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r>
              <a:rPr lang="es-ES"/>
              <a:t>Bioestadística. U. Málaga.</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r>
              <a:rPr lang="es-ES"/>
              <a:t>Tema 1: Introdución</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a:defRPr/>
            </a:pPr>
            <a:fld id="{2C3B6207-ED24-4248-A54C-03A3DA36CA9B}" type="slidenum">
              <a:rPr lang="es-ES" smtClean="0"/>
              <a:pPr>
                <a:defRPr/>
              </a:pPr>
              <a:t>‹Nº›</a:t>
            </a:fld>
            <a:endParaRPr lang="es-E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8745806"/>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12.bin"/><Relationship Id="rId4" Type="http://schemas.openxmlformats.org/officeDocument/2006/relationships/image" Target="../media/image16.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oleObject" Target="../embeddings/oleObject3.bin"/><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8.jpeg"/><Relationship Id="rId4" Type="http://schemas.openxmlformats.org/officeDocument/2006/relationships/image" Target="../media/image5.wmf"/><Relationship Id="rId9" Type="http://schemas.openxmlformats.org/officeDocument/2006/relationships/image" Target="../media/image7.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oleObject" Target="../embeddings/oleObject6.bin"/><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12.jpeg"/><Relationship Id="rId4" Type="http://schemas.openxmlformats.org/officeDocument/2006/relationships/image" Target="../media/image9.wmf"/><Relationship Id="rId9" Type="http://schemas.openxmlformats.org/officeDocument/2006/relationships/image" Target="../media/image11.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10.bin"/><Relationship Id="rId4" Type="http://schemas.openxmlformats.org/officeDocument/2006/relationships/image" Target="../media/image14.wmf"/></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3490" name="Picture 2" descr="Resultado de imagen para universidad agraria la molina logo">
            <a:extLst>
              <a:ext uri="{FF2B5EF4-FFF2-40B4-BE49-F238E27FC236}">
                <a16:creationId xmlns:a16="http://schemas.microsoft.com/office/drawing/2014/main" id="{88FEB302-0E49-4115-A01A-2EBD978F75A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47327" y="548681"/>
            <a:ext cx="6297348" cy="158417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1896105-2BF5-4238-9074-0C616CFB2702}"/>
              </a:ext>
            </a:extLst>
          </p:cNvPr>
          <p:cNvSpPr txBox="1">
            <a:spLocks noChangeArrowheads="1"/>
          </p:cNvSpPr>
          <p:nvPr/>
        </p:nvSpPr>
        <p:spPr>
          <a:xfrm>
            <a:off x="875420" y="2924944"/>
            <a:ext cx="10441160" cy="18002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ESTADÍSTICA GENERAL</a:t>
            </a:r>
          </a:p>
          <a:p>
            <a:pPr algn="ctr">
              <a:defRPr/>
            </a:pPr>
            <a:r>
              <a:rPr lang="es-ES" sz="3600" dirty="0">
                <a:effectLst>
                  <a:outerShdw blurRad="38100" dist="38100" dir="2700000" algn="tl">
                    <a:srgbClr val="C0C0C0"/>
                  </a:outerShdw>
                </a:effectLst>
                <a:latin typeface="Arial" panose="020B0604020202020204" pitchFamily="34" charset="0"/>
                <a:cs typeface="Arial" panose="020B0604020202020204" pitchFamily="34" charset="0"/>
              </a:rPr>
              <a:t>CAPÍTULO 5: MEDIDAS ESTADÍSTICAS (III)</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9E01BF32-B9DF-4F19-B2DD-528E42590199}"/>
              </a:ext>
            </a:extLst>
          </p:cNvPr>
          <p:cNvSpPr>
            <a:spLocks noGrp="1"/>
          </p:cNvSpPr>
          <p:nvPr>
            <p:ph type="sldNum" sz="quarter" idx="12"/>
          </p:nvPr>
        </p:nvSpPr>
        <p:spPr/>
        <p:txBody>
          <a:bodyPr/>
          <a:lstStyle/>
          <a:p>
            <a:pPr>
              <a:defRPr/>
            </a:pPr>
            <a:fld id="{F39CC949-1989-4E64-93DF-3E75F23A0E9E}" type="slidenum">
              <a:rPr lang="es-ES" smtClean="0"/>
              <a:pPr>
                <a:defRPr/>
              </a:pPr>
              <a:t>10</a:t>
            </a:fld>
            <a:endParaRPr lang="es-ES"/>
          </a:p>
        </p:txBody>
      </p:sp>
      <p:sp>
        <p:nvSpPr>
          <p:cNvPr id="5" name="10 Rectángulo">
            <a:extLst>
              <a:ext uri="{FF2B5EF4-FFF2-40B4-BE49-F238E27FC236}">
                <a16:creationId xmlns:a16="http://schemas.microsoft.com/office/drawing/2014/main" id="{0943C585-C7FA-4E23-8C15-246A1AD940C6}"/>
              </a:ext>
            </a:extLst>
          </p:cNvPr>
          <p:cNvSpPr/>
          <p:nvPr/>
        </p:nvSpPr>
        <p:spPr>
          <a:xfrm>
            <a:off x="1115482" y="1845734"/>
            <a:ext cx="9979238" cy="3477875"/>
          </a:xfrm>
          <a:prstGeom prst="rect">
            <a:avLst/>
          </a:prstGeom>
        </p:spPr>
        <p:txBody>
          <a:bodyPr wrap="square">
            <a:spAutoFit/>
          </a:bodyPr>
          <a:lstStyle/>
          <a:p>
            <a:r>
              <a:rPr lang="es-ES_tradnl" sz="3600" b="1" dirty="0"/>
              <a:t>Propiedades</a:t>
            </a:r>
            <a:endParaRPr lang="en-US" sz="3600" dirty="0"/>
          </a:p>
          <a:p>
            <a:r>
              <a:rPr lang="es-ES_tradnl" sz="2400" dirty="0"/>
              <a:t> </a:t>
            </a:r>
            <a:endParaRPr lang="en-US" sz="2400" dirty="0"/>
          </a:p>
          <a:p>
            <a:pPr marL="457200" lvl="0" indent="-457200" algn="just">
              <a:buFont typeface="Wingdings" pitchFamily="2" charset="2"/>
              <a:buChar char="v"/>
            </a:pPr>
            <a:r>
              <a:rPr lang="es-ES_tradnl" sz="3200" dirty="0"/>
              <a:t>Si as = 0  	entonces la distribución es simétrica.</a:t>
            </a:r>
            <a:endParaRPr lang="en-US" sz="3200" dirty="0"/>
          </a:p>
          <a:p>
            <a:pPr marL="457200" lvl="0" indent="-457200" algn="just">
              <a:buFont typeface="Wingdings" pitchFamily="2" charset="2"/>
              <a:buChar char="v"/>
            </a:pPr>
            <a:r>
              <a:rPr lang="es-ES_tradnl" sz="3200" dirty="0"/>
              <a:t>Si as &lt; 0  	entonces la distribución es asimétrica </a:t>
            </a:r>
          </a:p>
          <a:p>
            <a:pPr lvl="5" algn="just"/>
            <a:r>
              <a:rPr lang="es-ES_tradnl" sz="3200" dirty="0"/>
              <a:t>	negativa o a la izquierda.</a:t>
            </a:r>
            <a:endParaRPr lang="en-US" sz="3200" dirty="0"/>
          </a:p>
          <a:p>
            <a:pPr marL="457200" lvl="0" indent="-457200" algn="just">
              <a:buFont typeface="Wingdings" pitchFamily="2" charset="2"/>
              <a:buChar char="v"/>
            </a:pPr>
            <a:r>
              <a:rPr lang="es-ES_tradnl" sz="3200" dirty="0"/>
              <a:t>Si as &gt; 0  	entonces la distribución es asimétrica </a:t>
            </a:r>
          </a:p>
          <a:p>
            <a:pPr lvl="5" algn="just"/>
            <a:r>
              <a:rPr lang="es-ES_tradnl" sz="3200" dirty="0"/>
              <a:t>	positiva o a la derecha.</a:t>
            </a:r>
            <a:endParaRPr lang="en-US" sz="3200" dirty="0"/>
          </a:p>
        </p:txBody>
      </p:sp>
      <p:sp>
        <p:nvSpPr>
          <p:cNvPr id="6" name="Rectangle 5">
            <a:extLst>
              <a:ext uri="{FF2B5EF4-FFF2-40B4-BE49-F238E27FC236}">
                <a16:creationId xmlns:a16="http://schemas.microsoft.com/office/drawing/2014/main" id="{239782DE-3A4F-4F25-BD51-CDA9B02561D7}"/>
              </a:ext>
            </a:extLst>
          </p:cNvPr>
          <p:cNvSpPr txBox="1">
            <a:spLocks noChangeArrowheads="1"/>
          </p:cNvSpPr>
          <p:nvPr/>
        </p:nvSpPr>
        <p:spPr>
          <a:xfrm>
            <a:off x="1287517" y="787831"/>
            <a:ext cx="9268808" cy="811024"/>
          </a:xfrm>
          <a:prstGeom prst="rect">
            <a:avLst/>
          </a:prstGeom>
        </p:spPr>
        <p:txBody>
          <a:bodyPr vert="horz" lIns="0" tIns="45720" rIns="0" bIns="45720" rtlCol="0">
            <a:normAutofit fontScale="77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Coeficiente de asimetría de Pearson</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6740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FC2F0003-E555-48EA-B512-714EF000737B}"/>
              </a:ext>
            </a:extLst>
          </p:cNvPr>
          <p:cNvSpPr>
            <a:spLocks noGrp="1"/>
          </p:cNvSpPr>
          <p:nvPr>
            <p:ph type="sldNum" sz="quarter" idx="12"/>
          </p:nvPr>
        </p:nvSpPr>
        <p:spPr/>
        <p:txBody>
          <a:bodyPr/>
          <a:lstStyle/>
          <a:p>
            <a:pPr>
              <a:defRPr/>
            </a:pPr>
            <a:fld id="{F39CC949-1989-4E64-93DF-3E75F23A0E9E}" type="slidenum">
              <a:rPr lang="es-ES" smtClean="0"/>
              <a:pPr>
                <a:defRPr/>
              </a:pPr>
              <a:t>11</a:t>
            </a:fld>
            <a:endParaRPr lang="es-ES"/>
          </a:p>
        </p:txBody>
      </p:sp>
      <p:sp>
        <p:nvSpPr>
          <p:cNvPr id="6" name="Rectangle 5">
            <a:extLst>
              <a:ext uri="{FF2B5EF4-FFF2-40B4-BE49-F238E27FC236}">
                <a16:creationId xmlns:a16="http://schemas.microsoft.com/office/drawing/2014/main" id="{57E6B912-3248-4633-A92E-F0C37B426118}"/>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Ejemplo 2</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5" name="4 Rectángulo">
            <a:extLst>
              <a:ext uri="{FF2B5EF4-FFF2-40B4-BE49-F238E27FC236}">
                <a16:creationId xmlns:a16="http://schemas.microsoft.com/office/drawing/2014/main" id="{F19E3904-B3B2-4F7C-AA52-6B81928ACB6D}"/>
              </a:ext>
            </a:extLst>
          </p:cNvPr>
          <p:cNvSpPr/>
          <p:nvPr/>
        </p:nvSpPr>
        <p:spPr>
          <a:xfrm>
            <a:off x="1055439" y="1994149"/>
            <a:ext cx="10157043" cy="1569660"/>
          </a:xfrm>
          <a:prstGeom prst="rect">
            <a:avLst/>
          </a:prstGeom>
        </p:spPr>
        <p:txBody>
          <a:bodyPr wrap="square">
            <a:spAutoFit/>
          </a:bodyPr>
          <a:lstStyle/>
          <a:p>
            <a:pPr algn="just"/>
            <a:r>
              <a:rPr lang="es-ES_tradnl" sz="3200" dirty="0"/>
              <a:t>Usando los datos de los ingresos mensuales del Banco Comercial que se trabajaron en la parte de organización de datos. Con esa información se tienen los siguientes valores:</a:t>
            </a:r>
            <a:endParaRPr lang="en-US" sz="3200" b="1" dirty="0"/>
          </a:p>
        </p:txBody>
      </p:sp>
      <p:graphicFrame>
        <p:nvGraphicFramePr>
          <p:cNvPr id="7" name="5 Objeto">
            <a:extLst>
              <a:ext uri="{FF2B5EF4-FFF2-40B4-BE49-F238E27FC236}">
                <a16:creationId xmlns:a16="http://schemas.microsoft.com/office/drawing/2014/main" id="{08D589F6-101F-47C3-BFDC-BE4058377423}"/>
              </a:ext>
            </a:extLst>
          </p:cNvPr>
          <p:cNvGraphicFramePr>
            <a:graphicFrameLocks noChangeAspect="1"/>
          </p:cNvGraphicFramePr>
          <p:nvPr>
            <p:extLst>
              <p:ext uri="{D42A27DB-BD31-4B8C-83A1-F6EECF244321}">
                <p14:modId xmlns:p14="http://schemas.microsoft.com/office/powerpoint/2010/main" val="3524472508"/>
              </p:ext>
            </p:extLst>
          </p:nvPr>
        </p:nvGraphicFramePr>
        <p:xfrm>
          <a:off x="3433323" y="3959103"/>
          <a:ext cx="4977196" cy="576064"/>
        </p:xfrm>
        <a:graphic>
          <a:graphicData uri="http://schemas.openxmlformats.org/presentationml/2006/ole">
            <mc:AlternateContent xmlns:mc="http://schemas.openxmlformats.org/markup-compatibility/2006">
              <mc:Choice xmlns:v="urn:schemas-microsoft-com:vml" Requires="v">
                <p:oleObj spid="_x0000_s156676" name="Equation" r:id="rId3" imgW="2044700" imgH="241300" progId="Equation.DSMT4">
                  <p:embed/>
                </p:oleObj>
              </mc:Choice>
              <mc:Fallback>
                <p:oleObj name="Equation" r:id="rId3" imgW="2044700" imgH="241300" progId="Equation.DSMT4">
                  <p:embed/>
                  <p:pic>
                    <p:nvPicPr>
                      <p:cNvPr id="6" name="5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3323" y="3959103"/>
                        <a:ext cx="4977196" cy="576064"/>
                      </a:xfrm>
                      <a:prstGeom prst="rect">
                        <a:avLst/>
                      </a:prstGeom>
                      <a:noFill/>
                    </p:spPr>
                  </p:pic>
                </p:oleObj>
              </mc:Fallback>
            </mc:AlternateContent>
          </a:graphicData>
        </a:graphic>
      </p:graphicFrame>
      <p:graphicFrame>
        <p:nvGraphicFramePr>
          <p:cNvPr id="8" name="7 Objeto">
            <a:extLst>
              <a:ext uri="{FF2B5EF4-FFF2-40B4-BE49-F238E27FC236}">
                <a16:creationId xmlns:a16="http://schemas.microsoft.com/office/drawing/2014/main" id="{DEAD8660-592B-4967-B095-546CBDB166A1}"/>
              </a:ext>
            </a:extLst>
          </p:cNvPr>
          <p:cNvGraphicFramePr>
            <a:graphicFrameLocks noChangeAspect="1"/>
          </p:cNvGraphicFramePr>
          <p:nvPr>
            <p:extLst>
              <p:ext uri="{D42A27DB-BD31-4B8C-83A1-F6EECF244321}">
                <p14:modId xmlns:p14="http://schemas.microsoft.com/office/powerpoint/2010/main" val="438161260"/>
              </p:ext>
            </p:extLst>
          </p:nvPr>
        </p:nvGraphicFramePr>
        <p:xfrm>
          <a:off x="1049919" y="4930461"/>
          <a:ext cx="4872002" cy="936105"/>
        </p:xfrm>
        <a:graphic>
          <a:graphicData uri="http://schemas.openxmlformats.org/presentationml/2006/ole">
            <mc:AlternateContent xmlns:mc="http://schemas.openxmlformats.org/markup-compatibility/2006">
              <mc:Choice xmlns:v="urn:schemas-microsoft-com:vml" Requires="v">
                <p:oleObj spid="_x0000_s156677" name="Equation" r:id="rId5" imgW="2184400" imgH="419100" progId="Equation.DSMT4">
                  <p:embed/>
                </p:oleObj>
              </mc:Choice>
              <mc:Fallback>
                <p:oleObj name="Equation" r:id="rId5" imgW="2184400" imgH="419100" progId="Equation.DSMT4">
                  <p:embed/>
                  <p:pic>
                    <p:nvPicPr>
                      <p:cNvPr id="8" name="7 Objet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9919" y="4930461"/>
                        <a:ext cx="4872002" cy="936105"/>
                      </a:xfrm>
                      <a:prstGeom prst="rect">
                        <a:avLst/>
                      </a:prstGeom>
                      <a:noFill/>
                    </p:spPr>
                  </p:pic>
                </p:oleObj>
              </mc:Fallback>
            </mc:AlternateContent>
          </a:graphicData>
        </a:graphic>
      </p:graphicFrame>
      <p:sp>
        <p:nvSpPr>
          <p:cNvPr id="9" name="8 Rectángulo">
            <a:extLst>
              <a:ext uri="{FF2B5EF4-FFF2-40B4-BE49-F238E27FC236}">
                <a16:creationId xmlns:a16="http://schemas.microsoft.com/office/drawing/2014/main" id="{A4FCFB1D-6C78-46DB-99F5-960A3F02A7CD}"/>
              </a:ext>
            </a:extLst>
          </p:cNvPr>
          <p:cNvSpPr/>
          <p:nvPr/>
        </p:nvSpPr>
        <p:spPr>
          <a:xfrm>
            <a:off x="6345456" y="4618183"/>
            <a:ext cx="4872002" cy="1569660"/>
          </a:xfrm>
          <a:prstGeom prst="rect">
            <a:avLst/>
          </a:prstGeom>
        </p:spPr>
        <p:txBody>
          <a:bodyPr wrap="square">
            <a:spAutoFit/>
          </a:bodyPr>
          <a:lstStyle/>
          <a:p>
            <a:r>
              <a:rPr lang="es-ES_tradnl" sz="3200" dirty="0"/>
              <a:t>La distribución de los ingresos mensuales tiene una asimetría positiva.</a:t>
            </a:r>
            <a:endParaRPr lang="en-US" sz="3200" dirty="0"/>
          </a:p>
        </p:txBody>
      </p:sp>
      <p:sp>
        <p:nvSpPr>
          <p:cNvPr id="10" name="Rectángulo 9">
            <a:extLst>
              <a:ext uri="{FF2B5EF4-FFF2-40B4-BE49-F238E27FC236}">
                <a16:creationId xmlns:a16="http://schemas.microsoft.com/office/drawing/2014/main" id="{B797E451-C5C9-4E3B-BF45-F6D05635B8CD}"/>
              </a:ext>
            </a:extLst>
          </p:cNvPr>
          <p:cNvSpPr/>
          <p:nvPr/>
        </p:nvSpPr>
        <p:spPr>
          <a:xfrm>
            <a:off x="979516" y="6459784"/>
            <a:ext cx="5476524"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accent2">
                    <a:lumMod val="50000"/>
                  </a:schemeClr>
                </a:solidFill>
              </a:rPr>
              <a:t>Ejemplo 2 – Página 71 de la Guía de Estadística General</a:t>
            </a:r>
          </a:p>
        </p:txBody>
      </p:sp>
    </p:spTree>
    <p:extLst>
      <p:ext uri="{BB962C8B-B14F-4D97-AF65-F5344CB8AC3E}">
        <p14:creationId xmlns:p14="http://schemas.microsoft.com/office/powerpoint/2010/main" val="2861770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FC2F0003-E555-48EA-B512-714EF000737B}"/>
              </a:ext>
            </a:extLst>
          </p:cNvPr>
          <p:cNvSpPr>
            <a:spLocks noGrp="1"/>
          </p:cNvSpPr>
          <p:nvPr>
            <p:ph type="sldNum" sz="quarter" idx="12"/>
          </p:nvPr>
        </p:nvSpPr>
        <p:spPr/>
        <p:txBody>
          <a:bodyPr/>
          <a:lstStyle/>
          <a:p>
            <a:pPr>
              <a:defRPr/>
            </a:pPr>
            <a:fld id="{F39CC949-1989-4E64-93DF-3E75F23A0E9E}" type="slidenum">
              <a:rPr lang="es-ES" smtClean="0"/>
              <a:pPr>
                <a:defRPr/>
              </a:pPr>
              <a:t>12</a:t>
            </a:fld>
            <a:endParaRPr lang="es-ES"/>
          </a:p>
        </p:txBody>
      </p:sp>
      <p:sp>
        <p:nvSpPr>
          <p:cNvPr id="6" name="Rectangle 5">
            <a:extLst>
              <a:ext uri="{FF2B5EF4-FFF2-40B4-BE49-F238E27FC236}">
                <a16:creationId xmlns:a16="http://schemas.microsoft.com/office/drawing/2014/main" id="{57E6B912-3248-4633-A92E-F0C37B426118}"/>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Ejercicio 1</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5" name="4 Rectángulo">
            <a:extLst>
              <a:ext uri="{FF2B5EF4-FFF2-40B4-BE49-F238E27FC236}">
                <a16:creationId xmlns:a16="http://schemas.microsoft.com/office/drawing/2014/main" id="{F19E3904-B3B2-4F7C-AA52-6B81928ACB6D}"/>
              </a:ext>
            </a:extLst>
          </p:cNvPr>
          <p:cNvSpPr/>
          <p:nvPr/>
        </p:nvSpPr>
        <p:spPr>
          <a:xfrm>
            <a:off x="1055439" y="1994149"/>
            <a:ext cx="10157043" cy="3416320"/>
          </a:xfrm>
          <a:prstGeom prst="rect">
            <a:avLst/>
          </a:prstGeom>
        </p:spPr>
        <p:txBody>
          <a:bodyPr wrap="square">
            <a:spAutoFit/>
          </a:bodyPr>
          <a:lstStyle/>
          <a:p>
            <a:pPr algn="just"/>
            <a:r>
              <a:rPr lang="es-ES_tradnl" sz="3600" dirty="0"/>
              <a:t>Se desea realizar un estudio sobre la utilización del agua en tres zonas rurales (A, B y C). Con esta finalidad se ha seleccionado al azar 8 casas de la zona A, 6 de la zona B y 10 de la zona C. Luego se registró el número de litros de agua consumidos por un día, los cuales se presenta en el siguiente cuadro:</a:t>
            </a:r>
            <a:endParaRPr lang="en-US" sz="3600" dirty="0"/>
          </a:p>
        </p:txBody>
      </p:sp>
      <p:sp>
        <p:nvSpPr>
          <p:cNvPr id="7" name="Rectángulo 6">
            <a:extLst>
              <a:ext uri="{FF2B5EF4-FFF2-40B4-BE49-F238E27FC236}">
                <a16:creationId xmlns:a16="http://schemas.microsoft.com/office/drawing/2014/main" id="{C6D436C2-3EC9-4852-9F52-B848606A119F}"/>
              </a:ext>
            </a:extLst>
          </p:cNvPr>
          <p:cNvSpPr/>
          <p:nvPr/>
        </p:nvSpPr>
        <p:spPr>
          <a:xfrm>
            <a:off x="979516" y="6459784"/>
            <a:ext cx="5476524"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accent2">
                    <a:lumMod val="50000"/>
                  </a:schemeClr>
                </a:solidFill>
              </a:rPr>
              <a:t>Ejercicio 1 – Página 71 de la Guía de Estadística General</a:t>
            </a:r>
          </a:p>
        </p:txBody>
      </p:sp>
    </p:spTree>
    <p:extLst>
      <p:ext uri="{BB962C8B-B14F-4D97-AF65-F5344CB8AC3E}">
        <p14:creationId xmlns:p14="http://schemas.microsoft.com/office/powerpoint/2010/main" val="227710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FC2F0003-E555-48EA-B512-714EF000737B}"/>
              </a:ext>
            </a:extLst>
          </p:cNvPr>
          <p:cNvSpPr>
            <a:spLocks noGrp="1"/>
          </p:cNvSpPr>
          <p:nvPr>
            <p:ph type="sldNum" sz="quarter" idx="12"/>
          </p:nvPr>
        </p:nvSpPr>
        <p:spPr/>
        <p:txBody>
          <a:bodyPr/>
          <a:lstStyle/>
          <a:p>
            <a:pPr>
              <a:defRPr/>
            </a:pPr>
            <a:fld id="{F39CC949-1989-4E64-93DF-3E75F23A0E9E}" type="slidenum">
              <a:rPr lang="es-ES" smtClean="0"/>
              <a:pPr>
                <a:defRPr/>
              </a:pPr>
              <a:t>13</a:t>
            </a:fld>
            <a:endParaRPr lang="es-ES"/>
          </a:p>
        </p:txBody>
      </p:sp>
      <p:sp>
        <p:nvSpPr>
          <p:cNvPr id="6" name="Rectangle 5">
            <a:extLst>
              <a:ext uri="{FF2B5EF4-FFF2-40B4-BE49-F238E27FC236}">
                <a16:creationId xmlns:a16="http://schemas.microsoft.com/office/drawing/2014/main" id="{57E6B912-3248-4633-A92E-F0C37B426118}"/>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Ejercicio 1</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pic>
        <p:nvPicPr>
          <p:cNvPr id="7" name="Picture 2">
            <a:extLst>
              <a:ext uri="{FF2B5EF4-FFF2-40B4-BE49-F238E27FC236}">
                <a16:creationId xmlns:a16="http://schemas.microsoft.com/office/drawing/2014/main" id="{F9CD9F6C-B747-45F4-B6E1-D47F821D6CC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671" r="3450"/>
          <a:stretch/>
        </p:blipFill>
        <p:spPr bwMode="auto">
          <a:xfrm>
            <a:off x="1537548" y="2052124"/>
            <a:ext cx="9116904" cy="1376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a:extLst>
              <a:ext uri="{FF2B5EF4-FFF2-40B4-BE49-F238E27FC236}">
                <a16:creationId xmlns:a16="http://schemas.microsoft.com/office/drawing/2014/main" id="{25BF5027-3DF9-4F0D-9105-3F1FB46422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2452" y="3444299"/>
            <a:ext cx="8867096" cy="2370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ángulo 9">
            <a:extLst>
              <a:ext uri="{FF2B5EF4-FFF2-40B4-BE49-F238E27FC236}">
                <a16:creationId xmlns:a16="http://schemas.microsoft.com/office/drawing/2014/main" id="{194F30C0-7065-4428-AC8B-1AEF6086DF2B}"/>
              </a:ext>
            </a:extLst>
          </p:cNvPr>
          <p:cNvSpPr/>
          <p:nvPr/>
        </p:nvSpPr>
        <p:spPr>
          <a:xfrm>
            <a:off x="979516" y="6459784"/>
            <a:ext cx="5476524"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accent2">
                    <a:lumMod val="50000"/>
                  </a:schemeClr>
                </a:solidFill>
              </a:rPr>
              <a:t>Ejercicio 1 – Página 71 de la Guía de Estadística General</a:t>
            </a:r>
          </a:p>
        </p:txBody>
      </p:sp>
    </p:spTree>
    <p:extLst>
      <p:ext uri="{BB962C8B-B14F-4D97-AF65-F5344CB8AC3E}">
        <p14:creationId xmlns:p14="http://schemas.microsoft.com/office/powerpoint/2010/main" val="907156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FC2F0003-E555-48EA-B512-714EF000737B}"/>
              </a:ext>
            </a:extLst>
          </p:cNvPr>
          <p:cNvSpPr>
            <a:spLocks noGrp="1"/>
          </p:cNvSpPr>
          <p:nvPr>
            <p:ph type="sldNum" sz="quarter" idx="12"/>
          </p:nvPr>
        </p:nvSpPr>
        <p:spPr/>
        <p:txBody>
          <a:bodyPr/>
          <a:lstStyle/>
          <a:p>
            <a:pPr>
              <a:defRPr/>
            </a:pPr>
            <a:fld id="{F39CC949-1989-4E64-93DF-3E75F23A0E9E}" type="slidenum">
              <a:rPr lang="es-ES" smtClean="0"/>
              <a:pPr>
                <a:defRPr/>
              </a:pPr>
              <a:t>14</a:t>
            </a:fld>
            <a:endParaRPr lang="es-ES"/>
          </a:p>
        </p:txBody>
      </p:sp>
      <p:sp>
        <p:nvSpPr>
          <p:cNvPr id="6" name="Rectangle 5">
            <a:extLst>
              <a:ext uri="{FF2B5EF4-FFF2-40B4-BE49-F238E27FC236}">
                <a16:creationId xmlns:a16="http://schemas.microsoft.com/office/drawing/2014/main" id="{57E6B912-3248-4633-A92E-F0C37B426118}"/>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Diagramas de cajas</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10" name="4 Rectángulo">
            <a:extLst>
              <a:ext uri="{FF2B5EF4-FFF2-40B4-BE49-F238E27FC236}">
                <a16:creationId xmlns:a16="http://schemas.microsoft.com/office/drawing/2014/main" id="{59CEEBA9-1896-4122-BDF1-E6E58AD3B0DF}"/>
              </a:ext>
            </a:extLst>
          </p:cNvPr>
          <p:cNvSpPr/>
          <p:nvPr/>
        </p:nvSpPr>
        <p:spPr>
          <a:xfrm>
            <a:off x="985071" y="1916832"/>
            <a:ext cx="10227411" cy="4031873"/>
          </a:xfrm>
          <a:prstGeom prst="rect">
            <a:avLst/>
          </a:prstGeom>
        </p:spPr>
        <p:txBody>
          <a:bodyPr wrap="square">
            <a:spAutoFit/>
          </a:bodyPr>
          <a:lstStyle/>
          <a:p>
            <a:r>
              <a:rPr lang="es-ES_tradnl" sz="3200" dirty="0"/>
              <a:t>El diagrama de cajas (Box </a:t>
            </a:r>
            <a:r>
              <a:rPr lang="es-ES_tradnl" sz="3200" dirty="0" err="1"/>
              <a:t>plot</a:t>
            </a:r>
            <a:r>
              <a:rPr lang="es-ES_tradnl" sz="3200" dirty="0"/>
              <a:t>) es una técnica gráfica que permite determinar:</a:t>
            </a:r>
          </a:p>
          <a:p>
            <a:pPr marL="457200" lvl="0" indent="-457200">
              <a:buFont typeface="Wingdings" pitchFamily="2" charset="2"/>
              <a:buChar char="v"/>
            </a:pPr>
            <a:r>
              <a:rPr lang="es-ES_tradnl" sz="3200" dirty="0"/>
              <a:t>Los valores extremos (</a:t>
            </a:r>
            <a:r>
              <a:rPr lang="es-ES_tradnl" sz="3200" dirty="0" err="1"/>
              <a:t>outliers</a:t>
            </a:r>
            <a:r>
              <a:rPr lang="es-ES_tradnl" sz="3200" dirty="0"/>
              <a:t>), valores atípicos o datos discordantes.</a:t>
            </a:r>
            <a:endParaRPr lang="en-US" sz="3200" dirty="0"/>
          </a:p>
          <a:p>
            <a:pPr marL="457200" lvl="0" indent="-457200">
              <a:buFont typeface="Wingdings" pitchFamily="2" charset="2"/>
              <a:buChar char="v"/>
            </a:pPr>
            <a:r>
              <a:rPr lang="es-ES_tradnl" sz="3200" dirty="0"/>
              <a:t>La asimetría de la distribución que corresponde al 50% central de los datos.</a:t>
            </a:r>
            <a:endParaRPr lang="en-US" sz="3200" dirty="0"/>
          </a:p>
          <a:p>
            <a:pPr marL="457200" lvl="0" indent="-457200">
              <a:buFont typeface="Wingdings" pitchFamily="2" charset="2"/>
              <a:buChar char="v"/>
            </a:pPr>
            <a:r>
              <a:rPr lang="es-ES_tradnl" sz="3200" dirty="0"/>
              <a:t>La variabilidad del 50% central de dos o más conjuntos de datos.</a:t>
            </a:r>
            <a:endParaRPr lang="en-US" sz="3200" dirty="0"/>
          </a:p>
        </p:txBody>
      </p:sp>
    </p:spTree>
    <p:extLst>
      <p:ext uri="{BB962C8B-B14F-4D97-AF65-F5344CB8AC3E}">
        <p14:creationId xmlns:p14="http://schemas.microsoft.com/office/powerpoint/2010/main" val="269903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FC2F0003-E555-48EA-B512-714EF000737B}"/>
              </a:ext>
            </a:extLst>
          </p:cNvPr>
          <p:cNvSpPr>
            <a:spLocks noGrp="1"/>
          </p:cNvSpPr>
          <p:nvPr>
            <p:ph type="sldNum" sz="quarter" idx="12"/>
          </p:nvPr>
        </p:nvSpPr>
        <p:spPr/>
        <p:txBody>
          <a:bodyPr/>
          <a:lstStyle/>
          <a:p>
            <a:pPr>
              <a:defRPr/>
            </a:pPr>
            <a:fld id="{F39CC949-1989-4E64-93DF-3E75F23A0E9E}" type="slidenum">
              <a:rPr lang="es-ES" smtClean="0"/>
              <a:pPr>
                <a:defRPr/>
              </a:pPr>
              <a:t>15</a:t>
            </a:fld>
            <a:endParaRPr lang="es-ES"/>
          </a:p>
        </p:txBody>
      </p:sp>
      <p:sp>
        <p:nvSpPr>
          <p:cNvPr id="6" name="Rectangle 5">
            <a:extLst>
              <a:ext uri="{FF2B5EF4-FFF2-40B4-BE49-F238E27FC236}">
                <a16:creationId xmlns:a16="http://schemas.microsoft.com/office/drawing/2014/main" id="{57E6B912-3248-4633-A92E-F0C37B426118}"/>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Diagramas de cajas</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pic>
        <p:nvPicPr>
          <p:cNvPr id="5" name="Picture 3">
            <a:extLst>
              <a:ext uri="{FF2B5EF4-FFF2-40B4-BE49-F238E27FC236}">
                <a16:creationId xmlns:a16="http://schemas.microsoft.com/office/drawing/2014/main" id="{45CD61B6-29CF-400C-84A0-F90F6D703C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1988840"/>
            <a:ext cx="3600400" cy="400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2107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A9DAB3-47C0-403B-9E96-22A80D118EE6}"/>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B36C786B-2B8A-4CEE-B540-5667605C439C}"/>
              </a:ext>
            </a:extLst>
          </p:cNvPr>
          <p:cNvSpPr>
            <a:spLocks noGrp="1"/>
          </p:cNvSpPr>
          <p:nvPr>
            <p:ph idx="1"/>
          </p:nvPr>
        </p:nvSpPr>
        <p:spPr/>
        <p:txBody>
          <a:bodyPr/>
          <a:lstStyle/>
          <a:p>
            <a:endParaRPr lang="es-PE" dirty="0"/>
          </a:p>
        </p:txBody>
      </p:sp>
      <p:sp>
        <p:nvSpPr>
          <p:cNvPr id="4" name="Marcador de número de diapositiva 3">
            <a:extLst>
              <a:ext uri="{FF2B5EF4-FFF2-40B4-BE49-F238E27FC236}">
                <a16:creationId xmlns:a16="http://schemas.microsoft.com/office/drawing/2014/main" id="{5C1B8C8A-B469-4A91-80EE-BE7D688B119F}"/>
              </a:ext>
            </a:extLst>
          </p:cNvPr>
          <p:cNvSpPr>
            <a:spLocks noGrp="1"/>
          </p:cNvSpPr>
          <p:nvPr>
            <p:ph type="sldNum" sz="quarter" idx="12"/>
          </p:nvPr>
        </p:nvSpPr>
        <p:spPr/>
        <p:txBody>
          <a:bodyPr/>
          <a:lstStyle/>
          <a:p>
            <a:pPr>
              <a:defRPr/>
            </a:pPr>
            <a:fld id="{F39CC949-1989-4E64-93DF-3E75F23A0E9E}" type="slidenum">
              <a:rPr lang="es-ES" smtClean="0"/>
              <a:pPr>
                <a:defRPr/>
              </a:pPr>
              <a:t>16</a:t>
            </a:fld>
            <a:endParaRPr lang="es-ES"/>
          </a:p>
        </p:txBody>
      </p:sp>
      <p:sp>
        <p:nvSpPr>
          <p:cNvPr id="5" name="Rectangle 5">
            <a:extLst>
              <a:ext uri="{FF2B5EF4-FFF2-40B4-BE49-F238E27FC236}">
                <a16:creationId xmlns:a16="http://schemas.microsoft.com/office/drawing/2014/main" id="{6BAB8305-10BB-4AE5-A9A7-D86501C6FB32}"/>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Diagramas de cajas</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6" name="7 Rectángulo">
            <a:extLst>
              <a:ext uri="{FF2B5EF4-FFF2-40B4-BE49-F238E27FC236}">
                <a16:creationId xmlns:a16="http://schemas.microsoft.com/office/drawing/2014/main" id="{90631FCE-0E6D-4D20-B7C2-7B88C445E770}"/>
              </a:ext>
            </a:extLst>
          </p:cNvPr>
          <p:cNvSpPr/>
          <p:nvPr/>
        </p:nvSpPr>
        <p:spPr>
          <a:xfrm>
            <a:off x="1097280" y="1845734"/>
            <a:ext cx="9997440" cy="1569660"/>
          </a:xfrm>
          <a:prstGeom prst="rect">
            <a:avLst/>
          </a:prstGeom>
        </p:spPr>
        <p:txBody>
          <a:bodyPr wrap="square">
            <a:spAutoFit/>
          </a:bodyPr>
          <a:lstStyle/>
          <a:p>
            <a:pPr marL="342900" lvl="0" indent="-342900" algn="just">
              <a:buFont typeface="Arial" panose="020B0604020202020204" pitchFamily="34" charset="0"/>
              <a:buChar char="•"/>
            </a:pPr>
            <a:r>
              <a:rPr lang="es-ES_tradnl" sz="3200" dirty="0"/>
              <a:t>La caja contiene información del 50% de los datos ya que la línea inferior de la caja es el primer cuartil (Q</a:t>
            </a:r>
            <a:r>
              <a:rPr lang="es-ES_tradnl" sz="3200" baseline="-25000" dirty="0"/>
              <a:t>1</a:t>
            </a:r>
            <a:r>
              <a:rPr lang="es-ES_tradnl" sz="3200" dirty="0"/>
              <a:t> = P</a:t>
            </a:r>
            <a:r>
              <a:rPr lang="es-ES_tradnl" sz="3200" baseline="-25000" dirty="0"/>
              <a:t>25</a:t>
            </a:r>
            <a:r>
              <a:rPr lang="es-ES_tradnl" sz="3200" dirty="0"/>
              <a:t>), y la línea superior de la caja es el tercer cuartil (Q</a:t>
            </a:r>
            <a:r>
              <a:rPr lang="es-ES_tradnl" sz="3200" baseline="-25000" dirty="0"/>
              <a:t>3</a:t>
            </a:r>
            <a:r>
              <a:rPr lang="es-ES_tradnl" sz="3200" dirty="0"/>
              <a:t> = P</a:t>
            </a:r>
            <a:r>
              <a:rPr lang="es-ES_tradnl" sz="3200" baseline="-25000" dirty="0"/>
              <a:t>75</a:t>
            </a:r>
            <a:r>
              <a:rPr lang="es-ES_tradnl" sz="3200" dirty="0"/>
              <a:t>). </a:t>
            </a:r>
            <a:endParaRPr lang="en-US" sz="3200" dirty="0"/>
          </a:p>
        </p:txBody>
      </p:sp>
      <p:sp>
        <p:nvSpPr>
          <p:cNvPr id="7" name="8 Rectángulo">
            <a:extLst>
              <a:ext uri="{FF2B5EF4-FFF2-40B4-BE49-F238E27FC236}">
                <a16:creationId xmlns:a16="http://schemas.microsoft.com/office/drawing/2014/main" id="{F2C37EB4-B3E4-46BF-8599-D86F36A0D597}"/>
              </a:ext>
            </a:extLst>
          </p:cNvPr>
          <p:cNvSpPr/>
          <p:nvPr/>
        </p:nvSpPr>
        <p:spPr>
          <a:xfrm>
            <a:off x="1068182" y="3284984"/>
            <a:ext cx="10087498" cy="1569660"/>
          </a:xfrm>
          <a:prstGeom prst="rect">
            <a:avLst/>
          </a:prstGeom>
        </p:spPr>
        <p:txBody>
          <a:bodyPr wrap="square">
            <a:spAutoFit/>
          </a:bodyPr>
          <a:lstStyle/>
          <a:p>
            <a:pPr marL="342900" lvl="0" indent="-342900" algn="just">
              <a:buFont typeface="Arial" panose="020B0604020202020204" pitchFamily="34" charset="0"/>
              <a:buChar char="•"/>
            </a:pPr>
            <a:r>
              <a:rPr lang="es-ES_tradnl" sz="3200" dirty="0"/>
              <a:t>La línea que divide a la caja es la mediana y su posición dentro de ella nos brindará información sobre la asimetría de la distribución del 50% central de datos. </a:t>
            </a:r>
            <a:endParaRPr lang="en-US" sz="3200" dirty="0"/>
          </a:p>
        </p:txBody>
      </p:sp>
      <p:sp>
        <p:nvSpPr>
          <p:cNvPr id="8" name="6 Rectángulo">
            <a:extLst>
              <a:ext uri="{FF2B5EF4-FFF2-40B4-BE49-F238E27FC236}">
                <a16:creationId xmlns:a16="http://schemas.microsoft.com/office/drawing/2014/main" id="{020F49D7-00A1-43A5-9132-BB9B28E1F7CA}"/>
              </a:ext>
            </a:extLst>
          </p:cNvPr>
          <p:cNvSpPr/>
          <p:nvPr/>
        </p:nvSpPr>
        <p:spPr>
          <a:xfrm>
            <a:off x="1068182" y="4806659"/>
            <a:ext cx="10087498" cy="1569660"/>
          </a:xfrm>
          <a:prstGeom prst="rect">
            <a:avLst/>
          </a:prstGeom>
        </p:spPr>
        <p:txBody>
          <a:bodyPr wrap="square">
            <a:spAutoFit/>
          </a:bodyPr>
          <a:lstStyle/>
          <a:p>
            <a:pPr marL="342900" indent="-342900" algn="just">
              <a:buFont typeface="Arial" panose="020B0604020202020204" pitchFamily="34" charset="0"/>
              <a:buChar char="•"/>
            </a:pPr>
            <a:r>
              <a:rPr lang="es-ES_tradnl" sz="3200" dirty="0"/>
              <a:t>Los bigotes son las líneas que se extienden de la parte inferior y superior de la caja hasta la observación más alta o más baja dentro de los intervalos de seguridad.</a:t>
            </a:r>
            <a:endParaRPr lang="en-US" sz="3200" dirty="0"/>
          </a:p>
        </p:txBody>
      </p:sp>
    </p:spTree>
    <p:extLst>
      <p:ext uri="{BB962C8B-B14F-4D97-AF65-F5344CB8AC3E}">
        <p14:creationId xmlns:p14="http://schemas.microsoft.com/office/powerpoint/2010/main" val="12721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5C1B8C8A-B469-4A91-80EE-BE7D688B119F}"/>
              </a:ext>
            </a:extLst>
          </p:cNvPr>
          <p:cNvSpPr>
            <a:spLocks noGrp="1"/>
          </p:cNvSpPr>
          <p:nvPr>
            <p:ph type="sldNum" sz="quarter" idx="12"/>
          </p:nvPr>
        </p:nvSpPr>
        <p:spPr/>
        <p:txBody>
          <a:bodyPr/>
          <a:lstStyle/>
          <a:p>
            <a:pPr>
              <a:defRPr/>
            </a:pPr>
            <a:fld id="{F39CC949-1989-4E64-93DF-3E75F23A0E9E}" type="slidenum">
              <a:rPr lang="es-ES" smtClean="0"/>
              <a:pPr>
                <a:defRPr/>
              </a:pPr>
              <a:t>17</a:t>
            </a:fld>
            <a:endParaRPr lang="es-ES" dirty="0"/>
          </a:p>
        </p:txBody>
      </p:sp>
      <p:sp>
        <p:nvSpPr>
          <p:cNvPr id="5" name="Rectangle 5">
            <a:extLst>
              <a:ext uri="{FF2B5EF4-FFF2-40B4-BE49-F238E27FC236}">
                <a16:creationId xmlns:a16="http://schemas.microsoft.com/office/drawing/2014/main" id="{6BAB8305-10BB-4AE5-A9A7-D86501C6FB32}"/>
              </a:ext>
            </a:extLst>
          </p:cNvPr>
          <p:cNvSpPr txBox="1">
            <a:spLocks noChangeArrowheads="1"/>
          </p:cNvSpPr>
          <p:nvPr/>
        </p:nvSpPr>
        <p:spPr>
          <a:xfrm>
            <a:off x="1287517" y="787831"/>
            <a:ext cx="9268808" cy="811024"/>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Interpretación de los Diagramas de cajas</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9" name="2 Marcador de contenido">
            <a:extLst>
              <a:ext uri="{FF2B5EF4-FFF2-40B4-BE49-F238E27FC236}">
                <a16:creationId xmlns:a16="http://schemas.microsoft.com/office/drawing/2014/main" id="{0F5643B7-A0F0-43E3-87CE-3BD4E5747644}"/>
              </a:ext>
            </a:extLst>
          </p:cNvPr>
          <p:cNvSpPr>
            <a:spLocks noGrp="1"/>
          </p:cNvSpPr>
          <p:nvPr>
            <p:ph idx="1"/>
          </p:nvPr>
        </p:nvSpPr>
        <p:spPr>
          <a:xfrm>
            <a:off x="1127448" y="2132856"/>
            <a:ext cx="9937104" cy="3096344"/>
          </a:xfrm>
        </p:spPr>
        <p:txBody>
          <a:bodyPr>
            <a:normAutofit fontScale="92500" lnSpcReduction="10000"/>
          </a:bodyPr>
          <a:lstStyle/>
          <a:p>
            <a:pPr marL="0" indent="0">
              <a:buNone/>
            </a:pPr>
            <a:r>
              <a:rPr lang="es-ES_tradnl" sz="3200" b="1" u="sng" dirty="0"/>
              <a:t>Respecto a la asimetría del 50% central</a:t>
            </a:r>
          </a:p>
          <a:p>
            <a:pPr lvl="0">
              <a:buClrTx/>
              <a:buSzPct val="100000"/>
              <a:buFont typeface="Wingdings" pitchFamily="2" charset="2"/>
              <a:buChar char="v"/>
            </a:pPr>
            <a:r>
              <a:rPr lang="es-ES_tradnl" sz="3600" dirty="0"/>
              <a:t>Si Q</a:t>
            </a:r>
            <a:r>
              <a:rPr lang="es-ES_tradnl" sz="3600" baseline="-25000" dirty="0"/>
              <a:t>2</a:t>
            </a:r>
            <a:r>
              <a:rPr lang="es-ES_tradnl" sz="3600" dirty="0"/>
              <a:t> (Me) está próximo a Q</a:t>
            </a:r>
            <a:r>
              <a:rPr lang="es-ES_tradnl" sz="3600" baseline="-25000" dirty="0"/>
              <a:t>1</a:t>
            </a:r>
            <a:r>
              <a:rPr lang="es-ES_tradnl" sz="3600" dirty="0"/>
              <a:t>: asimetría positiva o hacía la derecha.</a:t>
            </a:r>
          </a:p>
          <a:p>
            <a:pPr marL="0" lvl="0" indent="0">
              <a:buClrTx/>
              <a:buSzPct val="100000"/>
              <a:buNone/>
            </a:pPr>
            <a:r>
              <a:rPr lang="es-ES_tradnl" sz="3600" dirty="0"/>
              <a:t> Si Q</a:t>
            </a:r>
            <a:r>
              <a:rPr lang="es-ES_tradnl" sz="3600" baseline="-25000" dirty="0"/>
              <a:t>2</a:t>
            </a:r>
            <a:r>
              <a:rPr lang="es-ES_tradnl" sz="3600" dirty="0"/>
              <a:t> (Me) está próximo a Q</a:t>
            </a:r>
            <a:r>
              <a:rPr lang="es-ES_tradnl" sz="3600" baseline="-25000" dirty="0"/>
              <a:t>3</a:t>
            </a:r>
            <a:r>
              <a:rPr lang="es-ES_tradnl" sz="3600" dirty="0"/>
              <a:t>: asimetría negativa o hacía la izquierda.</a:t>
            </a:r>
          </a:p>
          <a:p>
            <a:pPr lvl="0">
              <a:buClrTx/>
              <a:buSzPct val="100000"/>
              <a:buFont typeface="Wingdings" pitchFamily="2" charset="2"/>
              <a:buChar char="v"/>
            </a:pPr>
            <a:r>
              <a:rPr lang="es-ES_tradnl" sz="3600" dirty="0"/>
              <a:t>Si Q</a:t>
            </a:r>
            <a:r>
              <a:rPr lang="es-ES_tradnl" sz="3600" baseline="-25000" dirty="0"/>
              <a:t>2</a:t>
            </a:r>
            <a:r>
              <a:rPr lang="es-ES_tradnl" sz="3600" dirty="0"/>
              <a:t> (Me) está en medio de Q</a:t>
            </a:r>
            <a:r>
              <a:rPr lang="es-ES_tradnl" sz="3600" baseline="-25000" dirty="0"/>
              <a:t>1</a:t>
            </a:r>
            <a:r>
              <a:rPr lang="es-ES_tradnl" sz="3600" dirty="0"/>
              <a:t> y Q</a:t>
            </a:r>
            <a:r>
              <a:rPr lang="es-ES_tradnl" sz="3600" baseline="-25000" dirty="0"/>
              <a:t>3</a:t>
            </a:r>
            <a:r>
              <a:rPr lang="es-ES_tradnl" sz="3600" dirty="0"/>
              <a:t>: simetría.</a:t>
            </a:r>
            <a:endParaRPr lang="en-US" sz="3600" dirty="0"/>
          </a:p>
          <a:p>
            <a:pPr marL="0" indent="0">
              <a:buNone/>
            </a:pPr>
            <a:endParaRPr lang="en-US" sz="3600" dirty="0"/>
          </a:p>
        </p:txBody>
      </p:sp>
    </p:spTree>
    <p:extLst>
      <p:ext uri="{BB962C8B-B14F-4D97-AF65-F5344CB8AC3E}">
        <p14:creationId xmlns:p14="http://schemas.microsoft.com/office/powerpoint/2010/main" val="2061522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5C1B8C8A-B469-4A91-80EE-BE7D688B119F}"/>
              </a:ext>
            </a:extLst>
          </p:cNvPr>
          <p:cNvSpPr>
            <a:spLocks noGrp="1"/>
          </p:cNvSpPr>
          <p:nvPr>
            <p:ph type="sldNum" sz="quarter" idx="12"/>
          </p:nvPr>
        </p:nvSpPr>
        <p:spPr/>
        <p:txBody>
          <a:bodyPr/>
          <a:lstStyle/>
          <a:p>
            <a:pPr>
              <a:defRPr/>
            </a:pPr>
            <a:fld id="{F39CC949-1989-4E64-93DF-3E75F23A0E9E}" type="slidenum">
              <a:rPr lang="es-ES" smtClean="0"/>
              <a:pPr>
                <a:defRPr/>
              </a:pPr>
              <a:t>18</a:t>
            </a:fld>
            <a:endParaRPr lang="es-ES" dirty="0"/>
          </a:p>
        </p:txBody>
      </p:sp>
      <p:sp>
        <p:nvSpPr>
          <p:cNvPr id="5" name="Rectangle 5">
            <a:extLst>
              <a:ext uri="{FF2B5EF4-FFF2-40B4-BE49-F238E27FC236}">
                <a16:creationId xmlns:a16="http://schemas.microsoft.com/office/drawing/2014/main" id="{6BAB8305-10BB-4AE5-A9A7-D86501C6FB32}"/>
              </a:ext>
            </a:extLst>
          </p:cNvPr>
          <p:cNvSpPr txBox="1">
            <a:spLocks noChangeArrowheads="1"/>
          </p:cNvSpPr>
          <p:nvPr/>
        </p:nvSpPr>
        <p:spPr>
          <a:xfrm>
            <a:off x="1287517" y="787831"/>
            <a:ext cx="9268808" cy="811024"/>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Interpretación de los Diagramas de cajas</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9" name="2 Marcador de contenido">
            <a:extLst>
              <a:ext uri="{FF2B5EF4-FFF2-40B4-BE49-F238E27FC236}">
                <a16:creationId xmlns:a16="http://schemas.microsoft.com/office/drawing/2014/main" id="{0F5643B7-A0F0-43E3-87CE-3BD4E5747644}"/>
              </a:ext>
            </a:extLst>
          </p:cNvPr>
          <p:cNvSpPr>
            <a:spLocks noGrp="1"/>
          </p:cNvSpPr>
          <p:nvPr>
            <p:ph idx="1"/>
          </p:nvPr>
        </p:nvSpPr>
        <p:spPr>
          <a:xfrm>
            <a:off x="1127448" y="2132856"/>
            <a:ext cx="9937104" cy="3672408"/>
          </a:xfrm>
        </p:spPr>
        <p:txBody>
          <a:bodyPr>
            <a:normAutofit fontScale="92500"/>
          </a:bodyPr>
          <a:lstStyle/>
          <a:p>
            <a:pPr marL="0" indent="0">
              <a:buNone/>
            </a:pPr>
            <a:r>
              <a:rPr lang="es-ES_tradnl" sz="3200" b="1" u="sng" dirty="0"/>
              <a:t>Respecto a la variabilidad</a:t>
            </a:r>
          </a:p>
          <a:p>
            <a:pPr lvl="0">
              <a:buClrTx/>
              <a:buFont typeface="Wingdings" pitchFamily="2" charset="2"/>
              <a:buChar char="v"/>
            </a:pPr>
            <a:r>
              <a:rPr lang="es-PE" sz="3600" dirty="0"/>
              <a:t>Solo es aplicable cuando se tienen más de una distribución a comparar. La distribución que tenga un mayor RIC es la más variable (mayor longitud de la caja). </a:t>
            </a:r>
          </a:p>
          <a:p>
            <a:pPr lvl="0">
              <a:buClrTx/>
              <a:buFont typeface="Wingdings" pitchFamily="2" charset="2"/>
              <a:buChar char="v"/>
            </a:pPr>
            <a:r>
              <a:rPr lang="es-PE" sz="3600" dirty="0"/>
              <a:t>Se debe advertir que este criterio para evaluar la variabilidad alcanza únicamente a la distribución del 50% central de datos.</a:t>
            </a:r>
          </a:p>
          <a:p>
            <a:pPr marL="0" indent="0">
              <a:buNone/>
            </a:pPr>
            <a:endParaRPr lang="en-US" sz="3600" dirty="0"/>
          </a:p>
        </p:txBody>
      </p:sp>
    </p:spTree>
    <p:extLst>
      <p:ext uri="{BB962C8B-B14F-4D97-AF65-F5344CB8AC3E}">
        <p14:creationId xmlns:p14="http://schemas.microsoft.com/office/powerpoint/2010/main" val="3299571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5C1B8C8A-B469-4A91-80EE-BE7D688B119F}"/>
              </a:ext>
            </a:extLst>
          </p:cNvPr>
          <p:cNvSpPr>
            <a:spLocks noGrp="1"/>
          </p:cNvSpPr>
          <p:nvPr>
            <p:ph type="sldNum" sz="quarter" idx="12"/>
          </p:nvPr>
        </p:nvSpPr>
        <p:spPr/>
        <p:txBody>
          <a:bodyPr/>
          <a:lstStyle/>
          <a:p>
            <a:pPr>
              <a:defRPr/>
            </a:pPr>
            <a:fld id="{F39CC949-1989-4E64-93DF-3E75F23A0E9E}" type="slidenum">
              <a:rPr lang="es-ES" smtClean="0"/>
              <a:pPr>
                <a:defRPr/>
              </a:pPr>
              <a:t>19</a:t>
            </a:fld>
            <a:endParaRPr lang="es-ES" dirty="0"/>
          </a:p>
        </p:txBody>
      </p:sp>
      <p:sp>
        <p:nvSpPr>
          <p:cNvPr id="5" name="Rectangle 5">
            <a:extLst>
              <a:ext uri="{FF2B5EF4-FFF2-40B4-BE49-F238E27FC236}">
                <a16:creationId xmlns:a16="http://schemas.microsoft.com/office/drawing/2014/main" id="{6BAB8305-10BB-4AE5-A9A7-D86501C6FB32}"/>
              </a:ext>
            </a:extLst>
          </p:cNvPr>
          <p:cNvSpPr txBox="1">
            <a:spLocks noChangeArrowheads="1"/>
          </p:cNvSpPr>
          <p:nvPr/>
        </p:nvSpPr>
        <p:spPr>
          <a:xfrm>
            <a:off x="1287517" y="787831"/>
            <a:ext cx="9268808" cy="811024"/>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Interpretación de los Diagramas de cajas</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9" name="2 Marcador de contenido">
            <a:extLst>
              <a:ext uri="{FF2B5EF4-FFF2-40B4-BE49-F238E27FC236}">
                <a16:creationId xmlns:a16="http://schemas.microsoft.com/office/drawing/2014/main" id="{0F5643B7-A0F0-43E3-87CE-3BD4E5747644}"/>
              </a:ext>
            </a:extLst>
          </p:cNvPr>
          <p:cNvSpPr>
            <a:spLocks noGrp="1"/>
          </p:cNvSpPr>
          <p:nvPr>
            <p:ph idx="1"/>
          </p:nvPr>
        </p:nvSpPr>
        <p:spPr>
          <a:xfrm>
            <a:off x="1127448" y="1916832"/>
            <a:ext cx="9937104" cy="3888432"/>
          </a:xfrm>
        </p:spPr>
        <p:txBody>
          <a:bodyPr>
            <a:normAutofit fontScale="92500" lnSpcReduction="20000"/>
          </a:bodyPr>
          <a:lstStyle/>
          <a:p>
            <a:pPr marL="0" indent="0">
              <a:buNone/>
            </a:pPr>
            <a:r>
              <a:rPr lang="es-ES_tradnl" sz="3200" b="1" u="sng" dirty="0"/>
              <a:t>Respecto a los datos </a:t>
            </a:r>
            <a:r>
              <a:rPr lang="es-ES_tradnl" sz="3200" b="1" u="sng" dirty="0" err="1"/>
              <a:t>Outliers</a:t>
            </a:r>
            <a:endParaRPr lang="es-ES_tradnl" sz="3200" b="1" u="sng" dirty="0"/>
          </a:p>
          <a:p>
            <a:pPr marL="0" indent="0" algn="just">
              <a:buNone/>
            </a:pPr>
            <a:r>
              <a:rPr lang="es-ES_tradnl" sz="3600" dirty="0"/>
              <a:t>Son observaciones fuera de los límites inferior y/o superior establecidos (ISI y ISS) y que se representan con asteriscos (*).</a:t>
            </a:r>
            <a:endParaRPr lang="en-US" sz="3600" dirty="0"/>
          </a:p>
          <a:p>
            <a:r>
              <a:rPr lang="es-ES_tradnl" sz="3600" dirty="0"/>
              <a:t>Intervalo de seguridad inferior: </a:t>
            </a:r>
          </a:p>
          <a:p>
            <a:r>
              <a:rPr lang="es-ES_tradnl" sz="3600" b="1" dirty="0"/>
              <a:t>ISI =  Q</a:t>
            </a:r>
            <a:r>
              <a:rPr lang="es-ES_tradnl" sz="3600" b="1" baseline="-25000" dirty="0"/>
              <a:t>1</a:t>
            </a:r>
            <a:r>
              <a:rPr lang="es-ES_tradnl" sz="3600" b="1" dirty="0"/>
              <a:t>  – 1.5 (Q</a:t>
            </a:r>
            <a:r>
              <a:rPr lang="es-ES_tradnl" sz="3600" b="1" baseline="-25000" dirty="0"/>
              <a:t>3 </a:t>
            </a:r>
            <a:r>
              <a:rPr lang="es-ES_tradnl" sz="3600" b="1" dirty="0"/>
              <a:t>- Q</a:t>
            </a:r>
            <a:r>
              <a:rPr lang="es-ES_tradnl" sz="3600" b="1" baseline="-25000" dirty="0"/>
              <a:t>1</a:t>
            </a:r>
            <a:r>
              <a:rPr lang="es-ES_tradnl" sz="3600" b="1" dirty="0"/>
              <a:t>) = Q</a:t>
            </a:r>
            <a:r>
              <a:rPr lang="es-ES_tradnl" sz="3600" b="1" baseline="-25000" dirty="0"/>
              <a:t>1</a:t>
            </a:r>
            <a:r>
              <a:rPr lang="es-ES_tradnl" sz="3600" b="1" dirty="0"/>
              <a:t>  – 1.5 RIC</a:t>
            </a:r>
            <a:endParaRPr lang="es-ES_tradnl" sz="3600" dirty="0"/>
          </a:p>
          <a:p>
            <a:r>
              <a:rPr lang="es-ES_tradnl" sz="3600" dirty="0"/>
              <a:t>Intervalo de seguridad superior:</a:t>
            </a:r>
          </a:p>
          <a:p>
            <a:r>
              <a:rPr lang="es-ES_tradnl" sz="3600" b="1" dirty="0"/>
              <a:t>ISS = Q</a:t>
            </a:r>
            <a:r>
              <a:rPr lang="es-ES_tradnl" sz="3600" b="1" baseline="-25000" dirty="0"/>
              <a:t>3</a:t>
            </a:r>
            <a:r>
              <a:rPr lang="es-ES_tradnl" sz="3600" b="1" dirty="0"/>
              <a:t>  + 1.5 (Q</a:t>
            </a:r>
            <a:r>
              <a:rPr lang="es-ES_tradnl" sz="3600" b="1" baseline="-25000" dirty="0"/>
              <a:t>3 </a:t>
            </a:r>
            <a:r>
              <a:rPr lang="es-ES_tradnl" sz="3600" b="1" dirty="0"/>
              <a:t>- Q</a:t>
            </a:r>
            <a:r>
              <a:rPr lang="es-ES_tradnl" sz="3600" b="1" baseline="-25000" dirty="0"/>
              <a:t>1</a:t>
            </a:r>
            <a:r>
              <a:rPr lang="es-ES_tradnl" sz="3600" b="1" dirty="0"/>
              <a:t>) = Q</a:t>
            </a:r>
            <a:r>
              <a:rPr lang="es-ES_tradnl" sz="3600" b="1" baseline="-25000" dirty="0"/>
              <a:t>3</a:t>
            </a:r>
            <a:r>
              <a:rPr lang="es-ES_tradnl" sz="3600" b="1" dirty="0"/>
              <a:t>  + 1.5 RIC</a:t>
            </a:r>
            <a:endParaRPr lang="en-US" sz="3600" b="1" dirty="0"/>
          </a:p>
          <a:p>
            <a:pPr marL="0" indent="0" algn="just">
              <a:buNone/>
            </a:pPr>
            <a:endParaRPr lang="en-US" sz="3600" dirty="0"/>
          </a:p>
        </p:txBody>
      </p:sp>
    </p:spTree>
    <p:extLst>
      <p:ext uri="{BB962C8B-B14F-4D97-AF65-F5344CB8AC3E}">
        <p14:creationId xmlns:p14="http://schemas.microsoft.com/office/powerpoint/2010/main" val="410648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7" name="Rectangle 3"/>
          <p:cNvSpPr>
            <a:spLocks noGrp="1" noChangeArrowheads="1"/>
          </p:cNvSpPr>
          <p:nvPr>
            <p:ph idx="1"/>
          </p:nvPr>
        </p:nvSpPr>
        <p:spPr>
          <a:xfrm>
            <a:off x="1099698" y="1988840"/>
            <a:ext cx="10723652" cy="5318064"/>
          </a:xfrm>
        </p:spPr>
        <p:txBody>
          <a:bodyPr>
            <a:normAutofit/>
          </a:bodyPr>
          <a:lstStyle/>
          <a:p>
            <a:pPr algn="just" defTabSz="987425"/>
            <a:r>
              <a:rPr lang="es-ES_tradnl" sz="4800" dirty="0"/>
              <a:t>Al finalizar este capítulo el lector debe ser capaz de cuantificar e interpretar la simetría o asimetría de una distribución.</a:t>
            </a:r>
            <a:endParaRPr lang="en-US" sz="4800" dirty="0">
              <a:solidFill>
                <a:schemeClr val="tx1"/>
              </a:solidFill>
              <a:latin typeface="Arial" charset="0"/>
            </a:endParaRPr>
          </a:p>
        </p:txBody>
      </p:sp>
      <p:sp>
        <p:nvSpPr>
          <p:cNvPr id="31746" name="4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215323" eaLnBrk="0" hangingPunct="0">
              <a:defRPr sz="2339">
                <a:solidFill>
                  <a:schemeClr val="tx1"/>
                </a:solidFill>
                <a:latin typeface="Arial" pitchFamily="34" charset="0"/>
              </a:defRPr>
            </a:lvl1pPr>
            <a:lvl2pPr marL="914423" indent="-351701" defTabSz="1215323" eaLnBrk="0" hangingPunct="0">
              <a:defRPr sz="2339">
                <a:solidFill>
                  <a:schemeClr val="tx1"/>
                </a:solidFill>
                <a:latin typeface="Arial" pitchFamily="34" charset="0"/>
              </a:defRPr>
            </a:lvl2pPr>
            <a:lvl3pPr marL="1406804" indent="-281361" defTabSz="1215323" eaLnBrk="0" hangingPunct="0">
              <a:defRPr sz="2339">
                <a:solidFill>
                  <a:schemeClr val="tx1"/>
                </a:solidFill>
                <a:latin typeface="Arial" pitchFamily="34" charset="0"/>
              </a:defRPr>
            </a:lvl3pPr>
            <a:lvl4pPr marL="1969526" indent="-281361" defTabSz="1215323" eaLnBrk="0" hangingPunct="0">
              <a:defRPr sz="2339">
                <a:solidFill>
                  <a:schemeClr val="tx1"/>
                </a:solidFill>
                <a:latin typeface="Arial" pitchFamily="34" charset="0"/>
              </a:defRPr>
            </a:lvl4pPr>
            <a:lvl5pPr marL="2532248" indent="-281361" defTabSz="1215323" eaLnBrk="0" hangingPunct="0">
              <a:defRPr sz="2339">
                <a:solidFill>
                  <a:schemeClr val="tx1"/>
                </a:solidFill>
                <a:latin typeface="Arial" pitchFamily="34" charset="0"/>
              </a:defRPr>
            </a:lvl5pPr>
            <a:lvl6pPr marL="3094970" indent="-281361" defTabSz="1215323" eaLnBrk="0" fontAlgn="base" hangingPunct="0">
              <a:spcBef>
                <a:spcPct val="0"/>
              </a:spcBef>
              <a:spcAft>
                <a:spcPct val="0"/>
              </a:spcAft>
              <a:defRPr sz="2339">
                <a:solidFill>
                  <a:schemeClr val="tx1"/>
                </a:solidFill>
                <a:latin typeface="Arial" pitchFamily="34" charset="0"/>
              </a:defRPr>
            </a:lvl6pPr>
            <a:lvl7pPr marL="3657691" indent="-281361" defTabSz="1215323" eaLnBrk="0" fontAlgn="base" hangingPunct="0">
              <a:spcBef>
                <a:spcPct val="0"/>
              </a:spcBef>
              <a:spcAft>
                <a:spcPct val="0"/>
              </a:spcAft>
              <a:defRPr sz="2339">
                <a:solidFill>
                  <a:schemeClr val="tx1"/>
                </a:solidFill>
                <a:latin typeface="Arial" pitchFamily="34" charset="0"/>
              </a:defRPr>
            </a:lvl7pPr>
            <a:lvl8pPr marL="4220413" indent="-281361" defTabSz="1215323" eaLnBrk="0" fontAlgn="base" hangingPunct="0">
              <a:spcBef>
                <a:spcPct val="0"/>
              </a:spcBef>
              <a:spcAft>
                <a:spcPct val="0"/>
              </a:spcAft>
              <a:defRPr sz="2339">
                <a:solidFill>
                  <a:schemeClr val="tx1"/>
                </a:solidFill>
                <a:latin typeface="Arial" pitchFamily="34" charset="0"/>
              </a:defRPr>
            </a:lvl8pPr>
            <a:lvl9pPr marL="4783135" indent="-281361" defTabSz="1215323" eaLnBrk="0" fontAlgn="base" hangingPunct="0">
              <a:spcBef>
                <a:spcPct val="0"/>
              </a:spcBef>
              <a:spcAft>
                <a:spcPct val="0"/>
              </a:spcAft>
              <a:defRPr sz="2339">
                <a:solidFill>
                  <a:schemeClr val="tx1"/>
                </a:solidFill>
                <a:latin typeface="Arial" pitchFamily="34" charset="0"/>
              </a:defRPr>
            </a:lvl9pPr>
          </a:lstStyle>
          <a:p>
            <a:pPr eaLnBrk="1" hangingPunct="1"/>
            <a:fld id="{22CCB331-5574-45B5-BECF-E4A3B0367ED7}" type="slidenum">
              <a:rPr lang="es-ES" sz="1600">
                <a:latin typeface="Arial Black" pitchFamily="34" charset="0"/>
              </a:rPr>
              <a:pPr eaLnBrk="1" hangingPunct="1"/>
              <a:t>2</a:t>
            </a:fld>
            <a:endParaRPr lang="es-ES" sz="1600">
              <a:latin typeface="Arial Black" pitchFamily="34" charset="0"/>
            </a:endParaRPr>
          </a:p>
        </p:txBody>
      </p:sp>
      <p:sp>
        <p:nvSpPr>
          <p:cNvPr id="7" name="Rectangle 5">
            <a:extLst>
              <a:ext uri="{FF2B5EF4-FFF2-40B4-BE49-F238E27FC236}">
                <a16:creationId xmlns:a16="http://schemas.microsoft.com/office/drawing/2014/main" id="{02566DEC-8E12-4A3E-8759-F05631C15191}"/>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Objetivos del capítulo</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5C1B8C8A-B469-4A91-80EE-BE7D688B119F}"/>
              </a:ext>
            </a:extLst>
          </p:cNvPr>
          <p:cNvSpPr>
            <a:spLocks noGrp="1"/>
          </p:cNvSpPr>
          <p:nvPr>
            <p:ph type="sldNum" sz="quarter" idx="12"/>
          </p:nvPr>
        </p:nvSpPr>
        <p:spPr/>
        <p:txBody>
          <a:bodyPr/>
          <a:lstStyle/>
          <a:p>
            <a:pPr>
              <a:defRPr/>
            </a:pPr>
            <a:fld id="{F39CC949-1989-4E64-93DF-3E75F23A0E9E}" type="slidenum">
              <a:rPr lang="es-ES" smtClean="0"/>
              <a:pPr>
                <a:defRPr/>
              </a:pPr>
              <a:t>20</a:t>
            </a:fld>
            <a:endParaRPr lang="es-ES" dirty="0"/>
          </a:p>
        </p:txBody>
      </p:sp>
      <p:sp>
        <p:nvSpPr>
          <p:cNvPr id="5" name="Rectangle 5">
            <a:extLst>
              <a:ext uri="{FF2B5EF4-FFF2-40B4-BE49-F238E27FC236}">
                <a16:creationId xmlns:a16="http://schemas.microsoft.com/office/drawing/2014/main" id="{6BAB8305-10BB-4AE5-A9A7-D86501C6FB32}"/>
              </a:ext>
            </a:extLst>
          </p:cNvPr>
          <p:cNvSpPr txBox="1">
            <a:spLocks noChangeArrowheads="1"/>
          </p:cNvSpPr>
          <p:nvPr/>
        </p:nvSpPr>
        <p:spPr>
          <a:xfrm>
            <a:off x="1287517" y="787831"/>
            <a:ext cx="9268808" cy="811024"/>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Interpretación de los Diagramas de cajas</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9" name="2 Marcador de contenido">
            <a:extLst>
              <a:ext uri="{FF2B5EF4-FFF2-40B4-BE49-F238E27FC236}">
                <a16:creationId xmlns:a16="http://schemas.microsoft.com/office/drawing/2014/main" id="{0F5643B7-A0F0-43E3-87CE-3BD4E5747644}"/>
              </a:ext>
            </a:extLst>
          </p:cNvPr>
          <p:cNvSpPr>
            <a:spLocks noGrp="1"/>
          </p:cNvSpPr>
          <p:nvPr>
            <p:ph idx="1"/>
          </p:nvPr>
        </p:nvSpPr>
        <p:spPr>
          <a:xfrm>
            <a:off x="1127448" y="1916832"/>
            <a:ext cx="9937104" cy="3888432"/>
          </a:xfrm>
        </p:spPr>
        <p:txBody>
          <a:bodyPr>
            <a:normAutofit/>
          </a:bodyPr>
          <a:lstStyle/>
          <a:p>
            <a:pPr marL="0" indent="0">
              <a:buNone/>
            </a:pPr>
            <a:r>
              <a:rPr lang="es-ES_tradnl" sz="3200" b="1" u="sng" dirty="0"/>
              <a:t>Respecto a los datos </a:t>
            </a:r>
            <a:r>
              <a:rPr lang="es-ES_tradnl" sz="3200" b="1" u="sng" dirty="0" err="1"/>
              <a:t>Outliers</a:t>
            </a:r>
            <a:endParaRPr lang="es-ES_tradnl" sz="3200" b="1" u="sng" dirty="0"/>
          </a:p>
          <a:p>
            <a:pPr>
              <a:buClrTx/>
              <a:buFont typeface="Wingdings" pitchFamily="2" charset="2"/>
              <a:buChar char="v"/>
            </a:pPr>
            <a:r>
              <a:rPr lang="es-ES" sz="3600" dirty="0"/>
              <a:t>Si  X</a:t>
            </a:r>
            <a:r>
              <a:rPr lang="es-ES_tradnl" sz="3600" b="1" baseline="-25000" dirty="0"/>
              <a:t>i</a:t>
            </a:r>
            <a:r>
              <a:rPr lang="es-ES_tradnl" sz="3600" baseline="-25000" dirty="0"/>
              <a:t> </a:t>
            </a:r>
            <a:r>
              <a:rPr lang="es-ES_tradnl" sz="3600" dirty="0"/>
              <a:t> </a:t>
            </a:r>
            <a:r>
              <a:rPr lang="es-ES" sz="3600" dirty="0"/>
              <a:t>&lt; ISI, entonces X</a:t>
            </a:r>
            <a:r>
              <a:rPr lang="es-ES_tradnl" sz="3600" b="1" baseline="-25000" dirty="0"/>
              <a:t>i</a:t>
            </a:r>
            <a:r>
              <a:rPr lang="es-ES_tradnl" sz="3600" dirty="0"/>
              <a:t> </a:t>
            </a:r>
            <a:r>
              <a:rPr lang="es-ES" sz="3600" dirty="0"/>
              <a:t>es un dato atípico pequeño u </a:t>
            </a:r>
            <a:r>
              <a:rPr lang="es-ES" sz="3600" dirty="0" err="1"/>
              <a:t>outliers</a:t>
            </a:r>
            <a:r>
              <a:rPr lang="es-ES" sz="3600" dirty="0"/>
              <a:t> pequeño</a:t>
            </a:r>
          </a:p>
          <a:p>
            <a:pPr>
              <a:buClrTx/>
              <a:buFont typeface="Wingdings" pitchFamily="2" charset="2"/>
              <a:buChar char="v"/>
            </a:pPr>
            <a:r>
              <a:rPr lang="es-ES" sz="3600" dirty="0"/>
              <a:t>Si  X</a:t>
            </a:r>
            <a:r>
              <a:rPr lang="es-ES_tradnl" sz="3600" b="1" baseline="-25000" dirty="0"/>
              <a:t>i</a:t>
            </a:r>
            <a:r>
              <a:rPr lang="es-ES_tradnl" sz="3600" baseline="-25000" dirty="0"/>
              <a:t> </a:t>
            </a:r>
            <a:r>
              <a:rPr lang="es-ES_tradnl" sz="3600" dirty="0"/>
              <a:t> </a:t>
            </a:r>
            <a:r>
              <a:rPr lang="es-ES" sz="3600" dirty="0"/>
              <a:t>&gt; ISS, entonces X</a:t>
            </a:r>
            <a:r>
              <a:rPr lang="es-ES_tradnl" sz="3600" b="1" baseline="-25000" dirty="0"/>
              <a:t>i</a:t>
            </a:r>
            <a:r>
              <a:rPr lang="es-ES_tradnl" sz="3600" dirty="0"/>
              <a:t> </a:t>
            </a:r>
            <a:r>
              <a:rPr lang="es-ES" sz="3600" dirty="0"/>
              <a:t>es un dato atípico alto u </a:t>
            </a:r>
            <a:r>
              <a:rPr lang="es-ES" sz="3600" dirty="0" err="1"/>
              <a:t>outliers</a:t>
            </a:r>
            <a:r>
              <a:rPr lang="es-ES" sz="3600" dirty="0"/>
              <a:t> alto</a:t>
            </a:r>
            <a:endParaRPr lang="en-US" sz="3600" dirty="0"/>
          </a:p>
          <a:p>
            <a:pPr marL="0" indent="0" algn="just">
              <a:buNone/>
            </a:pPr>
            <a:endParaRPr lang="en-US" sz="3600" dirty="0"/>
          </a:p>
        </p:txBody>
      </p:sp>
    </p:spTree>
    <p:extLst>
      <p:ext uri="{BB962C8B-B14F-4D97-AF65-F5344CB8AC3E}">
        <p14:creationId xmlns:p14="http://schemas.microsoft.com/office/powerpoint/2010/main" val="3207236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AC098D9-74A3-4554-9074-0495066F8F87}"/>
              </a:ext>
            </a:extLst>
          </p:cNvPr>
          <p:cNvSpPr>
            <a:spLocks noGrp="1"/>
          </p:cNvSpPr>
          <p:nvPr>
            <p:ph idx="1"/>
          </p:nvPr>
        </p:nvSpPr>
        <p:spPr/>
        <p:txBody>
          <a:bodyPr>
            <a:normAutofit fontScale="92500" lnSpcReduction="10000"/>
          </a:bodyPr>
          <a:lstStyle/>
          <a:p>
            <a:r>
              <a:rPr lang="es-ES_tradnl" sz="2800" b="1" dirty="0"/>
              <a:t>Se tienen los pesos de 10 personas del aula A: </a:t>
            </a:r>
          </a:p>
          <a:p>
            <a:r>
              <a:rPr lang="es-ES_tradnl" sz="2800" b="1" dirty="0"/>
              <a:t>50, 52, 53, 54, 63, 64, 75, 76, 85, 120. </a:t>
            </a:r>
            <a:endParaRPr lang="en-US" sz="2800" b="1" dirty="0"/>
          </a:p>
          <a:p>
            <a:r>
              <a:rPr lang="es-ES_tradnl" sz="2800" b="1" dirty="0"/>
              <a:t>Con estos datos se obtiene:</a:t>
            </a:r>
          </a:p>
          <a:p>
            <a:r>
              <a:rPr lang="es-ES_tradnl" sz="2800" b="1" dirty="0"/>
              <a:t>P</a:t>
            </a:r>
            <a:r>
              <a:rPr lang="es-ES_tradnl" sz="2800" b="1" baseline="-25000" dirty="0"/>
              <a:t>25</a:t>
            </a:r>
            <a:r>
              <a:rPr lang="es-ES_tradnl" sz="2800" b="1" dirty="0"/>
              <a:t>  = 52.75,        P</a:t>
            </a:r>
            <a:r>
              <a:rPr lang="es-ES_tradnl" sz="2800" b="1" baseline="-25000" dirty="0"/>
              <a:t>50</a:t>
            </a:r>
            <a:r>
              <a:rPr lang="es-ES_tradnl" sz="2800" b="1" dirty="0"/>
              <a:t> = me = 63.5, 	    P</a:t>
            </a:r>
            <a:r>
              <a:rPr lang="es-ES_tradnl" sz="2800" b="1" baseline="-25000" dirty="0"/>
              <a:t>75</a:t>
            </a:r>
            <a:r>
              <a:rPr lang="es-ES_tradnl" sz="2800" b="1" dirty="0"/>
              <a:t> = 78.25,         RIC = Q</a:t>
            </a:r>
            <a:r>
              <a:rPr lang="es-ES_tradnl" sz="2800" b="1" baseline="-25000" dirty="0"/>
              <a:t>3</a:t>
            </a:r>
            <a:r>
              <a:rPr lang="es-ES_tradnl" sz="2800" b="1" dirty="0"/>
              <a:t>-Q</a:t>
            </a:r>
            <a:r>
              <a:rPr lang="es-ES_tradnl" sz="2800" b="1" baseline="-25000" dirty="0"/>
              <a:t>1 </a:t>
            </a:r>
            <a:r>
              <a:rPr lang="es-ES_tradnl" sz="2800" b="1" dirty="0"/>
              <a:t>= 25.5 </a:t>
            </a:r>
            <a:endParaRPr lang="en-US" sz="2800" b="1" dirty="0"/>
          </a:p>
          <a:p>
            <a:pPr algn="just"/>
            <a:r>
              <a:rPr lang="es-ES_tradnl" sz="2800" b="1" dirty="0"/>
              <a:t>Luego se calculan los intervalos de seguridad inferior y superior:</a:t>
            </a:r>
            <a:endParaRPr lang="en-US" sz="2800" b="1" dirty="0"/>
          </a:p>
          <a:p>
            <a:pPr algn="just"/>
            <a:r>
              <a:rPr lang="en-GB" sz="2800" b="1" dirty="0"/>
              <a:t>ISI = P</a:t>
            </a:r>
            <a:r>
              <a:rPr lang="en-GB" sz="2800" b="1" baseline="-25000" dirty="0"/>
              <a:t>25</a:t>
            </a:r>
            <a:r>
              <a:rPr lang="en-GB" sz="2800" b="1" dirty="0"/>
              <a:t>  – 1.5 RIC = 52.75 – 1.5 (25.5) = 14.5</a:t>
            </a:r>
            <a:endParaRPr lang="en-US" sz="2800" b="1" dirty="0"/>
          </a:p>
          <a:p>
            <a:pPr algn="just"/>
            <a:r>
              <a:rPr lang="en-GB" sz="2800" b="1" dirty="0"/>
              <a:t>I</a:t>
            </a:r>
            <a:r>
              <a:rPr lang="en-US" sz="2800" b="1" dirty="0"/>
              <a:t>SS= P</a:t>
            </a:r>
            <a:r>
              <a:rPr lang="en-US" sz="2800" b="1" baseline="-25000" dirty="0"/>
              <a:t>75</a:t>
            </a:r>
            <a:r>
              <a:rPr lang="en-US" sz="2800" b="1" dirty="0"/>
              <a:t>  + 1.5 RIC = 78.25 + 1.5 (25.5) = 116.5</a:t>
            </a:r>
          </a:p>
          <a:p>
            <a:r>
              <a:rPr lang="es-ES_tradnl" sz="2800" b="1" dirty="0"/>
              <a:t>Un valor es extremo si es menor que 14.5 o mayor que 116.5</a:t>
            </a:r>
            <a:endParaRPr lang="en-US" sz="2800" b="1" dirty="0"/>
          </a:p>
          <a:p>
            <a:endParaRPr lang="es-PE" dirty="0"/>
          </a:p>
        </p:txBody>
      </p:sp>
      <p:sp>
        <p:nvSpPr>
          <p:cNvPr id="4" name="Marcador de número de diapositiva 3">
            <a:extLst>
              <a:ext uri="{FF2B5EF4-FFF2-40B4-BE49-F238E27FC236}">
                <a16:creationId xmlns:a16="http://schemas.microsoft.com/office/drawing/2014/main" id="{435F9F19-5616-4847-9380-FBE28DAECF29}"/>
              </a:ext>
            </a:extLst>
          </p:cNvPr>
          <p:cNvSpPr>
            <a:spLocks noGrp="1"/>
          </p:cNvSpPr>
          <p:nvPr>
            <p:ph type="sldNum" sz="quarter" idx="12"/>
          </p:nvPr>
        </p:nvSpPr>
        <p:spPr/>
        <p:txBody>
          <a:bodyPr/>
          <a:lstStyle/>
          <a:p>
            <a:pPr>
              <a:defRPr/>
            </a:pPr>
            <a:fld id="{F39CC949-1989-4E64-93DF-3E75F23A0E9E}" type="slidenum">
              <a:rPr lang="es-ES" smtClean="0"/>
              <a:pPr>
                <a:defRPr/>
              </a:pPr>
              <a:t>21</a:t>
            </a:fld>
            <a:endParaRPr lang="es-ES"/>
          </a:p>
        </p:txBody>
      </p:sp>
      <p:sp>
        <p:nvSpPr>
          <p:cNvPr id="5" name="Rectangle 5">
            <a:extLst>
              <a:ext uri="{FF2B5EF4-FFF2-40B4-BE49-F238E27FC236}">
                <a16:creationId xmlns:a16="http://schemas.microsoft.com/office/drawing/2014/main" id="{7DFE2719-02D9-4C6E-AEC6-83244EB43774}"/>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Ejemplo 3</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6" name="Rectángulo 5">
            <a:extLst>
              <a:ext uri="{FF2B5EF4-FFF2-40B4-BE49-F238E27FC236}">
                <a16:creationId xmlns:a16="http://schemas.microsoft.com/office/drawing/2014/main" id="{D0842C17-6B89-4500-BA68-F944F2F30C6C}"/>
              </a:ext>
            </a:extLst>
          </p:cNvPr>
          <p:cNvSpPr/>
          <p:nvPr/>
        </p:nvSpPr>
        <p:spPr>
          <a:xfrm>
            <a:off x="979516" y="6459784"/>
            <a:ext cx="5476524"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accent2">
                    <a:lumMod val="50000"/>
                  </a:schemeClr>
                </a:solidFill>
              </a:rPr>
              <a:t>Ejemplo 3 – Página 73 de la Guía de Estadística General</a:t>
            </a:r>
          </a:p>
        </p:txBody>
      </p:sp>
    </p:spTree>
    <p:extLst>
      <p:ext uri="{BB962C8B-B14F-4D97-AF65-F5344CB8AC3E}">
        <p14:creationId xmlns:p14="http://schemas.microsoft.com/office/powerpoint/2010/main" val="3748580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1"/>
          </p:nvPr>
        </p:nvSpPr>
        <p:spPr/>
        <p:txBody>
          <a:bodyPr/>
          <a:lstStyle/>
          <a:p>
            <a:pPr>
              <a:defRPr/>
            </a:pPr>
            <a:fld id="{D71FB152-16E3-4A37-B152-4CB70E3D15AF}" type="slidenum">
              <a:rPr lang="es-ES" smtClean="0"/>
              <a:pPr>
                <a:defRPr/>
              </a:pPr>
              <a:t>22</a:t>
            </a:fld>
            <a:endParaRPr lang="es-ES"/>
          </a:p>
        </p:txBody>
      </p:sp>
      <p:pic>
        <p:nvPicPr>
          <p:cNvPr id="860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1050" y="2224610"/>
            <a:ext cx="5832648" cy="3070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7 Conector recto"/>
          <p:cNvCxnSpPr/>
          <p:nvPr/>
        </p:nvCxnSpPr>
        <p:spPr bwMode="auto">
          <a:xfrm>
            <a:off x="3229082" y="2780928"/>
            <a:ext cx="554461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 name="8 CuadroTexto"/>
          <p:cNvSpPr txBox="1"/>
          <p:nvPr/>
        </p:nvSpPr>
        <p:spPr>
          <a:xfrm>
            <a:off x="8940352" y="2627039"/>
            <a:ext cx="1200066" cy="307777"/>
          </a:xfrm>
          <a:prstGeom prst="rect">
            <a:avLst/>
          </a:prstGeom>
          <a:noFill/>
        </p:spPr>
        <p:txBody>
          <a:bodyPr wrap="square" rtlCol="0">
            <a:spAutoFit/>
          </a:bodyPr>
          <a:lstStyle/>
          <a:p>
            <a:r>
              <a:rPr lang="es-PE" sz="1400" dirty="0"/>
              <a:t>ISS=116.5</a:t>
            </a:r>
            <a:endParaRPr lang="en-US" sz="1400" dirty="0"/>
          </a:p>
        </p:txBody>
      </p:sp>
      <p:sp>
        <p:nvSpPr>
          <p:cNvPr id="10" name="9 CuadroTexto"/>
          <p:cNvSpPr txBox="1"/>
          <p:nvPr/>
        </p:nvSpPr>
        <p:spPr>
          <a:xfrm>
            <a:off x="1105704" y="5551783"/>
            <a:ext cx="10058400" cy="461665"/>
          </a:xfrm>
          <a:prstGeom prst="rect">
            <a:avLst/>
          </a:prstGeom>
          <a:noFill/>
        </p:spPr>
        <p:txBody>
          <a:bodyPr wrap="square" rtlCol="0">
            <a:spAutoFit/>
          </a:bodyPr>
          <a:lstStyle/>
          <a:p>
            <a:r>
              <a:rPr lang="es-PE" sz="2400" b="1" dirty="0"/>
              <a:t>El valor de ISI=14.5 no se visualiza porque es menor que la escala del gráfico </a:t>
            </a:r>
            <a:endParaRPr lang="en-US" sz="2400" b="1" dirty="0"/>
          </a:p>
        </p:txBody>
      </p:sp>
      <p:sp>
        <p:nvSpPr>
          <p:cNvPr id="7" name="Título 6">
            <a:extLst>
              <a:ext uri="{FF2B5EF4-FFF2-40B4-BE49-F238E27FC236}">
                <a16:creationId xmlns:a16="http://schemas.microsoft.com/office/drawing/2014/main" id="{1AC92A6F-D63B-4D6A-B9D9-4469E0CAEFC9}"/>
              </a:ext>
            </a:extLst>
          </p:cNvPr>
          <p:cNvSpPr>
            <a:spLocks noGrp="1"/>
          </p:cNvSpPr>
          <p:nvPr>
            <p:ph type="title"/>
          </p:nvPr>
        </p:nvSpPr>
        <p:spPr/>
        <p:txBody>
          <a:bodyPr/>
          <a:lstStyle/>
          <a:p>
            <a:endParaRPr lang="es-PE"/>
          </a:p>
        </p:txBody>
      </p:sp>
      <p:sp>
        <p:nvSpPr>
          <p:cNvPr id="12" name="Rectangle 5">
            <a:extLst>
              <a:ext uri="{FF2B5EF4-FFF2-40B4-BE49-F238E27FC236}">
                <a16:creationId xmlns:a16="http://schemas.microsoft.com/office/drawing/2014/main" id="{5761C6C0-2572-4A2B-903A-845C8681FAD2}"/>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Ejemplo 3</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13" name="Rectángulo 12">
            <a:extLst>
              <a:ext uri="{FF2B5EF4-FFF2-40B4-BE49-F238E27FC236}">
                <a16:creationId xmlns:a16="http://schemas.microsoft.com/office/drawing/2014/main" id="{C7A328CA-2899-41D4-99B5-0FAE1CC9452A}"/>
              </a:ext>
            </a:extLst>
          </p:cNvPr>
          <p:cNvSpPr/>
          <p:nvPr/>
        </p:nvSpPr>
        <p:spPr>
          <a:xfrm>
            <a:off x="979516" y="6459784"/>
            <a:ext cx="5476524"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accent2">
                    <a:lumMod val="50000"/>
                  </a:schemeClr>
                </a:solidFill>
              </a:rPr>
              <a:t>Ejemplo 3 – Página 73 de la Guía de Estadística General</a:t>
            </a:r>
          </a:p>
        </p:txBody>
      </p:sp>
    </p:spTree>
    <p:extLst>
      <p:ext uri="{BB962C8B-B14F-4D97-AF65-F5344CB8AC3E}">
        <p14:creationId xmlns:p14="http://schemas.microsoft.com/office/powerpoint/2010/main" val="41657012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05E96D-1E11-4128-B54C-F34062078E7B}"/>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92D18D3C-6472-4EAA-95A3-578939421A3E}"/>
              </a:ext>
            </a:extLst>
          </p:cNvPr>
          <p:cNvSpPr>
            <a:spLocks noGrp="1"/>
          </p:cNvSpPr>
          <p:nvPr>
            <p:ph idx="1"/>
          </p:nvPr>
        </p:nvSpPr>
        <p:spPr/>
        <p:txBody>
          <a:bodyPr>
            <a:normAutofit lnSpcReduction="10000"/>
          </a:bodyPr>
          <a:lstStyle/>
          <a:p>
            <a:pPr algn="just"/>
            <a:r>
              <a:rPr lang="es-ES" sz="3200" dirty="0"/>
              <a:t>Se sabe que un determinado contaminante industrial vertido sobre un ecosistema fluvial genera en las truchas anticuerpos. Se cree que el número de anticuerpos por cada unidad de sangre, puede ser distinta entre truchas hembras y machos, por lo que se ha seleccionado de un criadero de truchas, ubicado cerca de una industria que vierte el contaminante, una muestra de 70 truchas de las cuales 40 son hembras y 30 machos. Los datos obtenidos se resumen a continuación, según el grupo </a:t>
            </a:r>
            <a:r>
              <a:rPr lang="en-US" sz="3200" dirty="0"/>
              <a:t>de hembras o machos.</a:t>
            </a:r>
          </a:p>
          <a:p>
            <a:endParaRPr lang="es-PE" dirty="0"/>
          </a:p>
        </p:txBody>
      </p:sp>
      <p:sp>
        <p:nvSpPr>
          <p:cNvPr id="4" name="Marcador de número de diapositiva 3">
            <a:extLst>
              <a:ext uri="{FF2B5EF4-FFF2-40B4-BE49-F238E27FC236}">
                <a16:creationId xmlns:a16="http://schemas.microsoft.com/office/drawing/2014/main" id="{0D2250F6-3A7F-4EC2-8093-51D71A9E97FF}"/>
              </a:ext>
            </a:extLst>
          </p:cNvPr>
          <p:cNvSpPr>
            <a:spLocks noGrp="1"/>
          </p:cNvSpPr>
          <p:nvPr>
            <p:ph type="sldNum" sz="quarter" idx="12"/>
          </p:nvPr>
        </p:nvSpPr>
        <p:spPr/>
        <p:txBody>
          <a:bodyPr/>
          <a:lstStyle/>
          <a:p>
            <a:pPr>
              <a:defRPr/>
            </a:pPr>
            <a:fld id="{F39CC949-1989-4E64-93DF-3E75F23A0E9E}" type="slidenum">
              <a:rPr lang="es-ES" smtClean="0"/>
              <a:pPr>
                <a:defRPr/>
              </a:pPr>
              <a:t>23</a:t>
            </a:fld>
            <a:endParaRPr lang="es-ES"/>
          </a:p>
        </p:txBody>
      </p:sp>
      <p:sp>
        <p:nvSpPr>
          <p:cNvPr id="5" name="Rectangle 5">
            <a:extLst>
              <a:ext uri="{FF2B5EF4-FFF2-40B4-BE49-F238E27FC236}">
                <a16:creationId xmlns:a16="http://schemas.microsoft.com/office/drawing/2014/main" id="{D4890E89-ECC3-443B-9E8D-6A561C1F3D3B}"/>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Ejercicio 2</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6" name="Rectángulo 5">
            <a:extLst>
              <a:ext uri="{FF2B5EF4-FFF2-40B4-BE49-F238E27FC236}">
                <a16:creationId xmlns:a16="http://schemas.microsoft.com/office/drawing/2014/main" id="{A1E50A96-5400-49F1-8B1E-73720F77E1E3}"/>
              </a:ext>
            </a:extLst>
          </p:cNvPr>
          <p:cNvSpPr/>
          <p:nvPr/>
        </p:nvSpPr>
        <p:spPr>
          <a:xfrm>
            <a:off x="979516" y="6459784"/>
            <a:ext cx="5476524"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accent2">
                    <a:lumMod val="50000"/>
                  </a:schemeClr>
                </a:solidFill>
              </a:rPr>
              <a:t>Ejercicio 2 – Página 74 de la Guía de Estadística General</a:t>
            </a:r>
          </a:p>
        </p:txBody>
      </p:sp>
    </p:spTree>
    <p:extLst>
      <p:ext uri="{BB962C8B-B14F-4D97-AF65-F5344CB8AC3E}">
        <p14:creationId xmlns:p14="http://schemas.microsoft.com/office/powerpoint/2010/main" val="3986892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00063B-11A6-451A-9282-AB66B26FEBB8}"/>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3CFC2EF7-1517-4A90-AB62-A1FF179951BD}"/>
              </a:ext>
            </a:extLst>
          </p:cNvPr>
          <p:cNvSpPr>
            <a:spLocks noGrp="1"/>
          </p:cNvSpPr>
          <p:nvPr>
            <p:ph idx="1"/>
          </p:nvPr>
        </p:nvSpPr>
        <p:spPr/>
        <p:txBody>
          <a:bodyPr/>
          <a:lstStyle/>
          <a:p>
            <a:endParaRPr lang="es-PE"/>
          </a:p>
        </p:txBody>
      </p:sp>
      <p:sp>
        <p:nvSpPr>
          <p:cNvPr id="4" name="Marcador de número de diapositiva 3">
            <a:extLst>
              <a:ext uri="{FF2B5EF4-FFF2-40B4-BE49-F238E27FC236}">
                <a16:creationId xmlns:a16="http://schemas.microsoft.com/office/drawing/2014/main" id="{BED2BC16-6504-4BA9-A5EA-7F585E8276EB}"/>
              </a:ext>
            </a:extLst>
          </p:cNvPr>
          <p:cNvSpPr>
            <a:spLocks noGrp="1"/>
          </p:cNvSpPr>
          <p:nvPr>
            <p:ph type="sldNum" sz="quarter" idx="12"/>
          </p:nvPr>
        </p:nvSpPr>
        <p:spPr/>
        <p:txBody>
          <a:bodyPr/>
          <a:lstStyle/>
          <a:p>
            <a:pPr>
              <a:defRPr/>
            </a:pPr>
            <a:fld id="{F39CC949-1989-4E64-93DF-3E75F23A0E9E}" type="slidenum">
              <a:rPr lang="es-ES" smtClean="0"/>
              <a:pPr>
                <a:defRPr/>
              </a:pPr>
              <a:t>24</a:t>
            </a:fld>
            <a:endParaRPr lang="es-ES"/>
          </a:p>
        </p:txBody>
      </p:sp>
      <p:pic>
        <p:nvPicPr>
          <p:cNvPr id="5" name="Picture 2">
            <a:extLst>
              <a:ext uri="{FF2B5EF4-FFF2-40B4-BE49-F238E27FC236}">
                <a16:creationId xmlns:a16="http://schemas.microsoft.com/office/drawing/2014/main" id="{DB52F16E-CE2E-4EB4-BB36-E90727D1AC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10" r="3107"/>
          <a:stretch/>
        </p:blipFill>
        <p:spPr bwMode="auto">
          <a:xfrm>
            <a:off x="1666652" y="1835769"/>
            <a:ext cx="8858696" cy="4172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a:extLst>
              <a:ext uri="{FF2B5EF4-FFF2-40B4-BE49-F238E27FC236}">
                <a16:creationId xmlns:a16="http://schemas.microsoft.com/office/drawing/2014/main" id="{91178B51-4406-4C13-836D-C865DC08AAEF}"/>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Ejercicio 2</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7" name="Rectángulo 6">
            <a:extLst>
              <a:ext uri="{FF2B5EF4-FFF2-40B4-BE49-F238E27FC236}">
                <a16:creationId xmlns:a16="http://schemas.microsoft.com/office/drawing/2014/main" id="{16C6A86F-940D-4A2D-A4EE-FFC3698DB500}"/>
              </a:ext>
            </a:extLst>
          </p:cNvPr>
          <p:cNvSpPr/>
          <p:nvPr/>
        </p:nvSpPr>
        <p:spPr>
          <a:xfrm>
            <a:off x="979516" y="6459784"/>
            <a:ext cx="5476524"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accent2">
                    <a:lumMod val="50000"/>
                  </a:schemeClr>
                </a:solidFill>
              </a:rPr>
              <a:t>Ejercicio 2 – Página 74 de la Guía de Estadística General</a:t>
            </a:r>
          </a:p>
        </p:txBody>
      </p:sp>
    </p:spTree>
    <p:extLst>
      <p:ext uri="{BB962C8B-B14F-4D97-AF65-F5344CB8AC3E}">
        <p14:creationId xmlns:p14="http://schemas.microsoft.com/office/powerpoint/2010/main" val="4227056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323F106E-9D9D-4819-9ECA-3B5704963836}"/>
              </a:ext>
            </a:extLst>
          </p:cNvPr>
          <p:cNvSpPr>
            <a:spLocks noGrp="1"/>
          </p:cNvSpPr>
          <p:nvPr>
            <p:ph type="sldNum" sz="quarter" idx="12"/>
          </p:nvPr>
        </p:nvSpPr>
        <p:spPr/>
        <p:txBody>
          <a:bodyPr/>
          <a:lstStyle/>
          <a:p>
            <a:pPr>
              <a:defRPr/>
            </a:pPr>
            <a:fld id="{F39CC949-1989-4E64-93DF-3E75F23A0E9E}" type="slidenum">
              <a:rPr lang="es-ES" smtClean="0"/>
              <a:pPr>
                <a:defRPr/>
              </a:pPr>
              <a:t>25</a:t>
            </a:fld>
            <a:endParaRPr lang="es-ES"/>
          </a:p>
        </p:txBody>
      </p:sp>
      <p:sp>
        <p:nvSpPr>
          <p:cNvPr id="5" name="Rectangle 5">
            <a:extLst>
              <a:ext uri="{FF2B5EF4-FFF2-40B4-BE49-F238E27FC236}">
                <a16:creationId xmlns:a16="http://schemas.microsoft.com/office/drawing/2014/main" id="{374B575E-04F7-4346-B2FA-FAE627A11217}"/>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Autoevaluación</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13567CA0-ACAD-4737-8E7D-7269C9FBEED9}"/>
              </a:ext>
            </a:extLst>
          </p:cNvPr>
          <p:cNvSpPr>
            <a:spLocks noGrp="1"/>
          </p:cNvSpPr>
          <p:nvPr>
            <p:ph idx="1"/>
          </p:nvPr>
        </p:nvSpPr>
        <p:spPr/>
        <p:txBody>
          <a:bodyPr/>
          <a:lstStyle/>
          <a:p>
            <a:endParaRPr lang="es-PE"/>
          </a:p>
        </p:txBody>
      </p:sp>
      <p:pic>
        <p:nvPicPr>
          <p:cNvPr id="2" name="Imagen 1">
            <a:extLst>
              <a:ext uri="{FF2B5EF4-FFF2-40B4-BE49-F238E27FC236}">
                <a16:creationId xmlns:a16="http://schemas.microsoft.com/office/drawing/2014/main" id="{90E228D4-6C79-426A-9768-C24C83B5DBAB}"/>
              </a:ext>
            </a:extLst>
          </p:cNvPr>
          <p:cNvPicPr>
            <a:picLocks noChangeAspect="1"/>
          </p:cNvPicPr>
          <p:nvPr/>
        </p:nvPicPr>
        <p:blipFill>
          <a:blip r:embed="rId2"/>
          <a:stretch>
            <a:fillRect/>
          </a:stretch>
        </p:blipFill>
        <p:spPr>
          <a:xfrm>
            <a:off x="1097280" y="1845734"/>
            <a:ext cx="10058400" cy="4482548"/>
          </a:xfrm>
          <a:prstGeom prst="rect">
            <a:avLst/>
          </a:prstGeom>
        </p:spPr>
      </p:pic>
    </p:spTree>
    <p:extLst>
      <p:ext uri="{BB962C8B-B14F-4D97-AF65-F5344CB8AC3E}">
        <p14:creationId xmlns:p14="http://schemas.microsoft.com/office/powerpoint/2010/main" val="102779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22F06B4B-86FF-40B3-A329-55DD771F76AD}"/>
              </a:ext>
            </a:extLst>
          </p:cNvPr>
          <p:cNvSpPr>
            <a:spLocks noGrp="1"/>
          </p:cNvSpPr>
          <p:nvPr>
            <p:ph type="sldNum" sz="quarter" idx="12"/>
          </p:nvPr>
        </p:nvSpPr>
        <p:spPr/>
        <p:txBody>
          <a:bodyPr/>
          <a:lstStyle/>
          <a:p>
            <a:pPr>
              <a:defRPr/>
            </a:pPr>
            <a:fld id="{F39CC949-1989-4E64-93DF-3E75F23A0E9E}" type="slidenum">
              <a:rPr lang="es-ES" smtClean="0"/>
              <a:pPr>
                <a:defRPr/>
              </a:pPr>
              <a:t>26</a:t>
            </a:fld>
            <a:endParaRPr lang="es-ES"/>
          </a:p>
        </p:txBody>
      </p:sp>
      <p:sp>
        <p:nvSpPr>
          <p:cNvPr id="6" name="Rectangle 5">
            <a:extLst>
              <a:ext uri="{FF2B5EF4-FFF2-40B4-BE49-F238E27FC236}">
                <a16:creationId xmlns:a16="http://schemas.microsoft.com/office/drawing/2014/main" id="{AF19BEEF-BA71-497E-8C8D-083C0D331EE5}"/>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Autoevaluación</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pic>
        <p:nvPicPr>
          <p:cNvPr id="3" name="Imagen 2">
            <a:extLst>
              <a:ext uri="{FF2B5EF4-FFF2-40B4-BE49-F238E27FC236}">
                <a16:creationId xmlns:a16="http://schemas.microsoft.com/office/drawing/2014/main" id="{DDE2AEA4-825B-411C-80DF-B8AD6727FB56}"/>
              </a:ext>
            </a:extLst>
          </p:cNvPr>
          <p:cNvPicPr>
            <a:picLocks noChangeAspect="1"/>
          </p:cNvPicPr>
          <p:nvPr/>
        </p:nvPicPr>
        <p:blipFill>
          <a:blip r:embed="rId2"/>
          <a:stretch>
            <a:fillRect/>
          </a:stretch>
        </p:blipFill>
        <p:spPr>
          <a:xfrm>
            <a:off x="1127448" y="1844824"/>
            <a:ext cx="10213766" cy="3960440"/>
          </a:xfrm>
          <a:prstGeom prst="rect">
            <a:avLst/>
          </a:prstGeom>
        </p:spPr>
      </p:pic>
    </p:spTree>
    <p:extLst>
      <p:ext uri="{BB962C8B-B14F-4D97-AF65-F5344CB8AC3E}">
        <p14:creationId xmlns:p14="http://schemas.microsoft.com/office/powerpoint/2010/main" val="1010875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22F06B4B-86FF-40B3-A329-55DD771F76AD}"/>
              </a:ext>
            </a:extLst>
          </p:cNvPr>
          <p:cNvSpPr>
            <a:spLocks noGrp="1"/>
          </p:cNvSpPr>
          <p:nvPr>
            <p:ph type="sldNum" sz="quarter" idx="12"/>
          </p:nvPr>
        </p:nvSpPr>
        <p:spPr/>
        <p:txBody>
          <a:bodyPr/>
          <a:lstStyle/>
          <a:p>
            <a:pPr>
              <a:defRPr/>
            </a:pPr>
            <a:fld id="{F39CC949-1989-4E64-93DF-3E75F23A0E9E}" type="slidenum">
              <a:rPr lang="es-ES" smtClean="0"/>
              <a:pPr>
                <a:defRPr/>
              </a:pPr>
              <a:t>27</a:t>
            </a:fld>
            <a:endParaRPr lang="es-ES"/>
          </a:p>
        </p:txBody>
      </p:sp>
      <p:sp>
        <p:nvSpPr>
          <p:cNvPr id="6" name="Rectangle 5">
            <a:extLst>
              <a:ext uri="{FF2B5EF4-FFF2-40B4-BE49-F238E27FC236}">
                <a16:creationId xmlns:a16="http://schemas.microsoft.com/office/drawing/2014/main" id="{AF19BEEF-BA71-497E-8C8D-083C0D331EE5}"/>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Autoevaluación</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pic>
        <p:nvPicPr>
          <p:cNvPr id="2" name="Imagen 1">
            <a:extLst>
              <a:ext uri="{FF2B5EF4-FFF2-40B4-BE49-F238E27FC236}">
                <a16:creationId xmlns:a16="http://schemas.microsoft.com/office/drawing/2014/main" id="{1A14AACE-3DB2-4990-9F3F-CF79E97A6D56}"/>
              </a:ext>
            </a:extLst>
          </p:cNvPr>
          <p:cNvPicPr>
            <a:picLocks noChangeAspect="1"/>
          </p:cNvPicPr>
          <p:nvPr/>
        </p:nvPicPr>
        <p:blipFill>
          <a:blip r:embed="rId2"/>
          <a:stretch>
            <a:fillRect/>
          </a:stretch>
        </p:blipFill>
        <p:spPr>
          <a:xfrm>
            <a:off x="983432" y="1852612"/>
            <a:ext cx="10369152" cy="4388989"/>
          </a:xfrm>
          <a:prstGeom prst="rect">
            <a:avLst/>
          </a:prstGeom>
        </p:spPr>
      </p:pic>
    </p:spTree>
    <p:extLst>
      <p:ext uri="{BB962C8B-B14F-4D97-AF65-F5344CB8AC3E}">
        <p14:creationId xmlns:p14="http://schemas.microsoft.com/office/powerpoint/2010/main" val="1745239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0883" name="Rectangle 3"/>
          <p:cNvSpPr>
            <a:spLocks noGrp="1" noChangeArrowheads="1"/>
          </p:cNvSpPr>
          <p:nvPr>
            <p:ph idx="1"/>
          </p:nvPr>
        </p:nvSpPr>
        <p:spPr>
          <a:xfrm>
            <a:off x="1237721" y="2055636"/>
            <a:ext cx="10147184" cy="3961701"/>
          </a:xfrm>
        </p:spPr>
        <p:txBody>
          <a:bodyPr>
            <a:normAutofit/>
          </a:bodyPr>
          <a:lstStyle/>
          <a:p>
            <a:pPr eaLnBrk="1" hangingPunct="1">
              <a:lnSpc>
                <a:spcPct val="90000"/>
              </a:lnSpc>
              <a:buFont typeface="Wingdings" pitchFamily="2" charset="2"/>
              <a:buChar char="v"/>
            </a:pPr>
            <a:r>
              <a:rPr lang="es-ES_tradnl" sz="4431" dirty="0"/>
              <a:t>Distribución simétrica</a:t>
            </a:r>
          </a:p>
          <a:p>
            <a:pPr eaLnBrk="1" hangingPunct="1">
              <a:lnSpc>
                <a:spcPct val="90000"/>
              </a:lnSpc>
              <a:buFont typeface="Wingdings" pitchFamily="2" charset="2"/>
              <a:buChar char="v"/>
            </a:pPr>
            <a:r>
              <a:rPr lang="es-ES_tradnl" sz="4431" dirty="0"/>
              <a:t>Distribución asimétrica positiva</a:t>
            </a:r>
          </a:p>
          <a:p>
            <a:pPr eaLnBrk="1" hangingPunct="1">
              <a:lnSpc>
                <a:spcPct val="90000"/>
              </a:lnSpc>
              <a:buFont typeface="Wingdings" pitchFamily="2" charset="2"/>
              <a:buChar char="v"/>
            </a:pPr>
            <a:r>
              <a:rPr lang="es-ES_tradnl" sz="4431" dirty="0"/>
              <a:t>Distribución asimétrica negativa</a:t>
            </a:r>
          </a:p>
        </p:txBody>
      </p:sp>
      <p:sp>
        <p:nvSpPr>
          <p:cNvPr id="32770" name="4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215323" eaLnBrk="0" hangingPunct="0">
              <a:defRPr sz="2339">
                <a:solidFill>
                  <a:schemeClr val="tx1"/>
                </a:solidFill>
                <a:latin typeface="Arial" pitchFamily="34" charset="0"/>
              </a:defRPr>
            </a:lvl1pPr>
            <a:lvl2pPr marL="914423" indent="-351701" defTabSz="1215323" eaLnBrk="0" hangingPunct="0">
              <a:defRPr sz="2339">
                <a:solidFill>
                  <a:schemeClr val="tx1"/>
                </a:solidFill>
                <a:latin typeface="Arial" pitchFamily="34" charset="0"/>
              </a:defRPr>
            </a:lvl2pPr>
            <a:lvl3pPr marL="1406804" indent="-281361" defTabSz="1215323" eaLnBrk="0" hangingPunct="0">
              <a:defRPr sz="2339">
                <a:solidFill>
                  <a:schemeClr val="tx1"/>
                </a:solidFill>
                <a:latin typeface="Arial" pitchFamily="34" charset="0"/>
              </a:defRPr>
            </a:lvl3pPr>
            <a:lvl4pPr marL="1969526" indent="-281361" defTabSz="1215323" eaLnBrk="0" hangingPunct="0">
              <a:defRPr sz="2339">
                <a:solidFill>
                  <a:schemeClr val="tx1"/>
                </a:solidFill>
                <a:latin typeface="Arial" pitchFamily="34" charset="0"/>
              </a:defRPr>
            </a:lvl4pPr>
            <a:lvl5pPr marL="2532248" indent="-281361" defTabSz="1215323" eaLnBrk="0" hangingPunct="0">
              <a:defRPr sz="2339">
                <a:solidFill>
                  <a:schemeClr val="tx1"/>
                </a:solidFill>
                <a:latin typeface="Arial" pitchFamily="34" charset="0"/>
              </a:defRPr>
            </a:lvl5pPr>
            <a:lvl6pPr marL="3094970" indent="-281361" defTabSz="1215323" eaLnBrk="0" fontAlgn="base" hangingPunct="0">
              <a:spcBef>
                <a:spcPct val="0"/>
              </a:spcBef>
              <a:spcAft>
                <a:spcPct val="0"/>
              </a:spcAft>
              <a:defRPr sz="2339">
                <a:solidFill>
                  <a:schemeClr val="tx1"/>
                </a:solidFill>
                <a:latin typeface="Arial" pitchFamily="34" charset="0"/>
              </a:defRPr>
            </a:lvl6pPr>
            <a:lvl7pPr marL="3657691" indent="-281361" defTabSz="1215323" eaLnBrk="0" fontAlgn="base" hangingPunct="0">
              <a:spcBef>
                <a:spcPct val="0"/>
              </a:spcBef>
              <a:spcAft>
                <a:spcPct val="0"/>
              </a:spcAft>
              <a:defRPr sz="2339">
                <a:solidFill>
                  <a:schemeClr val="tx1"/>
                </a:solidFill>
                <a:latin typeface="Arial" pitchFamily="34" charset="0"/>
              </a:defRPr>
            </a:lvl7pPr>
            <a:lvl8pPr marL="4220413" indent="-281361" defTabSz="1215323" eaLnBrk="0" fontAlgn="base" hangingPunct="0">
              <a:spcBef>
                <a:spcPct val="0"/>
              </a:spcBef>
              <a:spcAft>
                <a:spcPct val="0"/>
              </a:spcAft>
              <a:defRPr sz="2339">
                <a:solidFill>
                  <a:schemeClr val="tx1"/>
                </a:solidFill>
                <a:latin typeface="Arial" pitchFamily="34" charset="0"/>
              </a:defRPr>
            </a:lvl8pPr>
            <a:lvl9pPr marL="4783135" indent="-281361" defTabSz="1215323" eaLnBrk="0" fontAlgn="base" hangingPunct="0">
              <a:spcBef>
                <a:spcPct val="0"/>
              </a:spcBef>
              <a:spcAft>
                <a:spcPct val="0"/>
              </a:spcAft>
              <a:defRPr sz="2339">
                <a:solidFill>
                  <a:schemeClr val="tx1"/>
                </a:solidFill>
                <a:latin typeface="Arial" pitchFamily="34" charset="0"/>
              </a:defRPr>
            </a:lvl9pPr>
          </a:lstStyle>
          <a:p>
            <a:pPr eaLnBrk="1" hangingPunct="1"/>
            <a:fld id="{7ECC24C9-B0A7-4983-9006-361DEBFA3B20}" type="slidenum">
              <a:rPr lang="es-ES" sz="1600">
                <a:latin typeface="Arial Black" pitchFamily="34" charset="0"/>
              </a:rPr>
              <a:pPr eaLnBrk="1" hangingPunct="1"/>
              <a:t>3</a:t>
            </a:fld>
            <a:endParaRPr lang="es-ES" sz="1600">
              <a:latin typeface="Arial Black" pitchFamily="34" charset="0"/>
            </a:endParaRPr>
          </a:p>
        </p:txBody>
      </p:sp>
      <p:sp>
        <p:nvSpPr>
          <p:cNvPr id="9" name="Rectangle 5">
            <a:extLst>
              <a:ext uri="{FF2B5EF4-FFF2-40B4-BE49-F238E27FC236}">
                <a16:creationId xmlns:a16="http://schemas.microsoft.com/office/drawing/2014/main" id="{FD3709D9-CF6F-440A-91E9-6B1B77D456DF}"/>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Formas de una distribución</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7235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4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215323" eaLnBrk="0" hangingPunct="0">
              <a:defRPr sz="2339">
                <a:solidFill>
                  <a:schemeClr val="tx1"/>
                </a:solidFill>
                <a:latin typeface="Arial" pitchFamily="34" charset="0"/>
              </a:defRPr>
            </a:lvl1pPr>
            <a:lvl2pPr marL="914423" indent="-351701" defTabSz="1215323" eaLnBrk="0" hangingPunct="0">
              <a:defRPr sz="2339">
                <a:solidFill>
                  <a:schemeClr val="tx1"/>
                </a:solidFill>
                <a:latin typeface="Arial" pitchFamily="34" charset="0"/>
              </a:defRPr>
            </a:lvl2pPr>
            <a:lvl3pPr marL="1406804" indent="-281361" defTabSz="1215323" eaLnBrk="0" hangingPunct="0">
              <a:defRPr sz="2339">
                <a:solidFill>
                  <a:schemeClr val="tx1"/>
                </a:solidFill>
                <a:latin typeface="Arial" pitchFamily="34" charset="0"/>
              </a:defRPr>
            </a:lvl3pPr>
            <a:lvl4pPr marL="1969526" indent="-281361" defTabSz="1215323" eaLnBrk="0" hangingPunct="0">
              <a:defRPr sz="2339">
                <a:solidFill>
                  <a:schemeClr val="tx1"/>
                </a:solidFill>
                <a:latin typeface="Arial" pitchFamily="34" charset="0"/>
              </a:defRPr>
            </a:lvl4pPr>
            <a:lvl5pPr marL="2532248" indent="-281361" defTabSz="1215323" eaLnBrk="0" hangingPunct="0">
              <a:defRPr sz="2339">
                <a:solidFill>
                  <a:schemeClr val="tx1"/>
                </a:solidFill>
                <a:latin typeface="Arial" pitchFamily="34" charset="0"/>
              </a:defRPr>
            </a:lvl5pPr>
            <a:lvl6pPr marL="3094970" indent="-281361" defTabSz="1215323" eaLnBrk="0" fontAlgn="base" hangingPunct="0">
              <a:spcBef>
                <a:spcPct val="0"/>
              </a:spcBef>
              <a:spcAft>
                <a:spcPct val="0"/>
              </a:spcAft>
              <a:defRPr sz="2339">
                <a:solidFill>
                  <a:schemeClr val="tx1"/>
                </a:solidFill>
                <a:latin typeface="Arial" pitchFamily="34" charset="0"/>
              </a:defRPr>
            </a:lvl6pPr>
            <a:lvl7pPr marL="3657691" indent="-281361" defTabSz="1215323" eaLnBrk="0" fontAlgn="base" hangingPunct="0">
              <a:spcBef>
                <a:spcPct val="0"/>
              </a:spcBef>
              <a:spcAft>
                <a:spcPct val="0"/>
              </a:spcAft>
              <a:defRPr sz="2339">
                <a:solidFill>
                  <a:schemeClr val="tx1"/>
                </a:solidFill>
                <a:latin typeface="Arial" pitchFamily="34" charset="0"/>
              </a:defRPr>
            </a:lvl7pPr>
            <a:lvl8pPr marL="4220413" indent="-281361" defTabSz="1215323" eaLnBrk="0" fontAlgn="base" hangingPunct="0">
              <a:spcBef>
                <a:spcPct val="0"/>
              </a:spcBef>
              <a:spcAft>
                <a:spcPct val="0"/>
              </a:spcAft>
              <a:defRPr sz="2339">
                <a:solidFill>
                  <a:schemeClr val="tx1"/>
                </a:solidFill>
                <a:latin typeface="Arial" pitchFamily="34" charset="0"/>
              </a:defRPr>
            </a:lvl8pPr>
            <a:lvl9pPr marL="4783135" indent="-281361" defTabSz="1215323" eaLnBrk="0" fontAlgn="base" hangingPunct="0">
              <a:spcBef>
                <a:spcPct val="0"/>
              </a:spcBef>
              <a:spcAft>
                <a:spcPct val="0"/>
              </a:spcAft>
              <a:defRPr sz="2339">
                <a:solidFill>
                  <a:schemeClr val="tx1"/>
                </a:solidFill>
                <a:latin typeface="Arial" pitchFamily="34" charset="0"/>
              </a:defRPr>
            </a:lvl9pPr>
          </a:lstStyle>
          <a:p>
            <a:pPr eaLnBrk="1" hangingPunct="1"/>
            <a:fld id="{7ECC24C9-B0A7-4983-9006-361DEBFA3B20}" type="slidenum">
              <a:rPr lang="es-ES" sz="1600">
                <a:latin typeface="Arial Black" pitchFamily="34" charset="0"/>
              </a:rPr>
              <a:pPr eaLnBrk="1" hangingPunct="1"/>
              <a:t>4</a:t>
            </a:fld>
            <a:endParaRPr lang="es-ES" sz="1600">
              <a:latin typeface="Arial Black" pitchFamily="34" charset="0"/>
            </a:endParaRPr>
          </a:p>
        </p:txBody>
      </p:sp>
      <p:sp>
        <p:nvSpPr>
          <p:cNvPr id="9" name="Rectangle 5">
            <a:extLst>
              <a:ext uri="{FF2B5EF4-FFF2-40B4-BE49-F238E27FC236}">
                <a16:creationId xmlns:a16="http://schemas.microsoft.com/office/drawing/2014/main" id="{FD3709D9-CF6F-440A-91E9-6B1B77D456DF}"/>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Distribución simétrica</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11" name="Rectángulo 10">
            <a:extLst>
              <a:ext uri="{FF2B5EF4-FFF2-40B4-BE49-F238E27FC236}">
                <a16:creationId xmlns:a16="http://schemas.microsoft.com/office/drawing/2014/main" id="{C9403E87-850E-4DD9-A6D9-C1273B1A3CE6}"/>
              </a:ext>
            </a:extLst>
          </p:cNvPr>
          <p:cNvSpPr/>
          <p:nvPr/>
        </p:nvSpPr>
        <p:spPr>
          <a:xfrm>
            <a:off x="979516" y="6459784"/>
            <a:ext cx="5476524"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accent2">
                    <a:lumMod val="50000"/>
                  </a:schemeClr>
                </a:solidFill>
              </a:rPr>
              <a:t>Ejemplo 1 – Página 61 de la Guía de Estadística General</a:t>
            </a:r>
          </a:p>
        </p:txBody>
      </p:sp>
      <p:sp>
        <p:nvSpPr>
          <p:cNvPr id="10" name="11 Rectángulo">
            <a:extLst>
              <a:ext uri="{FF2B5EF4-FFF2-40B4-BE49-F238E27FC236}">
                <a16:creationId xmlns:a16="http://schemas.microsoft.com/office/drawing/2014/main" id="{06945939-3C03-4432-B49E-D8A8C6E00F7B}"/>
              </a:ext>
            </a:extLst>
          </p:cNvPr>
          <p:cNvSpPr>
            <a:spLocks noGrp="1"/>
          </p:cNvSpPr>
          <p:nvPr>
            <p:ph idx="1"/>
          </p:nvPr>
        </p:nvSpPr>
        <p:spPr>
          <a:xfrm>
            <a:off x="1096963" y="1846263"/>
            <a:ext cx="5647109" cy="3582519"/>
          </a:xfrm>
          <a:prstGeom prst="rect">
            <a:avLst/>
          </a:prstGeom>
        </p:spPr>
        <p:txBody>
          <a:bodyPr wrap="square">
            <a:spAutoFit/>
          </a:bodyPr>
          <a:lstStyle/>
          <a:p>
            <a:pPr algn="just"/>
            <a:r>
              <a:rPr lang="es-ES_tradnl" sz="3600" dirty="0"/>
              <a:t>Un conjunto de datos muestra una distribución simétrica, si su curva guarda simetría con respecto al centro de los datos. Si la distribución es simétrica entonces:</a:t>
            </a:r>
          </a:p>
        </p:txBody>
      </p:sp>
      <p:pic>
        <p:nvPicPr>
          <p:cNvPr id="12" name="Picture 12">
            <a:extLst>
              <a:ext uri="{FF2B5EF4-FFF2-40B4-BE49-F238E27FC236}">
                <a16:creationId xmlns:a16="http://schemas.microsoft.com/office/drawing/2014/main" id="{86689373-4108-45BF-962E-3787C7ED12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0583" y="2346091"/>
            <a:ext cx="3771900" cy="258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3" name="13 Objeto">
            <a:extLst>
              <a:ext uri="{FF2B5EF4-FFF2-40B4-BE49-F238E27FC236}">
                <a16:creationId xmlns:a16="http://schemas.microsoft.com/office/drawing/2014/main" id="{07BBF2F7-F036-4388-B051-1E1E23666564}"/>
              </a:ext>
            </a:extLst>
          </p:cNvPr>
          <p:cNvGraphicFramePr>
            <a:graphicFrameLocks noChangeAspect="1"/>
          </p:cNvGraphicFramePr>
          <p:nvPr>
            <p:extLst>
              <p:ext uri="{D42A27DB-BD31-4B8C-83A1-F6EECF244321}">
                <p14:modId xmlns:p14="http://schemas.microsoft.com/office/powerpoint/2010/main" val="2457204428"/>
              </p:ext>
            </p:extLst>
          </p:nvPr>
        </p:nvGraphicFramePr>
        <p:xfrm>
          <a:off x="3342530" y="4926781"/>
          <a:ext cx="1155973" cy="493712"/>
        </p:xfrm>
        <a:graphic>
          <a:graphicData uri="http://schemas.openxmlformats.org/presentationml/2006/ole">
            <mc:AlternateContent xmlns:mc="http://schemas.openxmlformats.org/markup-compatibility/2006">
              <mc:Choice xmlns:v="urn:schemas-microsoft-com:vml" Requires="v">
                <p:oleObj spid="_x0000_s152580" name="Equation" r:id="rId4" imgW="495000" imgH="203040" progId="Equation.DSMT4">
                  <p:embed/>
                </p:oleObj>
              </mc:Choice>
              <mc:Fallback>
                <p:oleObj name="Equation" r:id="rId4" imgW="495000" imgH="203040" progId="Equation.DSMT4">
                  <p:embed/>
                  <p:pic>
                    <p:nvPicPr>
                      <p:cNvPr id="14" name="13 Objeto"/>
                      <p:cNvPicPr>
                        <a:picLocks noChangeAspect="1" noChangeArrowheads="1"/>
                      </p:cNvPicPr>
                      <p:nvPr/>
                    </p:nvPicPr>
                    <p:blipFill>
                      <a:blip r:embed="rId5"/>
                      <a:srcRect/>
                      <a:stretch>
                        <a:fillRect/>
                      </a:stretch>
                    </p:blipFill>
                    <p:spPr bwMode="auto">
                      <a:xfrm>
                        <a:off x="3342530" y="4926781"/>
                        <a:ext cx="1155973" cy="493712"/>
                      </a:xfrm>
                      <a:prstGeom prst="rect">
                        <a:avLst/>
                      </a:prstGeom>
                      <a:noFill/>
                      <a:ln>
                        <a:noFill/>
                      </a:ln>
                    </p:spPr>
                  </p:pic>
                </p:oleObj>
              </mc:Fallback>
            </mc:AlternateContent>
          </a:graphicData>
        </a:graphic>
      </p:graphicFrame>
      <p:graphicFrame>
        <p:nvGraphicFramePr>
          <p:cNvPr id="14" name="12 Objeto">
            <a:extLst>
              <a:ext uri="{FF2B5EF4-FFF2-40B4-BE49-F238E27FC236}">
                <a16:creationId xmlns:a16="http://schemas.microsoft.com/office/drawing/2014/main" id="{18C2FCE8-97CC-470F-BE75-EC54FA0A58BD}"/>
              </a:ext>
            </a:extLst>
          </p:cNvPr>
          <p:cNvGraphicFramePr>
            <a:graphicFrameLocks noChangeAspect="1"/>
          </p:cNvGraphicFramePr>
          <p:nvPr>
            <p:extLst>
              <p:ext uri="{D42A27DB-BD31-4B8C-83A1-F6EECF244321}">
                <p14:modId xmlns:p14="http://schemas.microsoft.com/office/powerpoint/2010/main" val="3966502664"/>
              </p:ext>
            </p:extLst>
          </p:nvPr>
        </p:nvGraphicFramePr>
        <p:xfrm>
          <a:off x="8758227" y="4987366"/>
          <a:ext cx="1142231" cy="495300"/>
        </p:xfrm>
        <a:graphic>
          <a:graphicData uri="http://schemas.openxmlformats.org/presentationml/2006/ole">
            <mc:AlternateContent xmlns:mc="http://schemas.openxmlformats.org/markup-compatibility/2006">
              <mc:Choice xmlns:v="urn:schemas-microsoft-com:vml" Requires="v">
                <p:oleObj spid="_x0000_s152581" name="Equation" r:id="rId6" imgW="495000" imgH="203040" progId="Equation.DSMT4">
                  <p:embed/>
                </p:oleObj>
              </mc:Choice>
              <mc:Fallback>
                <p:oleObj name="Equation" r:id="rId6" imgW="495000" imgH="203040" progId="Equation.DSMT4">
                  <p:embed/>
                  <p:pic>
                    <p:nvPicPr>
                      <p:cNvPr id="13" name="12 Objeto"/>
                      <p:cNvPicPr/>
                      <p:nvPr/>
                    </p:nvPicPr>
                    <p:blipFill>
                      <a:blip r:embed="rId7"/>
                      <a:stretch>
                        <a:fillRect/>
                      </a:stretch>
                    </p:blipFill>
                    <p:spPr>
                      <a:xfrm>
                        <a:off x="8758227" y="4987366"/>
                        <a:ext cx="1142231" cy="495300"/>
                      </a:xfrm>
                      <a:prstGeom prst="rect">
                        <a:avLst/>
                      </a:prstGeom>
                    </p:spPr>
                  </p:pic>
                </p:oleObj>
              </mc:Fallback>
            </mc:AlternateContent>
          </a:graphicData>
        </a:graphic>
      </p:graphicFrame>
      <p:cxnSp>
        <p:nvCxnSpPr>
          <p:cNvPr id="15" name="2 Conector recto">
            <a:extLst>
              <a:ext uri="{FF2B5EF4-FFF2-40B4-BE49-F238E27FC236}">
                <a16:creationId xmlns:a16="http://schemas.microsoft.com/office/drawing/2014/main" id="{2E562174-08E4-4274-AC45-AE86EC783084}"/>
              </a:ext>
            </a:extLst>
          </p:cNvPr>
          <p:cNvCxnSpPr/>
          <p:nvPr/>
        </p:nvCxnSpPr>
        <p:spPr>
          <a:xfrm>
            <a:off x="9326533" y="2852936"/>
            <a:ext cx="0" cy="19875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682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4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215323" eaLnBrk="0" hangingPunct="0">
              <a:defRPr sz="2339">
                <a:solidFill>
                  <a:schemeClr val="tx1"/>
                </a:solidFill>
                <a:latin typeface="Arial" pitchFamily="34" charset="0"/>
              </a:defRPr>
            </a:lvl1pPr>
            <a:lvl2pPr marL="914423" indent="-351701" defTabSz="1215323" eaLnBrk="0" hangingPunct="0">
              <a:defRPr sz="2339">
                <a:solidFill>
                  <a:schemeClr val="tx1"/>
                </a:solidFill>
                <a:latin typeface="Arial" pitchFamily="34" charset="0"/>
              </a:defRPr>
            </a:lvl2pPr>
            <a:lvl3pPr marL="1406804" indent="-281361" defTabSz="1215323" eaLnBrk="0" hangingPunct="0">
              <a:defRPr sz="2339">
                <a:solidFill>
                  <a:schemeClr val="tx1"/>
                </a:solidFill>
                <a:latin typeface="Arial" pitchFamily="34" charset="0"/>
              </a:defRPr>
            </a:lvl3pPr>
            <a:lvl4pPr marL="1969526" indent="-281361" defTabSz="1215323" eaLnBrk="0" hangingPunct="0">
              <a:defRPr sz="2339">
                <a:solidFill>
                  <a:schemeClr val="tx1"/>
                </a:solidFill>
                <a:latin typeface="Arial" pitchFamily="34" charset="0"/>
              </a:defRPr>
            </a:lvl4pPr>
            <a:lvl5pPr marL="2532248" indent="-281361" defTabSz="1215323" eaLnBrk="0" hangingPunct="0">
              <a:defRPr sz="2339">
                <a:solidFill>
                  <a:schemeClr val="tx1"/>
                </a:solidFill>
                <a:latin typeface="Arial" pitchFamily="34" charset="0"/>
              </a:defRPr>
            </a:lvl5pPr>
            <a:lvl6pPr marL="3094970" indent="-281361" defTabSz="1215323" eaLnBrk="0" fontAlgn="base" hangingPunct="0">
              <a:spcBef>
                <a:spcPct val="0"/>
              </a:spcBef>
              <a:spcAft>
                <a:spcPct val="0"/>
              </a:spcAft>
              <a:defRPr sz="2339">
                <a:solidFill>
                  <a:schemeClr val="tx1"/>
                </a:solidFill>
                <a:latin typeface="Arial" pitchFamily="34" charset="0"/>
              </a:defRPr>
            </a:lvl6pPr>
            <a:lvl7pPr marL="3657691" indent="-281361" defTabSz="1215323" eaLnBrk="0" fontAlgn="base" hangingPunct="0">
              <a:spcBef>
                <a:spcPct val="0"/>
              </a:spcBef>
              <a:spcAft>
                <a:spcPct val="0"/>
              </a:spcAft>
              <a:defRPr sz="2339">
                <a:solidFill>
                  <a:schemeClr val="tx1"/>
                </a:solidFill>
                <a:latin typeface="Arial" pitchFamily="34" charset="0"/>
              </a:defRPr>
            </a:lvl7pPr>
            <a:lvl8pPr marL="4220413" indent="-281361" defTabSz="1215323" eaLnBrk="0" fontAlgn="base" hangingPunct="0">
              <a:spcBef>
                <a:spcPct val="0"/>
              </a:spcBef>
              <a:spcAft>
                <a:spcPct val="0"/>
              </a:spcAft>
              <a:defRPr sz="2339">
                <a:solidFill>
                  <a:schemeClr val="tx1"/>
                </a:solidFill>
                <a:latin typeface="Arial" pitchFamily="34" charset="0"/>
              </a:defRPr>
            </a:lvl8pPr>
            <a:lvl9pPr marL="4783135" indent="-281361" defTabSz="1215323" eaLnBrk="0" fontAlgn="base" hangingPunct="0">
              <a:spcBef>
                <a:spcPct val="0"/>
              </a:spcBef>
              <a:spcAft>
                <a:spcPct val="0"/>
              </a:spcAft>
              <a:defRPr sz="2339">
                <a:solidFill>
                  <a:schemeClr val="tx1"/>
                </a:solidFill>
                <a:latin typeface="Arial" pitchFamily="34" charset="0"/>
              </a:defRPr>
            </a:lvl9pPr>
          </a:lstStyle>
          <a:p>
            <a:pPr eaLnBrk="1" hangingPunct="1"/>
            <a:fld id="{7ECC24C9-B0A7-4983-9006-361DEBFA3B20}" type="slidenum">
              <a:rPr lang="es-ES" sz="1600">
                <a:latin typeface="Arial Black" pitchFamily="34" charset="0"/>
              </a:rPr>
              <a:pPr eaLnBrk="1" hangingPunct="1"/>
              <a:t>5</a:t>
            </a:fld>
            <a:endParaRPr lang="es-ES" sz="1600">
              <a:latin typeface="Arial Black" pitchFamily="34" charset="0"/>
            </a:endParaRPr>
          </a:p>
        </p:txBody>
      </p:sp>
      <p:sp>
        <p:nvSpPr>
          <p:cNvPr id="9" name="Rectangle 5">
            <a:extLst>
              <a:ext uri="{FF2B5EF4-FFF2-40B4-BE49-F238E27FC236}">
                <a16:creationId xmlns:a16="http://schemas.microsoft.com/office/drawing/2014/main" id="{FD3709D9-CF6F-440A-91E9-6B1B77D456DF}"/>
              </a:ext>
            </a:extLst>
          </p:cNvPr>
          <p:cNvSpPr txBox="1">
            <a:spLocks noChangeArrowheads="1"/>
          </p:cNvSpPr>
          <p:nvPr/>
        </p:nvSpPr>
        <p:spPr>
          <a:xfrm>
            <a:off x="1287517" y="787831"/>
            <a:ext cx="9268808" cy="811024"/>
          </a:xfrm>
          <a:prstGeom prst="rect">
            <a:avLst/>
          </a:prstGeom>
        </p:spPr>
        <p:txBody>
          <a:bodyPr vert="horz" lIns="0" tIns="45720" rIns="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Distribución asimétrica positiva</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11" name="Rectángulo 10">
            <a:extLst>
              <a:ext uri="{FF2B5EF4-FFF2-40B4-BE49-F238E27FC236}">
                <a16:creationId xmlns:a16="http://schemas.microsoft.com/office/drawing/2014/main" id="{C9403E87-850E-4DD9-A6D9-C1273B1A3CE6}"/>
              </a:ext>
            </a:extLst>
          </p:cNvPr>
          <p:cNvSpPr/>
          <p:nvPr/>
        </p:nvSpPr>
        <p:spPr>
          <a:xfrm>
            <a:off x="979516" y="6459784"/>
            <a:ext cx="5476524"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accent2">
                    <a:lumMod val="50000"/>
                  </a:schemeClr>
                </a:solidFill>
              </a:rPr>
              <a:t>Ejemplo 1 – Página 61 de la Guía de Estadística General</a:t>
            </a:r>
          </a:p>
        </p:txBody>
      </p:sp>
      <p:sp>
        <p:nvSpPr>
          <p:cNvPr id="10" name="11 Rectángulo">
            <a:extLst>
              <a:ext uri="{FF2B5EF4-FFF2-40B4-BE49-F238E27FC236}">
                <a16:creationId xmlns:a16="http://schemas.microsoft.com/office/drawing/2014/main" id="{06945939-3C03-4432-B49E-D8A8C6E00F7B}"/>
              </a:ext>
            </a:extLst>
          </p:cNvPr>
          <p:cNvSpPr>
            <a:spLocks noGrp="1"/>
          </p:cNvSpPr>
          <p:nvPr>
            <p:ph idx="1"/>
          </p:nvPr>
        </p:nvSpPr>
        <p:spPr>
          <a:xfrm>
            <a:off x="1096963" y="1846263"/>
            <a:ext cx="5647109" cy="2086725"/>
          </a:xfrm>
          <a:prstGeom prst="rect">
            <a:avLst/>
          </a:prstGeom>
        </p:spPr>
        <p:txBody>
          <a:bodyPr wrap="square">
            <a:spAutoFit/>
          </a:bodyPr>
          <a:lstStyle/>
          <a:p>
            <a:pPr marL="0" indent="0" algn="just">
              <a:buNone/>
            </a:pPr>
            <a:r>
              <a:rPr lang="es-ES_tradnl" sz="3600" dirty="0"/>
              <a:t>Si un conjunto de datos muestra una distribución  asimétrica positiva o con cola a la derecha, entonces:  </a:t>
            </a:r>
          </a:p>
        </p:txBody>
      </p:sp>
      <p:graphicFrame>
        <p:nvGraphicFramePr>
          <p:cNvPr id="7" name="13 Objeto">
            <a:extLst>
              <a:ext uri="{FF2B5EF4-FFF2-40B4-BE49-F238E27FC236}">
                <a16:creationId xmlns:a16="http://schemas.microsoft.com/office/drawing/2014/main" id="{5575A0E8-6610-4763-8965-480FC9F634AD}"/>
              </a:ext>
            </a:extLst>
          </p:cNvPr>
          <p:cNvGraphicFramePr>
            <a:graphicFrameLocks noChangeAspect="1"/>
          </p:cNvGraphicFramePr>
          <p:nvPr>
            <p:extLst>
              <p:ext uri="{D42A27DB-BD31-4B8C-83A1-F6EECF244321}">
                <p14:modId xmlns:p14="http://schemas.microsoft.com/office/powerpoint/2010/main" val="1980307983"/>
              </p:ext>
            </p:extLst>
          </p:nvPr>
        </p:nvGraphicFramePr>
        <p:xfrm>
          <a:off x="3151645" y="4125651"/>
          <a:ext cx="1537743" cy="648072"/>
        </p:xfrm>
        <a:graphic>
          <a:graphicData uri="http://schemas.openxmlformats.org/presentationml/2006/ole">
            <mc:AlternateContent xmlns:mc="http://schemas.openxmlformats.org/markup-compatibility/2006">
              <mc:Choice xmlns:v="urn:schemas-microsoft-com:vml" Requires="v">
                <p:oleObj spid="_x0000_s153605" name="Equation" r:id="rId3" imgW="495000" imgH="203040" progId="Equation.DSMT4">
                  <p:embed/>
                </p:oleObj>
              </mc:Choice>
              <mc:Fallback>
                <p:oleObj name="Equation" r:id="rId3" imgW="495000" imgH="203040" progId="Equation.DSMT4">
                  <p:embed/>
                  <p:pic>
                    <p:nvPicPr>
                      <p:cNvPr id="14" name="13 Objeto"/>
                      <p:cNvPicPr/>
                      <p:nvPr/>
                    </p:nvPicPr>
                    <p:blipFill>
                      <a:blip r:embed="rId4"/>
                      <a:stretch>
                        <a:fillRect/>
                      </a:stretch>
                    </p:blipFill>
                    <p:spPr>
                      <a:xfrm>
                        <a:off x="3151645" y="4125651"/>
                        <a:ext cx="1537743" cy="648072"/>
                      </a:xfrm>
                      <a:prstGeom prst="rect">
                        <a:avLst/>
                      </a:prstGeom>
                    </p:spPr>
                  </p:pic>
                </p:oleObj>
              </mc:Fallback>
            </mc:AlternateContent>
          </a:graphicData>
        </a:graphic>
      </p:graphicFrame>
      <p:pic>
        <p:nvPicPr>
          <p:cNvPr id="8" name="Picture 3">
            <a:extLst>
              <a:ext uri="{FF2B5EF4-FFF2-40B4-BE49-F238E27FC236}">
                <a16:creationId xmlns:a16="http://schemas.microsoft.com/office/drawing/2014/main" id="{59EE6206-DB45-4CCF-B89F-3B42B6A81D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2104" y="2060848"/>
            <a:ext cx="4724400" cy="323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3" name="5 Conector recto">
            <a:extLst>
              <a:ext uri="{FF2B5EF4-FFF2-40B4-BE49-F238E27FC236}">
                <a16:creationId xmlns:a16="http://schemas.microsoft.com/office/drawing/2014/main" id="{A0D0F81A-F4A2-4AC7-B7CA-7A220CD2898B}"/>
              </a:ext>
            </a:extLst>
          </p:cNvPr>
          <p:cNvCxnSpPr/>
          <p:nvPr/>
        </p:nvCxnSpPr>
        <p:spPr bwMode="auto">
          <a:xfrm flipV="1">
            <a:off x="9808187" y="5085184"/>
            <a:ext cx="0" cy="2062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9 Conector recto">
            <a:extLst>
              <a:ext uri="{FF2B5EF4-FFF2-40B4-BE49-F238E27FC236}">
                <a16:creationId xmlns:a16="http://schemas.microsoft.com/office/drawing/2014/main" id="{0C10DB59-8531-401B-978B-66B7FCAC5902}"/>
              </a:ext>
            </a:extLst>
          </p:cNvPr>
          <p:cNvCxnSpPr/>
          <p:nvPr/>
        </p:nvCxnSpPr>
        <p:spPr bwMode="auto">
          <a:xfrm flipV="1">
            <a:off x="8728067" y="4509121"/>
            <a:ext cx="0" cy="782289"/>
          </a:xfrm>
          <a:prstGeom prst="line">
            <a:avLst/>
          </a:prstGeom>
          <a:solidFill>
            <a:schemeClr val="accent1"/>
          </a:solidFill>
          <a:ln w="9525" cap="flat" cmpd="sng" algn="ctr">
            <a:solidFill>
              <a:schemeClr val="tx1"/>
            </a:solidFill>
            <a:prstDash val="solid"/>
            <a:round/>
            <a:headEnd type="none" w="med" len="med"/>
            <a:tailEnd type="none" w="med" len="med"/>
          </a:ln>
          <a:effectLst/>
        </p:spPr>
      </p:cxnSp>
      <p:graphicFrame>
        <p:nvGraphicFramePr>
          <p:cNvPr id="15" name="11 Objeto">
            <a:extLst>
              <a:ext uri="{FF2B5EF4-FFF2-40B4-BE49-F238E27FC236}">
                <a16:creationId xmlns:a16="http://schemas.microsoft.com/office/drawing/2014/main" id="{4938AC43-1A15-4440-A2E0-C84851F1078A}"/>
              </a:ext>
            </a:extLst>
          </p:cNvPr>
          <p:cNvGraphicFramePr>
            <a:graphicFrameLocks noChangeAspect="1"/>
          </p:cNvGraphicFramePr>
          <p:nvPr>
            <p:extLst>
              <p:ext uri="{D42A27DB-BD31-4B8C-83A1-F6EECF244321}">
                <p14:modId xmlns:p14="http://schemas.microsoft.com/office/powerpoint/2010/main" val="3367715599"/>
              </p:ext>
            </p:extLst>
          </p:nvPr>
        </p:nvGraphicFramePr>
        <p:xfrm>
          <a:off x="9647279" y="5291410"/>
          <a:ext cx="321816" cy="348634"/>
        </p:xfrm>
        <a:graphic>
          <a:graphicData uri="http://schemas.openxmlformats.org/presentationml/2006/ole">
            <mc:AlternateContent xmlns:mc="http://schemas.openxmlformats.org/markup-compatibility/2006">
              <mc:Choice xmlns:v="urn:schemas-microsoft-com:vml" Requires="v">
                <p:oleObj spid="_x0000_s153606" name="Equation" r:id="rId6" imgW="152280" imgH="164880" progId="Equation.DSMT4">
                  <p:embed/>
                </p:oleObj>
              </mc:Choice>
              <mc:Fallback>
                <p:oleObj name="Equation" r:id="rId6" imgW="152280" imgH="164880" progId="Equation.DSMT4">
                  <p:embed/>
                  <p:pic>
                    <p:nvPicPr>
                      <p:cNvPr id="12" name="11 Objeto"/>
                      <p:cNvPicPr/>
                      <p:nvPr/>
                    </p:nvPicPr>
                    <p:blipFill>
                      <a:blip r:embed="rId7"/>
                      <a:stretch>
                        <a:fillRect/>
                      </a:stretch>
                    </p:blipFill>
                    <p:spPr>
                      <a:xfrm>
                        <a:off x="9647279" y="5291410"/>
                        <a:ext cx="321816" cy="348634"/>
                      </a:xfrm>
                      <a:prstGeom prst="rect">
                        <a:avLst/>
                      </a:prstGeom>
                    </p:spPr>
                  </p:pic>
                </p:oleObj>
              </mc:Fallback>
            </mc:AlternateContent>
          </a:graphicData>
        </a:graphic>
      </p:graphicFrame>
      <p:graphicFrame>
        <p:nvGraphicFramePr>
          <p:cNvPr id="16" name="12 Objeto">
            <a:extLst>
              <a:ext uri="{FF2B5EF4-FFF2-40B4-BE49-F238E27FC236}">
                <a16:creationId xmlns:a16="http://schemas.microsoft.com/office/drawing/2014/main" id="{DB850D21-45C0-43E1-8DC9-F2DFFE64D84B}"/>
              </a:ext>
            </a:extLst>
          </p:cNvPr>
          <p:cNvGraphicFramePr>
            <a:graphicFrameLocks noChangeAspect="1"/>
          </p:cNvGraphicFramePr>
          <p:nvPr>
            <p:extLst>
              <p:ext uri="{D42A27DB-BD31-4B8C-83A1-F6EECF244321}">
                <p14:modId xmlns:p14="http://schemas.microsoft.com/office/powerpoint/2010/main" val="754365792"/>
              </p:ext>
            </p:extLst>
          </p:nvPr>
        </p:nvGraphicFramePr>
        <p:xfrm>
          <a:off x="8499393" y="5242893"/>
          <a:ext cx="485775" cy="379412"/>
        </p:xfrm>
        <a:graphic>
          <a:graphicData uri="http://schemas.openxmlformats.org/presentationml/2006/ole">
            <mc:AlternateContent xmlns:mc="http://schemas.openxmlformats.org/markup-compatibility/2006">
              <mc:Choice xmlns:v="urn:schemas-microsoft-com:vml" Requires="v">
                <p:oleObj spid="_x0000_s153607" name="Equation" r:id="rId8" imgW="241200" imgH="177480" progId="Equation.DSMT4">
                  <p:embed/>
                </p:oleObj>
              </mc:Choice>
              <mc:Fallback>
                <p:oleObj name="Equation" r:id="rId8" imgW="241200" imgH="177480" progId="Equation.DSMT4">
                  <p:embed/>
                  <p:pic>
                    <p:nvPicPr>
                      <p:cNvPr id="13" name="12 Objeto"/>
                      <p:cNvPicPr/>
                      <p:nvPr/>
                    </p:nvPicPr>
                    <p:blipFill>
                      <a:blip r:embed="rId9"/>
                      <a:stretch>
                        <a:fillRect/>
                      </a:stretch>
                    </p:blipFill>
                    <p:spPr>
                      <a:xfrm>
                        <a:off x="8499393" y="5242893"/>
                        <a:ext cx="485775" cy="379412"/>
                      </a:xfrm>
                      <a:prstGeom prst="rect">
                        <a:avLst/>
                      </a:prstGeom>
                    </p:spPr>
                  </p:pic>
                </p:oleObj>
              </mc:Fallback>
            </mc:AlternateContent>
          </a:graphicData>
        </a:graphic>
      </p:graphicFrame>
    </p:spTree>
    <p:extLst>
      <p:ext uri="{BB962C8B-B14F-4D97-AF65-F5344CB8AC3E}">
        <p14:creationId xmlns:p14="http://schemas.microsoft.com/office/powerpoint/2010/main" val="94783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4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215323" eaLnBrk="0" hangingPunct="0">
              <a:defRPr sz="2339">
                <a:solidFill>
                  <a:schemeClr val="tx1"/>
                </a:solidFill>
                <a:latin typeface="Arial" pitchFamily="34" charset="0"/>
              </a:defRPr>
            </a:lvl1pPr>
            <a:lvl2pPr marL="914423" indent="-351701" defTabSz="1215323" eaLnBrk="0" hangingPunct="0">
              <a:defRPr sz="2339">
                <a:solidFill>
                  <a:schemeClr val="tx1"/>
                </a:solidFill>
                <a:latin typeface="Arial" pitchFamily="34" charset="0"/>
              </a:defRPr>
            </a:lvl2pPr>
            <a:lvl3pPr marL="1406804" indent="-281361" defTabSz="1215323" eaLnBrk="0" hangingPunct="0">
              <a:defRPr sz="2339">
                <a:solidFill>
                  <a:schemeClr val="tx1"/>
                </a:solidFill>
                <a:latin typeface="Arial" pitchFamily="34" charset="0"/>
              </a:defRPr>
            </a:lvl3pPr>
            <a:lvl4pPr marL="1969526" indent="-281361" defTabSz="1215323" eaLnBrk="0" hangingPunct="0">
              <a:defRPr sz="2339">
                <a:solidFill>
                  <a:schemeClr val="tx1"/>
                </a:solidFill>
                <a:latin typeface="Arial" pitchFamily="34" charset="0"/>
              </a:defRPr>
            </a:lvl4pPr>
            <a:lvl5pPr marL="2532248" indent="-281361" defTabSz="1215323" eaLnBrk="0" hangingPunct="0">
              <a:defRPr sz="2339">
                <a:solidFill>
                  <a:schemeClr val="tx1"/>
                </a:solidFill>
                <a:latin typeface="Arial" pitchFamily="34" charset="0"/>
              </a:defRPr>
            </a:lvl5pPr>
            <a:lvl6pPr marL="3094970" indent="-281361" defTabSz="1215323" eaLnBrk="0" fontAlgn="base" hangingPunct="0">
              <a:spcBef>
                <a:spcPct val="0"/>
              </a:spcBef>
              <a:spcAft>
                <a:spcPct val="0"/>
              </a:spcAft>
              <a:defRPr sz="2339">
                <a:solidFill>
                  <a:schemeClr val="tx1"/>
                </a:solidFill>
                <a:latin typeface="Arial" pitchFamily="34" charset="0"/>
              </a:defRPr>
            </a:lvl6pPr>
            <a:lvl7pPr marL="3657691" indent="-281361" defTabSz="1215323" eaLnBrk="0" fontAlgn="base" hangingPunct="0">
              <a:spcBef>
                <a:spcPct val="0"/>
              </a:spcBef>
              <a:spcAft>
                <a:spcPct val="0"/>
              </a:spcAft>
              <a:defRPr sz="2339">
                <a:solidFill>
                  <a:schemeClr val="tx1"/>
                </a:solidFill>
                <a:latin typeface="Arial" pitchFamily="34" charset="0"/>
              </a:defRPr>
            </a:lvl7pPr>
            <a:lvl8pPr marL="4220413" indent="-281361" defTabSz="1215323" eaLnBrk="0" fontAlgn="base" hangingPunct="0">
              <a:spcBef>
                <a:spcPct val="0"/>
              </a:spcBef>
              <a:spcAft>
                <a:spcPct val="0"/>
              </a:spcAft>
              <a:defRPr sz="2339">
                <a:solidFill>
                  <a:schemeClr val="tx1"/>
                </a:solidFill>
                <a:latin typeface="Arial" pitchFamily="34" charset="0"/>
              </a:defRPr>
            </a:lvl8pPr>
            <a:lvl9pPr marL="4783135" indent="-281361" defTabSz="1215323" eaLnBrk="0" fontAlgn="base" hangingPunct="0">
              <a:spcBef>
                <a:spcPct val="0"/>
              </a:spcBef>
              <a:spcAft>
                <a:spcPct val="0"/>
              </a:spcAft>
              <a:defRPr sz="2339">
                <a:solidFill>
                  <a:schemeClr val="tx1"/>
                </a:solidFill>
                <a:latin typeface="Arial" pitchFamily="34" charset="0"/>
              </a:defRPr>
            </a:lvl9pPr>
          </a:lstStyle>
          <a:p>
            <a:pPr eaLnBrk="1" hangingPunct="1"/>
            <a:fld id="{7ECC24C9-B0A7-4983-9006-361DEBFA3B20}" type="slidenum">
              <a:rPr lang="es-ES" sz="1600">
                <a:latin typeface="Arial Black" pitchFamily="34" charset="0"/>
              </a:rPr>
              <a:pPr eaLnBrk="1" hangingPunct="1"/>
              <a:t>6</a:t>
            </a:fld>
            <a:endParaRPr lang="es-ES" sz="1600">
              <a:latin typeface="Arial Black" pitchFamily="34" charset="0"/>
            </a:endParaRPr>
          </a:p>
        </p:txBody>
      </p:sp>
      <p:sp>
        <p:nvSpPr>
          <p:cNvPr id="9" name="Rectangle 5">
            <a:extLst>
              <a:ext uri="{FF2B5EF4-FFF2-40B4-BE49-F238E27FC236}">
                <a16:creationId xmlns:a16="http://schemas.microsoft.com/office/drawing/2014/main" id="{FD3709D9-CF6F-440A-91E9-6B1B77D456DF}"/>
              </a:ext>
            </a:extLst>
          </p:cNvPr>
          <p:cNvSpPr txBox="1">
            <a:spLocks noChangeArrowheads="1"/>
          </p:cNvSpPr>
          <p:nvPr/>
        </p:nvSpPr>
        <p:spPr>
          <a:xfrm>
            <a:off x="1287517" y="787831"/>
            <a:ext cx="9268808" cy="811024"/>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Distribución asimétrica negativa</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11" name="Rectángulo 10">
            <a:extLst>
              <a:ext uri="{FF2B5EF4-FFF2-40B4-BE49-F238E27FC236}">
                <a16:creationId xmlns:a16="http://schemas.microsoft.com/office/drawing/2014/main" id="{C9403E87-850E-4DD9-A6D9-C1273B1A3CE6}"/>
              </a:ext>
            </a:extLst>
          </p:cNvPr>
          <p:cNvSpPr/>
          <p:nvPr/>
        </p:nvSpPr>
        <p:spPr>
          <a:xfrm>
            <a:off x="979516" y="6459784"/>
            <a:ext cx="5476524"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accent2">
                    <a:lumMod val="50000"/>
                  </a:schemeClr>
                </a:solidFill>
              </a:rPr>
              <a:t>Ejemplo 1 – Página 61 de la Guía de Estadística General</a:t>
            </a:r>
          </a:p>
        </p:txBody>
      </p:sp>
      <p:sp>
        <p:nvSpPr>
          <p:cNvPr id="10" name="11 Rectángulo">
            <a:extLst>
              <a:ext uri="{FF2B5EF4-FFF2-40B4-BE49-F238E27FC236}">
                <a16:creationId xmlns:a16="http://schemas.microsoft.com/office/drawing/2014/main" id="{06945939-3C03-4432-B49E-D8A8C6E00F7B}"/>
              </a:ext>
            </a:extLst>
          </p:cNvPr>
          <p:cNvSpPr>
            <a:spLocks noGrp="1"/>
          </p:cNvSpPr>
          <p:nvPr>
            <p:ph idx="1"/>
          </p:nvPr>
        </p:nvSpPr>
        <p:spPr>
          <a:xfrm>
            <a:off x="1096963" y="1846263"/>
            <a:ext cx="5647109" cy="2086725"/>
          </a:xfrm>
          <a:prstGeom prst="rect">
            <a:avLst/>
          </a:prstGeom>
        </p:spPr>
        <p:txBody>
          <a:bodyPr wrap="square">
            <a:spAutoFit/>
          </a:bodyPr>
          <a:lstStyle/>
          <a:p>
            <a:pPr marL="0" indent="0" algn="just">
              <a:buNone/>
            </a:pPr>
            <a:r>
              <a:rPr lang="es-ES_tradnl" sz="3600" dirty="0"/>
              <a:t>Si un conjunto de datos muestra una distribución asimétrica negativa o con cola a la izquierda, entonces: </a:t>
            </a:r>
          </a:p>
        </p:txBody>
      </p:sp>
      <p:graphicFrame>
        <p:nvGraphicFramePr>
          <p:cNvPr id="12" name="4 Objeto">
            <a:extLst>
              <a:ext uri="{FF2B5EF4-FFF2-40B4-BE49-F238E27FC236}">
                <a16:creationId xmlns:a16="http://schemas.microsoft.com/office/drawing/2014/main" id="{9AE4CA3A-C865-445A-8CB8-04179041F90D}"/>
              </a:ext>
            </a:extLst>
          </p:cNvPr>
          <p:cNvGraphicFramePr>
            <a:graphicFrameLocks noChangeAspect="1"/>
          </p:cNvGraphicFramePr>
          <p:nvPr>
            <p:extLst>
              <p:ext uri="{D42A27DB-BD31-4B8C-83A1-F6EECF244321}">
                <p14:modId xmlns:p14="http://schemas.microsoft.com/office/powerpoint/2010/main" val="2403645570"/>
              </p:ext>
            </p:extLst>
          </p:nvPr>
        </p:nvGraphicFramePr>
        <p:xfrm>
          <a:off x="3067291" y="4091533"/>
          <a:ext cx="1706452" cy="720080"/>
        </p:xfrm>
        <a:graphic>
          <a:graphicData uri="http://schemas.openxmlformats.org/presentationml/2006/ole">
            <mc:AlternateContent xmlns:mc="http://schemas.openxmlformats.org/markup-compatibility/2006">
              <mc:Choice xmlns:v="urn:schemas-microsoft-com:vml" Requires="v">
                <p:oleObj spid="_x0000_s154629" name="Equation" r:id="rId3" imgW="495000" imgH="203040" progId="Equation.DSMT4">
                  <p:embed/>
                </p:oleObj>
              </mc:Choice>
              <mc:Fallback>
                <p:oleObj name="Equation" r:id="rId3" imgW="495000" imgH="203040" progId="Equation.DSMT4">
                  <p:embed/>
                  <p:pic>
                    <p:nvPicPr>
                      <p:cNvPr id="5" name="4 Objeto"/>
                      <p:cNvPicPr>
                        <a:picLocks noChangeAspect="1" noChangeArrowheads="1"/>
                      </p:cNvPicPr>
                      <p:nvPr/>
                    </p:nvPicPr>
                    <p:blipFill>
                      <a:blip r:embed="rId4"/>
                      <a:srcRect/>
                      <a:stretch>
                        <a:fillRect/>
                      </a:stretch>
                    </p:blipFill>
                    <p:spPr bwMode="auto">
                      <a:xfrm>
                        <a:off x="3067291" y="4091533"/>
                        <a:ext cx="1706452" cy="720080"/>
                      </a:xfrm>
                      <a:prstGeom prst="rect">
                        <a:avLst/>
                      </a:prstGeom>
                      <a:noFill/>
                      <a:ln>
                        <a:noFill/>
                      </a:ln>
                    </p:spPr>
                  </p:pic>
                </p:oleObj>
              </mc:Fallback>
            </mc:AlternateContent>
          </a:graphicData>
        </a:graphic>
      </p:graphicFrame>
      <p:pic>
        <p:nvPicPr>
          <p:cNvPr id="17" name="Picture 2">
            <a:extLst>
              <a:ext uri="{FF2B5EF4-FFF2-40B4-BE49-F238E27FC236}">
                <a16:creationId xmlns:a16="http://schemas.microsoft.com/office/drawing/2014/main" id="{0F40962A-13B7-47A2-ACEC-74C24D4FCE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2104" y="1988840"/>
            <a:ext cx="4694238"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6 Conector recto">
            <a:extLst>
              <a:ext uri="{FF2B5EF4-FFF2-40B4-BE49-F238E27FC236}">
                <a16:creationId xmlns:a16="http://schemas.microsoft.com/office/drawing/2014/main" id="{745A2EDF-58F7-4A01-9B6C-A79399664F0A}"/>
              </a:ext>
            </a:extLst>
          </p:cNvPr>
          <p:cNvCxnSpPr/>
          <p:nvPr/>
        </p:nvCxnSpPr>
        <p:spPr bwMode="auto">
          <a:xfrm>
            <a:off x="10056440" y="4509120"/>
            <a:ext cx="0" cy="71822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8 Conector recto">
            <a:extLst>
              <a:ext uri="{FF2B5EF4-FFF2-40B4-BE49-F238E27FC236}">
                <a16:creationId xmlns:a16="http://schemas.microsoft.com/office/drawing/2014/main" id="{7C71F058-50F5-4FC7-B52F-A4B2DD65D7B2}"/>
              </a:ext>
            </a:extLst>
          </p:cNvPr>
          <p:cNvCxnSpPr/>
          <p:nvPr/>
        </p:nvCxnSpPr>
        <p:spPr bwMode="auto">
          <a:xfrm>
            <a:off x="8904312" y="5013176"/>
            <a:ext cx="0" cy="214164"/>
          </a:xfrm>
          <a:prstGeom prst="line">
            <a:avLst/>
          </a:prstGeom>
          <a:solidFill>
            <a:schemeClr val="accent1"/>
          </a:solidFill>
          <a:ln w="9525" cap="flat" cmpd="sng" algn="ctr">
            <a:solidFill>
              <a:schemeClr val="tx1"/>
            </a:solidFill>
            <a:prstDash val="solid"/>
            <a:round/>
            <a:headEnd type="none" w="med" len="med"/>
            <a:tailEnd type="none" w="med" len="med"/>
          </a:ln>
          <a:effectLst/>
        </p:spPr>
      </p:cxnSp>
      <p:graphicFrame>
        <p:nvGraphicFramePr>
          <p:cNvPr id="20" name="9 Objeto">
            <a:extLst>
              <a:ext uri="{FF2B5EF4-FFF2-40B4-BE49-F238E27FC236}">
                <a16:creationId xmlns:a16="http://schemas.microsoft.com/office/drawing/2014/main" id="{C7733DEC-C487-4351-A993-3951A0EB155E}"/>
              </a:ext>
            </a:extLst>
          </p:cNvPr>
          <p:cNvGraphicFramePr>
            <a:graphicFrameLocks noChangeAspect="1"/>
          </p:cNvGraphicFramePr>
          <p:nvPr>
            <p:extLst>
              <p:ext uri="{D42A27DB-BD31-4B8C-83A1-F6EECF244321}">
                <p14:modId xmlns:p14="http://schemas.microsoft.com/office/powerpoint/2010/main" val="702474715"/>
              </p:ext>
            </p:extLst>
          </p:nvPr>
        </p:nvGraphicFramePr>
        <p:xfrm>
          <a:off x="8688288" y="5209266"/>
          <a:ext cx="340928" cy="394612"/>
        </p:xfrm>
        <a:graphic>
          <a:graphicData uri="http://schemas.openxmlformats.org/presentationml/2006/ole">
            <mc:AlternateContent xmlns:mc="http://schemas.openxmlformats.org/markup-compatibility/2006">
              <mc:Choice xmlns:v="urn:schemas-microsoft-com:vml" Requires="v">
                <p:oleObj spid="_x0000_s154630" name="Equation" r:id="rId6" imgW="152280" imgH="164880" progId="Equation.DSMT4">
                  <p:embed/>
                </p:oleObj>
              </mc:Choice>
              <mc:Fallback>
                <p:oleObj name="Equation" r:id="rId6" imgW="152280" imgH="164880" progId="Equation.DSMT4">
                  <p:embed/>
                  <p:pic>
                    <p:nvPicPr>
                      <p:cNvPr id="10" name="9 Objeto"/>
                      <p:cNvPicPr/>
                      <p:nvPr/>
                    </p:nvPicPr>
                    <p:blipFill>
                      <a:blip r:embed="rId7"/>
                      <a:stretch>
                        <a:fillRect/>
                      </a:stretch>
                    </p:blipFill>
                    <p:spPr>
                      <a:xfrm>
                        <a:off x="8688288" y="5209266"/>
                        <a:ext cx="340928" cy="394612"/>
                      </a:xfrm>
                      <a:prstGeom prst="rect">
                        <a:avLst/>
                      </a:prstGeom>
                    </p:spPr>
                  </p:pic>
                </p:oleObj>
              </mc:Fallback>
            </mc:AlternateContent>
          </a:graphicData>
        </a:graphic>
      </p:graphicFrame>
      <p:graphicFrame>
        <p:nvGraphicFramePr>
          <p:cNvPr id="21" name="10 Objeto">
            <a:extLst>
              <a:ext uri="{FF2B5EF4-FFF2-40B4-BE49-F238E27FC236}">
                <a16:creationId xmlns:a16="http://schemas.microsoft.com/office/drawing/2014/main" id="{A362938A-36BF-434E-99D2-E1764A2136D5}"/>
              </a:ext>
            </a:extLst>
          </p:cNvPr>
          <p:cNvGraphicFramePr>
            <a:graphicFrameLocks noChangeAspect="1"/>
          </p:cNvGraphicFramePr>
          <p:nvPr>
            <p:extLst>
              <p:ext uri="{D42A27DB-BD31-4B8C-83A1-F6EECF244321}">
                <p14:modId xmlns:p14="http://schemas.microsoft.com/office/powerpoint/2010/main" val="1499650526"/>
              </p:ext>
            </p:extLst>
          </p:nvPr>
        </p:nvGraphicFramePr>
        <p:xfrm>
          <a:off x="9837303" y="5237730"/>
          <a:ext cx="438274" cy="322939"/>
        </p:xfrm>
        <a:graphic>
          <a:graphicData uri="http://schemas.openxmlformats.org/presentationml/2006/ole">
            <mc:AlternateContent xmlns:mc="http://schemas.openxmlformats.org/markup-compatibility/2006">
              <mc:Choice xmlns:v="urn:schemas-microsoft-com:vml" Requires="v">
                <p:oleObj spid="_x0000_s154631" name="Equation" r:id="rId8" imgW="241200" imgH="177480" progId="Equation.DSMT4">
                  <p:embed/>
                </p:oleObj>
              </mc:Choice>
              <mc:Fallback>
                <p:oleObj name="Equation" r:id="rId8" imgW="241200" imgH="177480" progId="Equation.DSMT4">
                  <p:embed/>
                  <p:pic>
                    <p:nvPicPr>
                      <p:cNvPr id="11" name="10 Objeto"/>
                      <p:cNvPicPr/>
                      <p:nvPr/>
                    </p:nvPicPr>
                    <p:blipFill>
                      <a:blip r:embed="rId9"/>
                      <a:stretch>
                        <a:fillRect/>
                      </a:stretch>
                    </p:blipFill>
                    <p:spPr>
                      <a:xfrm>
                        <a:off x="9837303" y="5237730"/>
                        <a:ext cx="438274" cy="322939"/>
                      </a:xfrm>
                      <a:prstGeom prst="rect">
                        <a:avLst/>
                      </a:prstGeom>
                    </p:spPr>
                  </p:pic>
                </p:oleObj>
              </mc:Fallback>
            </mc:AlternateContent>
          </a:graphicData>
        </a:graphic>
      </p:graphicFrame>
    </p:spTree>
    <p:extLst>
      <p:ext uri="{BB962C8B-B14F-4D97-AF65-F5344CB8AC3E}">
        <p14:creationId xmlns:p14="http://schemas.microsoft.com/office/powerpoint/2010/main" val="939923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4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215323" eaLnBrk="0" hangingPunct="0">
              <a:defRPr sz="2339">
                <a:solidFill>
                  <a:schemeClr val="tx1"/>
                </a:solidFill>
                <a:latin typeface="Arial" pitchFamily="34" charset="0"/>
              </a:defRPr>
            </a:lvl1pPr>
            <a:lvl2pPr marL="914423" indent="-351701" defTabSz="1215323" eaLnBrk="0" hangingPunct="0">
              <a:defRPr sz="2339">
                <a:solidFill>
                  <a:schemeClr val="tx1"/>
                </a:solidFill>
                <a:latin typeface="Arial" pitchFamily="34" charset="0"/>
              </a:defRPr>
            </a:lvl2pPr>
            <a:lvl3pPr marL="1406804" indent="-281361" defTabSz="1215323" eaLnBrk="0" hangingPunct="0">
              <a:defRPr sz="2339">
                <a:solidFill>
                  <a:schemeClr val="tx1"/>
                </a:solidFill>
                <a:latin typeface="Arial" pitchFamily="34" charset="0"/>
              </a:defRPr>
            </a:lvl3pPr>
            <a:lvl4pPr marL="1969526" indent="-281361" defTabSz="1215323" eaLnBrk="0" hangingPunct="0">
              <a:defRPr sz="2339">
                <a:solidFill>
                  <a:schemeClr val="tx1"/>
                </a:solidFill>
                <a:latin typeface="Arial" pitchFamily="34" charset="0"/>
              </a:defRPr>
            </a:lvl4pPr>
            <a:lvl5pPr marL="2532248" indent="-281361" defTabSz="1215323" eaLnBrk="0" hangingPunct="0">
              <a:defRPr sz="2339">
                <a:solidFill>
                  <a:schemeClr val="tx1"/>
                </a:solidFill>
                <a:latin typeface="Arial" pitchFamily="34" charset="0"/>
              </a:defRPr>
            </a:lvl5pPr>
            <a:lvl6pPr marL="3094970" indent="-281361" defTabSz="1215323" eaLnBrk="0" fontAlgn="base" hangingPunct="0">
              <a:spcBef>
                <a:spcPct val="0"/>
              </a:spcBef>
              <a:spcAft>
                <a:spcPct val="0"/>
              </a:spcAft>
              <a:defRPr sz="2339">
                <a:solidFill>
                  <a:schemeClr val="tx1"/>
                </a:solidFill>
                <a:latin typeface="Arial" pitchFamily="34" charset="0"/>
              </a:defRPr>
            </a:lvl6pPr>
            <a:lvl7pPr marL="3657691" indent="-281361" defTabSz="1215323" eaLnBrk="0" fontAlgn="base" hangingPunct="0">
              <a:spcBef>
                <a:spcPct val="0"/>
              </a:spcBef>
              <a:spcAft>
                <a:spcPct val="0"/>
              </a:spcAft>
              <a:defRPr sz="2339">
                <a:solidFill>
                  <a:schemeClr val="tx1"/>
                </a:solidFill>
                <a:latin typeface="Arial" pitchFamily="34" charset="0"/>
              </a:defRPr>
            </a:lvl7pPr>
            <a:lvl8pPr marL="4220413" indent="-281361" defTabSz="1215323" eaLnBrk="0" fontAlgn="base" hangingPunct="0">
              <a:spcBef>
                <a:spcPct val="0"/>
              </a:spcBef>
              <a:spcAft>
                <a:spcPct val="0"/>
              </a:spcAft>
              <a:defRPr sz="2339">
                <a:solidFill>
                  <a:schemeClr val="tx1"/>
                </a:solidFill>
                <a:latin typeface="Arial" pitchFamily="34" charset="0"/>
              </a:defRPr>
            </a:lvl8pPr>
            <a:lvl9pPr marL="4783135" indent="-281361" defTabSz="1215323" eaLnBrk="0" fontAlgn="base" hangingPunct="0">
              <a:spcBef>
                <a:spcPct val="0"/>
              </a:spcBef>
              <a:spcAft>
                <a:spcPct val="0"/>
              </a:spcAft>
              <a:defRPr sz="2339">
                <a:solidFill>
                  <a:schemeClr val="tx1"/>
                </a:solidFill>
                <a:latin typeface="Arial" pitchFamily="34" charset="0"/>
              </a:defRPr>
            </a:lvl9pPr>
          </a:lstStyle>
          <a:p>
            <a:pPr eaLnBrk="1" hangingPunct="1"/>
            <a:fld id="{7ECC24C9-B0A7-4983-9006-361DEBFA3B20}" type="slidenum">
              <a:rPr lang="es-ES" sz="1600">
                <a:latin typeface="Arial Black" pitchFamily="34" charset="0"/>
              </a:rPr>
              <a:pPr eaLnBrk="1" hangingPunct="1"/>
              <a:t>7</a:t>
            </a:fld>
            <a:endParaRPr lang="es-ES" sz="1600">
              <a:latin typeface="Arial Black" pitchFamily="34" charset="0"/>
            </a:endParaRPr>
          </a:p>
        </p:txBody>
      </p:sp>
      <p:sp>
        <p:nvSpPr>
          <p:cNvPr id="9" name="Rectangle 5">
            <a:extLst>
              <a:ext uri="{FF2B5EF4-FFF2-40B4-BE49-F238E27FC236}">
                <a16:creationId xmlns:a16="http://schemas.microsoft.com/office/drawing/2014/main" id="{FD3709D9-CF6F-440A-91E9-6B1B77D456DF}"/>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Formas de una distribución</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7" name="4 Rectángulo redondeado">
            <a:extLst>
              <a:ext uri="{FF2B5EF4-FFF2-40B4-BE49-F238E27FC236}">
                <a16:creationId xmlns:a16="http://schemas.microsoft.com/office/drawing/2014/main" id="{54BBF776-55CA-4878-86F4-1BFB0F53E28C}"/>
              </a:ext>
            </a:extLst>
          </p:cNvPr>
          <p:cNvSpPr/>
          <p:nvPr/>
        </p:nvSpPr>
        <p:spPr bwMode="auto">
          <a:xfrm>
            <a:off x="1631504" y="2564904"/>
            <a:ext cx="9268808" cy="2232248"/>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defTabSz="987425"/>
            <a:r>
              <a:rPr lang="es-ES_tradnl" sz="3200" dirty="0"/>
              <a:t>Las relaciones entre la media y la mediana descritas anteriormente, se cumplen con distribuciones </a:t>
            </a:r>
            <a:r>
              <a:rPr lang="es-ES_tradnl" sz="3200" dirty="0" err="1"/>
              <a:t>unimodales</a:t>
            </a:r>
            <a:r>
              <a:rPr lang="es-ES_tradnl" sz="3200" dirty="0"/>
              <a:t> (una sola moda).</a:t>
            </a:r>
            <a:endParaRPr lang="en-US" sz="3200" dirty="0"/>
          </a:p>
        </p:txBody>
      </p:sp>
    </p:spTree>
    <p:extLst>
      <p:ext uri="{BB962C8B-B14F-4D97-AF65-F5344CB8AC3E}">
        <p14:creationId xmlns:p14="http://schemas.microsoft.com/office/powerpoint/2010/main" val="1030371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FC2F0003-E555-48EA-B512-714EF000737B}"/>
              </a:ext>
            </a:extLst>
          </p:cNvPr>
          <p:cNvSpPr>
            <a:spLocks noGrp="1"/>
          </p:cNvSpPr>
          <p:nvPr>
            <p:ph type="sldNum" sz="quarter" idx="12"/>
          </p:nvPr>
        </p:nvSpPr>
        <p:spPr/>
        <p:txBody>
          <a:bodyPr/>
          <a:lstStyle/>
          <a:p>
            <a:pPr>
              <a:defRPr/>
            </a:pPr>
            <a:fld id="{F39CC949-1989-4E64-93DF-3E75F23A0E9E}" type="slidenum">
              <a:rPr lang="es-ES" smtClean="0"/>
              <a:pPr>
                <a:defRPr/>
              </a:pPr>
              <a:t>8</a:t>
            </a:fld>
            <a:endParaRPr lang="es-ES"/>
          </a:p>
        </p:txBody>
      </p:sp>
      <p:sp>
        <p:nvSpPr>
          <p:cNvPr id="6" name="Rectangle 5">
            <a:extLst>
              <a:ext uri="{FF2B5EF4-FFF2-40B4-BE49-F238E27FC236}">
                <a16:creationId xmlns:a16="http://schemas.microsoft.com/office/drawing/2014/main" id="{57E6B912-3248-4633-A92E-F0C37B426118}"/>
              </a:ext>
            </a:extLst>
          </p:cNvPr>
          <p:cNvSpPr txBox="1">
            <a:spLocks noChangeArrowheads="1"/>
          </p:cNvSpPr>
          <p:nvPr/>
        </p:nvSpPr>
        <p:spPr>
          <a:xfrm>
            <a:off x="1287517" y="787831"/>
            <a:ext cx="9268808" cy="81102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Ejemplo 1</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5" name="4 Rectángulo">
            <a:extLst>
              <a:ext uri="{FF2B5EF4-FFF2-40B4-BE49-F238E27FC236}">
                <a16:creationId xmlns:a16="http://schemas.microsoft.com/office/drawing/2014/main" id="{F19E3904-B3B2-4F7C-AA52-6B81928ACB6D}"/>
              </a:ext>
            </a:extLst>
          </p:cNvPr>
          <p:cNvSpPr/>
          <p:nvPr/>
        </p:nvSpPr>
        <p:spPr>
          <a:xfrm>
            <a:off x="1055439" y="1994149"/>
            <a:ext cx="10157043" cy="1631216"/>
          </a:xfrm>
          <a:prstGeom prst="rect">
            <a:avLst/>
          </a:prstGeom>
        </p:spPr>
        <p:txBody>
          <a:bodyPr wrap="square">
            <a:spAutoFit/>
          </a:bodyPr>
          <a:lstStyle/>
          <a:p>
            <a:pPr algn="just"/>
            <a:r>
              <a:rPr lang="es-ES_tradnl" sz="2500" b="1" dirty="0"/>
              <a:t>Suponga que se tienen los siguientes gráficos (polígonos de frecuencia) que corresponden a la distribución de los ingresos mensuales (miles S/.) de muestras al azar de los clientes de tres sucursales (A, B y C) de una caja rural.</a:t>
            </a:r>
            <a:endParaRPr lang="en-US" sz="2500" b="1" u="sng" dirty="0"/>
          </a:p>
        </p:txBody>
      </p:sp>
      <p:pic>
        <p:nvPicPr>
          <p:cNvPr id="3" name="Imagen 2">
            <a:extLst>
              <a:ext uri="{FF2B5EF4-FFF2-40B4-BE49-F238E27FC236}">
                <a16:creationId xmlns:a16="http://schemas.microsoft.com/office/drawing/2014/main" id="{87693B29-8258-4A62-AB4F-ED3AA615C967}"/>
              </a:ext>
            </a:extLst>
          </p:cNvPr>
          <p:cNvPicPr>
            <a:picLocks noChangeAspect="1"/>
          </p:cNvPicPr>
          <p:nvPr/>
        </p:nvPicPr>
        <p:blipFill>
          <a:blip r:embed="rId2"/>
          <a:stretch>
            <a:fillRect/>
          </a:stretch>
        </p:blipFill>
        <p:spPr>
          <a:xfrm>
            <a:off x="2499127" y="3284984"/>
            <a:ext cx="7193745" cy="2942581"/>
          </a:xfrm>
          <a:prstGeom prst="rect">
            <a:avLst/>
          </a:prstGeom>
        </p:spPr>
      </p:pic>
      <p:sp>
        <p:nvSpPr>
          <p:cNvPr id="7" name="Rectángulo 6">
            <a:extLst>
              <a:ext uri="{FF2B5EF4-FFF2-40B4-BE49-F238E27FC236}">
                <a16:creationId xmlns:a16="http://schemas.microsoft.com/office/drawing/2014/main" id="{81B88B4E-56A4-40DE-AB8D-A570E590A05A}"/>
              </a:ext>
            </a:extLst>
          </p:cNvPr>
          <p:cNvSpPr/>
          <p:nvPr/>
        </p:nvSpPr>
        <p:spPr>
          <a:xfrm>
            <a:off x="979516" y="6459784"/>
            <a:ext cx="5476524"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b="1" dirty="0">
                <a:solidFill>
                  <a:schemeClr val="accent2">
                    <a:lumMod val="50000"/>
                  </a:schemeClr>
                </a:solidFill>
              </a:rPr>
              <a:t>Ejemplo 1 – Página 70 de la Guía de Estadística General</a:t>
            </a:r>
          </a:p>
        </p:txBody>
      </p:sp>
    </p:spTree>
    <p:extLst>
      <p:ext uri="{BB962C8B-B14F-4D97-AF65-F5344CB8AC3E}">
        <p14:creationId xmlns:p14="http://schemas.microsoft.com/office/powerpoint/2010/main" val="183293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4 Marcador de número de diapositiva"/>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215323" eaLnBrk="0" hangingPunct="0">
              <a:defRPr sz="2339">
                <a:solidFill>
                  <a:schemeClr val="tx1"/>
                </a:solidFill>
                <a:latin typeface="Arial" pitchFamily="34" charset="0"/>
              </a:defRPr>
            </a:lvl1pPr>
            <a:lvl2pPr marL="914423" indent="-351701" defTabSz="1215323" eaLnBrk="0" hangingPunct="0">
              <a:defRPr sz="2339">
                <a:solidFill>
                  <a:schemeClr val="tx1"/>
                </a:solidFill>
                <a:latin typeface="Arial" pitchFamily="34" charset="0"/>
              </a:defRPr>
            </a:lvl2pPr>
            <a:lvl3pPr marL="1406804" indent="-281361" defTabSz="1215323" eaLnBrk="0" hangingPunct="0">
              <a:defRPr sz="2339">
                <a:solidFill>
                  <a:schemeClr val="tx1"/>
                </a:solidFill>
                <a:latin typeface="Arial" pitchFamily="34" charset="0"/>
              </a:defRPr>
            </a:lvl3pPr>
            <a:lvl4pPr marL="1969526" indent="-281361" defTabSz="1215323" eaLnBrk="0" hangingPunct="0">
              <a:defRPr sz="2339">
                <a:solidFill>
                  <a:schemeClr val="tx1"/>
                </a:solidFill>
                <a:latin typeface="Arial" pitchFamily="34" charset="0"/>
              </a:defRPr>
            </a:lvl4pPr>
            <a:lvl5pPr marL="2532248" indent="-281361" defTabSz="1215323" eaLnBrk="0" hangingPunct="0">
              <a:defRPr sz="2339">
                <a:solidFill>
                  <a:schemeClr val="tx1"/>
                </a:solidFill>
                <a:latin typeface="Arial" pitchFamily="34" charset="0"/>
              </a:defRPr>
            </a:lvl5pPr>
            <a:lvl6pPr marL="3094970" indent="-281361" defTabSz="1215323" eaLnBrk="0" fontAlgn="base" hangingPunct="0">
              <a:spcBef>
                <a:spcPct val="0"/>
              </a:spcBef>
              <a:spcAft>
                <a:spcPct val="0"/>
              </a:spcAft>
              <a:defRPr sz="2339">
                <a:solidFill>
                  <a:schemeClr val="tx1"/>
                </a:solidFill>
                <a:latin typeface="Arial" pitchFamily="34" charset="0"/>
              </a:defRPr>
            </a:lvl6pPr>
            <a:lvl7pPr marL="3657691" indent="-281361" defTabSz="1215323" eaLnBrk="0" fontAlgn="base" hangingPunct="0">
              <a:spcBef>
                <a:spcPct val="0"/>
              </a:spcBef>
              <a:spcAft>
                <a:spcPct val="0"/>
              </a:spcAft>
              <a:defRPr sz="2339">
                <a:solidFill>
                  <a:schemeClr val="tx1"/>
                </a:solidFill>
                <a:latin typeface="Arial" pitchFamily="34" charset="0"/>
              </a:defRPr>
            </a:lvl7pPr>
            <a:lvl8pPr marL="4220413" indent="-281361" defTabSz="1215323" eaLnBrk="0" fontAlgn="base" hangingPunct="0">
              <a:spcBef>
                <a:spcPct val="0"/>
              </a:spcBef>
              <a:spcAft>
                <a:spcPct val="0"/>
              </a:spcAft>
              <a:defRPr sz="2339">
                <a:solidFill>
                  <a:schemeClr val="tx1"/>
                </a:solidFill>
                <a:latin typeface="Arial" pitchFamily="34" charset="0"/>
              </a:defRPr>
            </a:lvl8pPr>
            <a:lvl9pPr marL="4783135" indent="-281361" defTabSz="1215323" eaLnBrk="0" fontAlgn="base" hangingPunct="0">
              <a:spcBef>
                <a:spcPct val="0"/>
              </a:spcBef>
              <a:spcAft>
                <a:spcPct val="0"/>
              </a:spcAft>
              <a:defRPr sz="2339">
                <a:solidFill>
                  <a:schemeClr val="tx1"/>
                </a:solidFill>
                <a:latin typeface="Arial" pitchFamily="34" charset="0"/>
              </a:defRPr>
            </a:lvl9pPr>
          </a:lstStyle>
          <a:p>
            <a:pPr eaLnBrk="1" hangingPunct="1"/>
            <a:fld id="{7ECC24C9-B0A7-4983-9006-361DEBFA3B20}" type="slidenum">
              <a:rPr lang="es-ES" sz="1600">
                <a:latin typeface="Arial Black" pitchFamily="34" charset="0"/>
              </a:rPr>
              <a:pPr eaLnBrk="1" hangingPunct="1"/>
              <a:t>9</a:t>
            </a:fld>
            <a:endParaRPr lang="es-ES" sz="1600">
              <a:latin typeface="Arial Black" pitchFamily="34" charset="0"/>
            </a:endParaRPr>
          </a:p>
        </p:txBody>
      </p:sp>
      <p:sp>
        <p:nvSpPr>
          <p:cNvPr id="9" name="Rectangle 5">
            <a:extLst>
              <a:ext uri="{FF2B5EF4-FFF2-40B4-BE49-F238E27FC236}">
                <a16:creationId xmlns:a16="http://schemas.microsoft.com/office/drawing/2014/main" id="{FD3709D9-CF6F-440A-91E9-6B1B77D456DF}"/>
              </a:ext>
            </a:extLst>
          </p:cNvPr>
          <p:cNvSpPr txBox="1">
            <a:spLocks noChangeArrowheads="1"/>
          </p:cNvSpPr>
          <p:nvPr/>
        </p:nvSpPr>
        <p:spPr>
          <a:xfrm>
            <a:off x="1287517" y="787831"/>
            <a:ext cx="9268808" cy="811024"/>
          </a:xfrm>
          <a:prstGeom prst="rect">
            <a:avLst/>
          </a:prstGeom>
        </p:spPr>
        <p:txBody>
          <a:bodyPr vert="horz" lIns="0" tIns="45720" rIns="0" bIns="45720" rtlCol="0">
            <a:normAutofit fontScale="77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defRPr/>
            </a:pPr>
            <a:r>
              <a:rPr lang="es-ES" sz="5100" b="1" dirty="0">
                <a:effectLst>
                  <a:outerShdw blurRad="38100" dist="38100" dir="2700000" algn="tl">
                    <a:srgbClr val="C0C0C0"/>
                  </a:outerShdw>
                </a:effectLst>
                <a:latin typeface="Arial" panose="020B0604020202020204" pitchFamily="34" charset="0"/>
                <a:cs typeface="Arial" panose="020B0604020202020204" pitchFamily="34" charset="0"/>
              </a:rPr>
              <a:t>Coeficiente de asimetría de Pearson</a:t>
            </a:r>
            <a:endParaRPr lang="es-ES" sz="3600" dirty="0">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5" name="8 CuadroTexto">
            <a:extLst>
              <a:ext uri="{FF2B5EF4-FFF2-40B4-BE49-F238E27FC236}">
                <a16:creationId xmlns:a16="http://schemas.microsoft.com/office/drawing/2014/main" id="{5BCC7075-A18F-434D-A106-AA5E0AD5C4D0}"/>
              </a:ext>
            </a:extLst>
          </p:cNvPr>
          <p:cNvSpPr txBox="1"/>
          <p:nvPr/>
        </p:nvSpPr>
        <p:spPr>
          <a:xfrm>
            <a:off x="1256818" y="2348880"/>
            <a:ext cx="3672408" cy="523220"/>
          </a:xfrm>
          <a:prstGeom prst="rect">
            <a:avLst/>
          </a:prstGeom>
          <a:noFill/>
        </p:spPr>
        <p:txBody>
          <a:bodyPr wrap="square" rtlCol="0">
            <a:spAutoFit/>
          </a:bodyPr>
          <a:lstStyle/>
          <a:p>
            <a:r>
              <a:rPr lang="es-PE" sz="2800" dirty="0"/>
              <a:t>Coeficiente poblacional</a:t>
            </a:r>
            <a:endParaRPr lang="en-US" sz="2800" dirty="0"/>
          </a:p>
        </p:txBody>
      </p:sp>
      <p:graphicFrame>
        <p:nvGraphicFramePr>
          <p:cNvPr id="6" name="5 Objeto">
            <a:extLst>
              <a:ext uri="{FF2B5EF4-FFF2-40B4-BE49-F238E27FC236}">
                <a16:creationId xmlns:a16="http://schemas.microsoft.com/office/drawing/2014/main" id="{239EBC5E-0CB8-46A8-B1E1-A66962F5BBDD}"/>
              </a:ext>
            </a:extLst>
          </p:cNvPr>
          <p:cNvGraphicFramePr>
            <a:graphicFrameLocks noChangeAspect="1"/>
          </p:cNvGraphicFramePr>
          <p:nvPr>
            <p:extLst>
              <p:ext uri="{D42A27DB-BD31-4B8C-83A1-F6EECF244321}">
                <p14:modId xmlns:p14="http://schemas.microsoft.com/office/powerpoint/2010/main" val="749704589"/>
              </p:ext>
            </p:extLst>
          </p:nvPr>
        </p:nvGraphicFramePr>
        <p:xfrm>
          <a:off x="5375920" y="2156840"/>
          <a:ext cx="2376264" cy="907300"/>
        </p:xfrm>
        <a:graphic>
          <a:graphicData uri="http://schemas.openxmlformats.org/presentationml/2006/ole">
            <mc:AlternateContent xmlns:mc="http://schemas.openxmlformats.org/markup-compatibility/2006">
              <mc:Choice xmlns:v="urn:schemas-microsoft-com:vml" Requires="v">
                <p:oleObj spid="_x0000_s155652" name="Equation" r:id="rId3" imgW="1040948" imgH="393529" progId="Equation.DSMT4">
                  <p:embed/>
                </p:oleObj>
              </mc:Choice>
              <mc:Fallback>
                <p:oleObj name="Equation" r:id="rId3" imgW="1040948" imgH="393529" progId="Equation.DSMT4">
                  <p:embed/>
                  <p:pic>
                    <p:nvPicPr>
                      <p:cNvPr id="6" name="5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5920" y="2156840"/>
                        <a:ext cx="2376264" cy="907300"/>
                      </a:xfrm>
                      <a:prstGeom prst="rect">
                        <a:avLst/>
                      </a:prstGeom>
                      <a:noFill/>
                    </p:spPr>
                  </p:pic>
                </p:oleObj>
              </mc:Fallback>
            </mc:AlternateContent>
          </a:graphicData>
        </a:graphic>
      </p:graphicFrame>
      <p:sp>
        <p:nvSpPr>
          <p:cNvPr id="8" name="8 CuadroTexto">
            <a:extLst>
              <a:ext uri="{FF2B5EF4-FFF2-40B4-BE49-F238E27FC236}">
                <a16:creationId xmlns:a16="http://schemas.microsoft.com/office/drawing/2014/main" id="{AE5F57E9-5BBF-40C1-8649-C3633CC7CBB9}"/>
              </a:ext>
            </a:extLst>
          </p:cNvPr>
          <p:cNvSpPr txBox="1"/>
          <p:nvPr/>
        </p:nvSpPr>
        <p:spPr>
          <a:xfrm>
            <a:off x="1287517" y="3692342"/>
            <a:ext cx="3672408" cy="523220"/>
          </a:xfrm>
          <a:prstGeom prst="rect">
            <a:avLst/>
          </a:prstGeom>
          <a:noFill/>
        </p:spPr>
        <p:txBody>
          <a:bodyPr wrap="square" rtlCol="0">
            <a:spAutoFit/>
          </a:bodyPr>
          <a:lstStyle/>
          <a:p>
            <a:r>
              <a:rPr lang="es-PE" sz="2800" dirty="0"/>
              <a:t>Coeficiente muestral</a:t>
            </a:r>
            <a:endParaRPr lang="en-US" sz="2800" dirty="0"/>
          </a:p>
        </p:txBody>
      </p:sp>
      <p:graphicFrame>
        <p:nvGraphicFramePr>
          <p:cNvPr id="10" name="7 Objeto">
            <a:extLst>
              <a:ext uri="{FF2B5EF4-FFF2-40B4-BE49-F238E27FC236}">
                <a16:creationId xmlns:a16="http://schemas.microsoft.com/office/drawing/2014/main" id="{82E4A23C-FA09-41B8-B102-FA257CA8E93B}"/>
              </a:ext>
            </a:extLst>
          </p:cNvPr>
          <p:cNvGraphicFramePr>
            <a:graphicFrameLocks noChangeAspect="1"/>
          </p:cNvGraphicFramePr>
          <p:nvPr>
            <p:extLst>
              <p:ext uri="{D42A27DB-BD31-4B8C-83A1-F6EECF244321}">
                <p14:modId xmlns:p14="http://schemas.microsoft.com/office/powerpoint/2010/main" val="2391474329"/>
              </p:ext>
            </p:extLst>
          </p:nvPr>
        </p:nvGraphicFramePr>
        <p:xfrm>
          <a:off x="5519936" y="3460897"/>
          <a:ext cx="2088232" cy="986110"/>
        </p:xfrm>
        <a:graphic>
          <a:graphicData uri="http://schemas.openxmlformats.org/presentationml/2006/ole">
            <mc:AlternateContent xmlns:mc="http://schemas.openxmlformats.org/markup-compatibility/2006">
              <mc:Choice xmlns:v="urn:schemas-microsoft-com:vml" Requires="v">
                <p:oleObj spid="_x0000_s155653" name="Equation" r:id="rId5" imgW="1028254" imgH="482391" progId="Equation.DSMT4">
                  <p:embed/>
                </p:oleObj>
              </mc:Choice>
              <mc:Fallback>
                <p:oleObj name="Equation" r:id="rId5" imgW="1028254" imgH="482391" progId="Equation.DSMT4">
                  <p:embed/>
                  <p:pic>
                    <p:nvPicPr>
                      <p:cNvPr id="8" name="7 Objet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9936" y="3460897"/>
                        <a:ext cx="2088232" cy="986110"/>
                      </a:xfrm>
                      <a:prstGeom prst="rect">
                        <a:avLst/>
                      </a:prstGeom>
                      <a:noFill/>
                    </p:spPr>
                  </p:pic>
                </p:oleObj>
              </mc:Fallback>
            </mc:AlternateContent>
          </a:graphicData>
        </a:graphic>
      </p:graphicFrame>
    </p:spTree>
    <p:extLst>
      <p:ext uri="{BB962C8B-B14F-4D97-AF65-F5344CB8AC3E}">
        <p14:creationId xmlns:p14="http://schemas.microsoft.com/office/powerpoint/2010/main" val="3809951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4589</TotalTime>
  <Words>1179</Words>
  <Application>Microsoft Office PowerPoint</Application>
  <PresentationFormat>Panorámica</PresentationFormat>
  <Paragraphs>121</Paragraphs>
  <Slides>27</Slides>
  <Notes>1</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27</vt:i4>
      </vt:variant>
    </vt:vector>
  </HeadingPairs>
  <TitlesOfParts>
    <vt:vector size="34" baseType="lpstr">
      <vt:lpstr>Arial</vt:lpstr>
      <vt:lpstr>Arial Black</vt:lpstr>
      <vt:lpstr>Calibri</vt:lpstr>
      <vt:lpstr>Calibri Light</vt:lpstr>
      <vt:lpstr>Wingdings</vt:lpstr>
      <vt:lpstr>Retrospección</vt:lpstr>
      <vt:lpstr>Equation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Universidad de Málaga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1: Introducción a la estadística descriptiva</dc:title>
  <dc:creator>Fco. Javier Barón López</dc:creator>
  <cp:keywords>Bioestadística, estadística descriptiva</cp:keywords>
  <cp:lastModifiedBy>.</cp:lastModifiedBy>
  <cp:revision>247</cp:revision>
  <dcterms:created xsi:type="dcterms:W3CDTF">2003-09-01T17:28:59Z</dcterms:created>
  <dcterms:modified xsi:type="dcterms:W3CDTF">2020-01-20T12:48:24Z</dcterms:modified>
</cp:coreProperties>
</file>