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5" r:id="rId1"/>
  </p:sldMasterIdLst>
  <p:notesMasterIdLst>
    <p:notesMasterId r:id="rId38"/>
  </p:notesMasterIdLst>
  <p:handoutMasterIdLst>
    <p:handoutMasterId r:id="rId39"/>
  </p:handoutMasterIdLst>
  <p:sldIdLst>
    <p:sldId id="455" r:id="rId2"/>
    <p:sldId id="382" r:id="rId3"/>
    <p:sldId id="456" r:id="rId4"/>
    <p:sldId id="499" r:id="rId5"/>
    <p:sldId id="516" r:id="rId6"/>
    <p:sldId id="517" r:id="rId7"/>
    <p:sldId id="518" r:id="rId8"/>
    <p:sldId id="519" r:id="rId9"/>
    <p:sldId id="520" r:id="rId10"/>
    <p:sldId id="521" r:id="rId11"/>
    <p:sldId id="522" r:id="rId12"/>
    <p:sldId id="523" r:id="rId13"/>
    <p:sldId id="545" r:id="rId14"/>
    <p:sldId id="524" r:id="rId15"/>
    <p:sldId id="525" r:id="rId16"/>
    <p:sldId id="500" r:id="rId17"/>
    <p:sldId id="526" r:id="rId18"/>
    <p:sldId id="528" r:id="rId19"/>
    <p:sldId id="529" r:id="rId20"/>
    <p:sldId id="530" r:id="rId21"/>
    <p:sldId id="532" r:id="rId22"/>
    <p:sldId id="531" r:id="rId23"/>
    <p:sldId id="533" r:id="rId24"/>
    <p:sldId id="534" r:id="rId25"/>
    <p:sldId id="535" r:id="rId26"/>
    <p:sldId id="536" r:id="rId27"/>
    <p:sldId id="537" r:id="rId28"/>
    <p:sldId id="538" r:id="rId29"/>
    <p:sldId id="546" r:id="rId30"/>
    <p:sldId id="539" r:id="rId31"/>
    <p:sldId id="540" r:id="rId32"/>
    <p:sldId id="541" r:id="rId33"/>
    <p:sldId id="542" r:id="rId34"/>
    <p:sldId id="543" r:id="rId35"/>
    <p:sldId id="547" r:id="rId36"/>
    <p:sldId id="544" r:id="rId37"/>
  </p:sldIdLst>
  <p:sldSz cx="12192000" cy="6858000"/>
  <p:notesSz cx="9601200" cy="7315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32D163E7-F3D4-4F8D-BEDE-02478CD06DEE}">
          <p14:sldIdLst>
            <p14:sldId id="455"/>
            <p14:sldId id="382"/>
            <p14:sldId id="456"/>
            <p14:sldId id="499"/>
            <p14:sldId id="516"/>
            <p14:sldId id="517"/>
            <p14:sldId id="518"/>
            <p14:sldId id="519"/>
            <p14:sldId id="520"/>
            <p14:sldId id="521"/>
            <p14:sldId id="522"/>
            <p14:sldId id="523"/>
            <p14:sldId id="545"/>
            <p14:sldId id="524"/>
            <p14:sldId id="525"/>
            <p14:sldId id="500"/>
            <p14:sldId id="526"/>
            <p14:sldId id="528"/>
            <p14:sldId id="529"/>
            <p14:sldId id="530"/>
            <p14:sldId id="532"/>
            <p14:sldId id="531"/>
            <p14:sldId id="533"/>
            <p14:sldId id="534"/>
            <p14:sldId id="535"/>
            <p14:sldId id="536"/>
            <p14:sldId id="537"/>
            <p14:sldId id="538"/>
            <p14:sldId id="546"/>
            <p14:sldId id="539"/>
            <p14:sldId id="540"/>
            <p14:sldId id="541"/>
            <p14:sldId id="542"/>
            <p14:sldId id="543"/>
            <p14:sldId id="547"/>
            <p14:sldId id="544"/>
          </p14:sldIdLst>
        </p14:section>
      </p14:sectionLst>
    </p:ext>
    <p:ext uri="{EFAFB233-063F-42B5-8137-9DF3F51BA10A}">
      <p15:sldGuideLst xmlns:p15="http://schemas.microsoft.com/office/powerpoint/2012/main">
        <p15:guide id="1" orient="horz" pos="4319"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DDE6E7"/>
    <a:srgbClr val="FFFFCC"/>
    <a:srgbClr val="FFCC00"/>
    <a:srgbClr val="99FF33"/>
    <a:srgbClr val="0066FF"/>
    <a:srgbClr val="339933"/>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p:cViewPr>
        <p:scale>
          <a:sx n="66" d="100"/>
          <a:sy n="66" d="100"/>
        </p:scale>
        <p:origin x="810" y="24"/>
      </p:cViewPr>
      <p:guideLst>
        <p:guide orient="horz" pos="4319"/>
        <p:guide pos="384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73" d="100"/>
          <a:sy n="73" d="100"/>
        </p:scale>
        <p:origin x="-1260" y="-96"/>
      </p:cViewPr>
      <p:guideLst>
        <p:guide orient="horz" pos="2304"/>
        <p:guide pos="30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defTabSz="954088">
              <a:defRPr sz="1300"/>
            </a:lvl1pPr>
          </a:lstStyle>
          <a:p>
            <a:pPr>
              <a:defRPr/>
            </a:pPr>
            <a:endParaRPr lang="es-ES"/>
          </a:p>
        </p:txBody>
      </p:sp>
      <p:sp>
        <p:nvSpPr>
          <p:cNvPr id="59395" name="Rectangle 3"/>
          <p:cNvSpPr>
            <a:spLocks noGrp="1" noChangeArrowheads="1"/>
          </p:cNvSpPr>
          <p:nvPr>
            <p:ph type="dt" sz="quarter" idx="1"/>
          </p:nvPr>
        </p:nvSpPr>
        <p:spPr bwMode="auto">
          <a:xfrm>
            <a:off x="5438775" y="0"/>
            <a:ext cx="4160838" cy="36512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r" defTabSz="954088">
              <a:defRPr sz="1300"/>
            </a:lvl1pPr>
          </a:lstStyle>
          <a:p>
            <a:pPr>
              <a:defRPr/>
            </a:pPr>
            <a:endParaRPr lang="es-ES"/>
          </a:p>
        </p:txBody>
      </p:sp>
      <p:sp>
        <p:nvSpPr>
          <p:cNvPr id="59396" name="Rectangle 4"/>
          <p:cNvSpPr>
            <a:spLocks noGrp="1" noChangeArrowheads="1"/>
          </p:cNvSpPr>
          <p:nvPr>
            <p:ph type="ftr" sz="quarter" idx="2"/>
          </p:nvPr>
        </p:nvSpPr>
        <p:spPr bwMode="auto">
          <a:xfrm>
            <a:off x="0" y="6946900"/>
            <a:ext cx="4295775" cy="366713"/>
          </a:xfrm>
          <a:prstGeom prst="rect">
            <a:avLst/>
          </a:prstGeom>
          <a:noFill/>
          <a:ln w="9525">
            <a:noFill/>
            <a:miter lim="800000"/>
            <a:headEnd/>
            <a:tailEnd/>
          </a:ln>
          <a:effectLst/>
        </p:spPr>
        <p:txBody>
          <a:bodyPr vert="horz" wrap="square" lIns="95445" tIns="47723" rIns="95445" bIns="47723" numCol="1" anchor="b" anchorCtr="0" compatLnSpc="1">
            <a:prstTxWarp prst="textNoShape">
              <a:avLst/>
            </a:prstTxWarp>
          </a:bodyPr>
          <a:lstStyle>
            <a:lvl1pPr defTabSz="954088">
              <a:defRPr sz="1300"/>
            </a:lvl1pPr>
          </a:lstStyle>
          <a:p>
            <a:pPr>
              <a:defRPr/>
            </a:pPr>
            <a:endParaRPr lang="es-ES"/>
          </a:p>
        </p:txBody>
      </p:sp>
      <p:sp>
        <p:nvSpPr>
          <p:cNvPr id="59397" name="Rectangle 5"/>
          <p:cNvSpPr>
            <a:spLocks noGrp="1" noChangeArrowheads="1"/>
          </p:cNvSpPr>
          <p:nvPr>
            <p:ph type="sldNum" sz="quarter" idx="3"/>
          </p:nvPr>
        </p:nvSpPr>
        <p:spPr bwMode="auto">
          <a:xfrm>
            <a:off x="5438775" y="6946900"/>
            <a:ext cx="4160838" cy="366713"/>
          </a:xfrm>
          <a:prstGeom prst="rect">
            <a:avLst/>
          </a:prstGeom>
          <a:noFill/>
          <a:ln w="9525">
            <a:noFill/>
            <a:miter lim="800000"/>
            <a:headEnd/>
            <a:tailEnd/>
          </a:ln>
          <a:effectLst/>
        </p:spPr>
        <p:txBody>
          <a:bodyPr vert="horz" wrap="square" lIns="95445" tIns="47723" rIns="95445" bIns="47723" numCol="1" anchor="b" anchorCtr="0" compatLnSpc="1">
            <a:prstTxWarp prst="textNoShape">
              <a:avLst/>
            </a:prstTxWarp>
          </a:bodyPr>
          <a:lstStyle>
            <a:lvl1pPr algn="r" defTabSz="954088">
              <a:defRPr sz="1300"/>
            </a:lvl1pPr>
          </a:lstStyle>
          <a:p>
            <a:pPr>
              <a:defRPr/>
            </a:pPr>
            <a:fld id="{F5CF000E-9573-461A-8909-D58CC482525C}" type="slidenum">
              <a:rPr lang="es-ES"/>
              <a:pPr>
                <a:defRPr/>
              </a:pPr>
              <a:t>‹Nº›</a:t>
            </a:fld>
            <a:endParaRPr lang="es-ES"/>
          </a:p>
        </p:txBody>
      </p:sp>
    </p:spTree>
    <p:extLst>
      <p:ext uri="{BB962C8B-B14F-4D97-AF65-F5344CB8AC3E}">
        <p14:creationId xmlns:p14="http://schemas.microsoft.com/office/powerpoint/2010/main" val="19506732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defTabSz="954088">
              <a:defRPr sz="1300"/>
            </a:lvl1pPr>
          </a:lstStyle>
          <a:p>
            <a:pPr>
              <a:defRPr/>
            </a:pPr>
            <a:endParaRPr lang="es-ES"/>
          </a:p>
        </p:txBody>
      </p:sp>
      <p:sp>
        <p:nvSpPr>
          <p:cNvPr id="53251" name="Rectangle 3"/>
          <p:cNvSpPr>
            <a:spLocks noGrp="1" noChangeArrowheads="1"/>
          </p:cNvSpPr>
          <p:nvPr>
            <p:ph type="dt" idx="1"/>
          </p:nvPr>
        </p:nvSpPr>
        <p:spPr bwMode="auto">
          <a:xfrm>
            <a:off x="5438775" y="0"/>
            <a:ext cx="4160838" cy="36512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r" defTabSz="954088">
              <a:defRPr sz="1300"/>
            </a:lvl1pPr>
          </a:lstStyle>
          <a:p>
            <a:pPr>
              <a:defRPr/>
            </a:pPr>
            <a:endParaRPr lang="es-ES"/>
          </a:p>
        </p:txBody>
      </p:sp>
      <p:sp>
        <p:nvSpPr>
          <p:cNvPr id="65540" name="Rectangle 4"/>
          <p:cNvSpPr>
            <a:spLocks noGrp="1" noRot="1" noChangeAspect="1" noChangeArrowheads="1" noTextEdit="1"/>
          </p:cNvSpPr>
          <p:nvPr>
            <p:ph type="sldImg" idx="2"/>
          </p:nvPr>
        </p:nvSpPr>
        <p:spPr bwMode="auto">
          <a:xfrm>
            <a:off x="2366963" y="549275"/>
            <a:ext cx="4872037" cy="27416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60438" y="3473450"/>
            <a:ext cx="7680325" cy="329247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53254" name="Rectangle 6"/>
          <p:cNvSpPr>
            <a:spLocks noGrp="1" noChangeArrowheads="1"/>
          </p:cNvSpPr>
          <p:nvPr>
            <p:ph type="ftr" sz="quarter" idx="4"/>
          </p:nvPr>
        </p:nvSpPr>
        <p:spPr bwMode="auto">
          <a:xfrm>
            <a:off x="0" y="6946900"/>
            <a:ext cx="4160838" cy="366713"/>
          </a:xfrm>
          <a:prstGeom prst="rect">
            <a:avLst/>
          </a:prstGeom>
          <a:noFill/>
          <a:ln w="9525">
            <a:noFill/>
            <a:miter lim="800000"/>
            <a:headEnd/>
            <a:tailEnd/>
          </a:ln>
          <a:effectLst/>
        </p:spPr>
        <p:txBody>
          <a:bodyPr vert="horz" wrap="square" lIns="95445" tIns="47723" rIns="95445" bIns="47723" numCol="1" anchor="b" anchorCtr="0" compatLnSpc="1">
            <a:prstTxWarp prst="textNoShape">
              <a:avLst/>
            </a:prstTxWarp>
          </a:bodyPr>
          <a:lstStyle>
            <a:lvl1pPr defTabSz="954088">
              <a:defRPr sz="1300"/>
            </a:lvl1pPr>
          </a:lstStyle>
          <a:p>
            <a:pPr>
              <a:defRPr/>
            </a:pPr>
            <a:endParaRPr lang="es-ES"/>
          </a:p>
        </p:txBody>
      </p:sp>
      <p:sp>
        <p:nvSpPr>
          <p:cNvPr id="53255" name="Rectangle 7"/>
          <p:cNvSpPr>
            <a:spLocks noGrp="1" noChangeArrowheads="1"/>
          </p:cNvSpPr>
          <p:nvPr>
            <p:ph type="sldNum" sz="quarter" idx="5"/>
          </p:nvPr>
        </p:nvSpPr>
        <p:spPr bwMode="auto">
          <a:xfrm>
            <a:off x="5438775" y="6946900"/>
            <a:ext cx="4160838" cy="366713"/>
          </a:xfrm>
          <a:prstGeom prst="rect">
            <a:avLst/>
          </a:prstGeom>
          <a:noFill/>
          <a:ln w="9525">
            <a:noFill/>
            <a:miter lim="800000"/>
            <a:headEnd/>
            <a:tailEnd/>
          </a:ln>
          <a:effectLst/>
        </p:spPr>
        <p:txBody>
          <a:bodyPr vert="horz" wrap="square" lIns="95445" tIns="47723" rIns="95445" bIns="47723" numCol="1" anchor="b" anchorCtr="0" compatLnSpc="1">
            <a:prstTxWarp prst="textNoShape">
              <a:avLst/>
            </a:prstTxWarp>
          </a:bodyPr>
          <a:lstStyle>
            <a:lvl1pPr algn="r" defTabSz="954088">
              <a:defRPr sz="1300"/>
            </a:lvl1pPr>
          </a:lstStyle>
          <a:p>
            <a:pPr>
              <a:defRPr/>
            </a:pPr>
            <a:fld id="{FDD6080B-2795-4CE9-9F5D-5DC18E6D7C7A}" type="slidenum">
              <a:rPr lang="es-ES"/>
              <a:pPr>
                <a:defRPr/>
              </a:pPr>
              <a:t>‹Nº›</a:t>
            </a:fld>
            <a:endParaRPr lang="es-ES"/>
          </a:p>
        </p:txBody>
      </p:sp>
    </p:spTree>
    <p:extLst>
      <p:ext uri="{BB962C8B-B14F-4D97-AF65-F5344CB8AC3E}">
        <p14:creationId xmlns:p14="http://schemas.microsoft.com/office/powerpoint/2010/main" val="21705795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900">
                <a:solidFill>
                  <a:schemeClr val="tx1"/>
                </a:solidFill>
                <a:latin typeface="Arial" pitchFamily="34" charset="0"/>
              </a:defRPr>
            </a:lvl1pPr>
            <a:lvl2pPr marL="742950" indent="-285750" defTabSz="954088" eaLnBrk="0" hangingPunct="0">
              <a:defRPr sz="1900">
                <a:solidFill>
                  <a:schemeClr val="tx1"/>
                </a:solidFill>
                <a:latin typeface="Arial" pitchFamily="34" charset="0"/>
              </a:defRPr>
            </a:lvl2pPr>
            <a:lvl3pPr marL="1143000" indent="-228600" defTabSz="954088" eaLnBrk="0" hangingPunct="0">
              <a:defRPr sz="1900">
                <a:solidFill>
                  <a:schemeClr val="tx1"/>
                </a:solidFill>
                <a:latin typeface="Arial" pitchFamily="34" charset="0"/>
              </a:defRPr>
            </a:lvl3pPr>
            <a:lvl4pPr marL="1600200" indent="-228600" defTabSz="954088" eaLnBrk="0" hangingPunct="0">
              <a:defRPr sz="1900">
                <a:solidFill>
                  <a:schemeClr val="tx1"/>
                </a:solidFill>
                <a:latin typeface="Arial" pitchFamily="34" charset="0"/>
              </a:defRPr>
            </a:lvl4pPr>
            <a:lvl5pPr marL="2057400" indent="-228600" defTabSz="954088" eaLnBrk="0" hangingPunct="0">
              <a:defRPr sz="1900">
                <a:solidFill>
                  <a:schemeClr val="tx1"/>
                </a:solidFill>
                <a:latin typeface="Arial" pitchFamily="34" charset="0"/>
              </a:defRPr>
            </a:lvl5pPr>
            <a:lvl6pPr marL="2514600" indent="-228600" defTabSz="954088" eaLnBrk="0" fontAlgn="base" hangingPunct="0">
              <a:spcBef>
                <a:spcPct val="0"/>
              </a:spcBef>
              <a:spcAft>
                <a:spcPct val="0"/>
              </a:spcAft>
              <a:defRPr sz="1900">
                <a:solidFill>
                  <a:schemeClr val="tx1"/>
                </a:solidFill>
                <a:latin typeface="Arial" pitchFamily="34" charset="0"/>
              </a:defRPr>
            </a:lvl6pPr>
            <a:lvl7pPr marL="2971800" indent="-228600" defTabSz="954088" eaLnBrk="0" fontAlgn="base" hangingPunct="0">
              <a:spcBef>
                <a:spcPct val="0"/>
              </a:spcBef>
              <a:spcAft>
                <a:spcPct val="0"/>
              </a:spcAft>
              <a:defRPr sz="1900">
                <a:solidFill>
                  <a:schemeClr val="tx1"/>
                </a:solidFill>
                <a:latin typeface="Arial" pitchFamily="34" charset="0"/>
              </a:defRPr>
            </a:lvl7pPr>
            <a:lvl8pPr marL="3429000" indent="-228600" defTabSz="954088" eaLnBrk="0" fontAlgn="base" hangingPunct="0">
              <a:spcBef>
                <a:spcPct val="0"/>
              </a:spcBef>
              <a:spcAft>
                <a:spcPct val="0"/>
              </a:spcAft>
              <a:defRPr sz="1900">
                <a:solidFill>
                  <a:schemeClr val="tx1"/>
                </a:solidFill>
                <a:latin typeface="Arial" pitchFamily="34" charset="0"/>
              </a:defRPr>
            </a:lvl8pPr>
            <a:lvl9pPr marL="3886200" indent="-228600" defTabSz="954088" eaLnBrk="0" fontAlgn="base" hangingPunct="0">
              <a:spcBef>
                <a:spcPct val="0"/>
              </a:spcBef>
              <a:spcAft>
                <a:spcPct val="0"/>
              </a:spcAft>
              <a:defRPr sz="1900">
                <a:solidFill>
                  <a:schemeClr val="tx1"/>
                </a:solidFill>
                <a:latin typeface="Arial" pitchFamily="34" charset="0"/>
              </a:defRPr>
            </a:lvl9pPr>
          </a:lstStyle>
          <a:p>
            <a:pPr eaLnBrk="1" hangingPunct="1"/>
            <a:fld id="{1E56E854-B1F8-420C-AE71-7A03C0877C91}" type="slidenum">
              <a:rPr lang="es-ES" sz="1300" smtClean="0"/>
              <a:pPr eaLnBrk="1" hangingPunct="1"/>
              <a:t>1</a:t>
            </a:fld>
            <a:endParaRPr lang="es-ES" sz="1300"/>
          </a:p>
        </p:txBody>
      </p:sp>
      <p:sp>
        <p:nvSpPr>
          <p:cNvPr id="39939" name="Rectangle 2"/>
          <p:cNvSpPr>
            <a:spLocks noGrp="1" noRot="1" noChangeAspect="1" noChangeArrowheads="1" noTextEdit="1"/>
          </p:cNvSpPr>
          <p:nvPr>
            <p:ph type="sldImg"/>
          </p:nvPr>
        </p:nvSpPr>
        <p:spPr>
          <a:xfrm>
            <a:off x="2366963" y="549275"/>
            <a:ext cx="4872037" cy="2741613"/>
          </a:xfrm>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PE">
              <a:latin typeface="Arial" pitchFamily="34" charset="0"/>
            </a:endParaRPr>
          </a:p>
        </p:txBody>
      </p:sp>
    </p:spTree>
    <p:extLst>
      <p:ext uri="{BB962C8B-B14F-4D97-AF65-F5344CB8AC3E}">
        <p14:creationId xmlns:p14="http://schemas.microsoft.com/office/powerpoint/2010/main" val="443107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a:defRPr/>
            </a:pPr>
            <a:r>
              <a:rPr lang="es-ES"/>
              <a:t>Bioestadística. U. Málaga.</a:t>
            </a:r>
          </a:p>
        </p:txBody>
      </p:sp>
      <p:sp>
        <p:nvSpPr>
          <p:cNvPr id="5" name="Footer Placeholder 4"/>
          <p:cNvSpPr>
            <a:spLocks noGrp="1"/>
          </p:cNvSpPr>
          <p:nvPr>
            <p:ph type="ftr" sz="quarter" idx="11"/>
          </p:nvPr>
        </p:nvSpPr>
        <p:spPr/>
        <p:txBody>
          <a:bodyPr/>
          <a:lstStyle/>
          <a:p>
            <a:pPr>
              <a:defRPr/>
            </a:pPr>
            <a:r>
              <a:rPr lang="es-ES"/>
              <a:t>Tema 1: Introdución</a:t>
            </a:r>
          </a:p>
        </p:txBody>
      </p:sp>
      <p:sp>
        <p:nvSpPr>
          <p:cNvPr id="6" name="Slide Number Placeholder 5"/>
          <p:cNvSpPr>
            <a:spLocks noGrp="1"/>
          </p:cNvSpPr>
          <p:nvPr>
            <p:ph type="sldNum" sz="quarter" idx="12"/>
          </p:nvPr>
        </p:nvSpPr>
        <p:spPr/>
        <p:txBody>
          <a:bodyPr/>
          <a:lstStyle/>
          <a:p>
            <a:pPr>
              <a:defRPr/>
            </a:pPr>
            <a:fld id="{7D2B6B7D-FC2C-46F1-AED0-9BF478693E30}" type="slidenum">
              <a:rPr lang="es-ES" smtClean="0"/>
              <a:pPr>
                <a:defRPr/>
              </a:pPr>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911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r>
              <a:rPr lang="es-ES"/>
              <a:t>Bioestadística. U. Málaga.</a:t>
            </a:r>
          </a:p>
        </p:txBody>
      </p:sp>
      <p:sp>
        <p:nvSpPr>
          <p:cNvPr id="5" name="Footer Placeholder 4"/>
          <p:cNvSpPr>
            <a:spLocks noGrp="1"/>
          </p:cNvSpPr>
          <p:nvPr>
            <p:ph type="ftr" sz="quarter" idx="11"/>
          </p:nvPr>
        </p:nvSpPr>
        <p:spPr/>
        <p:txBody>
          <a:bodyPr/>
          <a:lstStyle/>
          <a:p>
            <a:pPr>
              <a:defRPr/>
            </a:pPr>
            <a:r>
              <a:rPr lang="es-ES"/>
              <a:t>Tema 1: Introdución</a:t>
            </a:r>
          </a:p>
        </p:txBody>
      </p:sp>
      <p:sp>
        <p:nvSpPr>
          <p:cNvPr id="6" name="Slide Number Placeholder 5"/>
          <p:cNvSpPr>
            <a:spLocks noGrp="1"/>
          </p:cNvSpPr>
          <p:nvPr>
            <p:ph type="sldNum" sz="quarter" idx="12"/>
          </p:nvPr>
        </p:nvSpPr>
        <p:spPr/>
        <p:txBody>
          <a:bodyPr/>
          <a:lstStyle/>
          <a:p>
            <a:pPr>
              <a:defRPr/>
            </a:pPr>
            <a:fld id="{2BB3603E-B180-4473-99B4-8F766828627D}" type="slidenum">
              <a:rPr lang="es-ES" smtClean="0"/>
              <a:pPr>
                <a:defRPr/>
              </a:pPr>
              <a:t>‹Nº›</a:t>
            </a:fld>
            <a:endParaRPr lang="es-ES"/>
          </a:p>
        </p:txBody>
      </p:sp>
    </p:spTree>
    <p:extLst>
      <p:ext uri="{BB962C8B-B14F-4D97-AF65-F5344CB8AC3E}">
        <p14:creationId xmlns:p14="http://schemas.microsoft.com/office/powerpoint/2010/main" val="2217253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r>
              <a:rPr lang="es-ES"/>
              <a:t>Bioestadística. U. Málaga.</a:t>
            </a:r>
          </a:p>
        </p:txBody>
      </p:sp>
      <p:sp>
        <p:nvSpPr>
          <p:cNvPr id="5" name="Footer Placeholder 4"/>
          <p:cNvSpPr>
            <a:spLocks noGrp="1"/>
          </p:cNvSpPr>
          <p:nvPr>
            <p:ph type="ftr" sz="quarter" idx="11"/>
          </p:nvPr>
        </p:nvSpPr>
        <p:spPr/>
        <p:txBody>
          <a:bodyPr/>
          <a:lstStyle/>
          <a:p>
            <a:pPr>
              <a:defRPr/>
            </a:pPr>
            <a:r>
              <a:rPr lang="es-ES"/>
              <a:t>Tema 1: Introdución</a:t>
            </a:r>
          </a:p>
        </p:txBody>
      </p:sp>
      <p:sp>
        <p:nvSpPr>
          <p:cNvPr id="6" name="Slide Number Placeholder 5"/>
          <p:cNvSpPr>
            <a:spLocks noGrp="1"/>
          </p:cNvSpPr>
          <p:nvPr>
            <p:ph type="sldNum" sz="quarter" idx="12"/>
          </p:nvPr>
        </p:nvSpPr>
        <p:spPr/>
        <p:txBody>
          <a:bodyPr/>
          <a:lstStyle/>
          <a:p>
            <a:pPr>
              <a:defRPr/>
            </a:pPr>
            <a:fld id="{A07C3449-63A3-4B9B-B313-E9F13E2996B2}" type="slidenum">
              <a:rPr lang="es-ES" smtClean="0"/>
              <a:pPr>
                <a:defRPr/>
              </a:pPr>
              <a:t>‹Nº›</a:t>
            </a:fld>
            <a:endParaRPr lang="es-ES"/>
          </a:p>
        </p:txBody>
      </p:sp>
    </p:spTree>
    <p:extLst>
      <p:ext uri="{BB962C8B-B14F-4D97-AF65-F5344CB8AC3E}">
        <p14:creationId xmlns:p14="http://schemas.microsoft.com/office/powerpoint/2010/main" val="1150748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r>
              <a:rPr lang="es-ES"/>
              <a:t>Bioestadística. U. Málaga.</a:t>
            </a:r>
          </a:p>
        </p:txBody>
      </p:sp>
      <p:sp>
        <p:nvSpPr>
          <p:cNvPr id="5" name="Footer Placeholder 4"/>
          <p:cNvSpPr>
            <a:spLocks noGrp="1"/>
          </p:cNvSpPr>
          <p:nvPr>
            <p:ph type="ftr" sz="quarter" idx="11"/>
          </p:nvPr>
        </p:nvSpPr>
        <p:spPr/>
        <p:txBody>
          <a:bodyPr/>
          <a:lstStyle/>
          <a:p>
            <a:pPr>
              <a:defRPr/>
            </a:pPr>
            <a:r>
              <a:rPr lang="es-ES"/>
              <a:t>Tema 1: Introdución</a:t>
            </a:r>
          </a:p>
        </p:txBody>
      </p:sp>
      <p:sp>
        <p:nvSpPr>
          <p:cNvPr id="6" name="Slide Number Placeholder 5"/>
          <p:cNvSpPr>
            <a:spLocks noGrp="1"/>
          </p:cNvSpPr>
          <p:nvPr>
            <p:ph type="sldNum" sz="quarter" idx="12"/>
          </p:nvPr>
        </p:nvSpPr>
        <p:spPr/>
        <p:txBody>
          <a:bodyPr/>
          <a:lstStyle/>
          <a:p>
            <a:pPr>
              <a:defRPr/>
            </a:pPr>
            <a:fld id="{F39CC949-1989-4E64-93DF-3E75F23A0E9E}" type="slidenum">
              <a:rPr lang="es-ES" smtClean="0"/>
              <a:pPr>
                <a:defRPr/>
              </a:pPr>
              <a:t>‹Nº›</a:t>
            </a:fld>
            <a:endParaRPr lang="es-ES"/>
          </a:p>
        </p:txBody>
      </p:sp>
    </p:spTree>
    <p:extLst>
      <p:ext uri="{BB962C8B-B14F-4D97-AF65-F5344CB8AC3E}">
        <p14:creationId xmlns:p14="http://schemas.microsoft.com/office/powerpoint/2010/main" val="630079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r>
              <a:rPr lang="es-ES"/>
              <a:t>Bioestadística. U. Málaga.</a:t>
            </a:r>
          </a:p>
        </p:txBody>
      </p:sp>
      <p:sp>
        <p:nvSpPr>
          <p:cNvPr id="5" name="Footer Placeholder 4"/>
          <p:cNvSpPr>
            <a:spLocks noGrp="1"/>
          </p:cNvSpPr>
          <p:nvPr>
            <p:ph type="ftr" sz="quarter" idx="11"/>
          </p:nvPr>
        </p:nvSpPr>
        <p:spPr/>
        <p:txBody>
          <a:bodyPr/>
          <a:lstStyle/>
          <a:p>
            <a:pPr>
              <a:defRPr/>
            </a:pPr>
            <a:r>
              <a:rPr lang="es-ES"/>
              <a:t>Tema 1: Introdución</a:t>
            </a:r>
          </a:p>
        </p:txBody>
      </p:sp>
      <p:sp>
        <p:nvSpPr>
          <p:cNvPr id="6" name="Slide Number Placeholder 5"/>
          <p:cNvSpPr>
            <a:spLocks noGrp="1"/>
          </p:cNvSpPr>
          <p:nvPr>
            <p:ph type="sldNum" sz="quarter" idx="12"/>
          </p:nvPr>
        </p:nvSpPr>
        <p:spPr/>
        <p:txBody>
          <a:bodyPr/>
          <a:lstStyle/>
          <a:p>
            <a:pPr>
              <a:defRPr/>
            </a:pPr>
            <a:fld id="{7D3D2A3A-D2BE-4463-86F7-3DA5BFB661A5}" type="slidenum">
              <a:rPr lang="es-ES" smtClean="0"/>
              <a:pPr>
                <a:defRPr/>
              </a:pPr>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4489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a:defRPr/>
            </a:pPr>
            <a:r>
              <a:rPr lang="es-ES"/>
              <a:t>Bioestadística. U. Málaga.</a:t>
            </a:r>
          </a:p>
        </p:txBody>
      </p:sp>
      <p:sp>
        <p:nvSpPr>
          <p:cNvPr id="6" name="Footer Placeholder 5"/>
          <p:cNvSpPr>
            <a:spLocks noGrp="1"/>
          </p:cNvSpPr>
          <p:nvPr>
            <p:ph type="ftr" sz="quarter" idx="11"/>
          </p:nvPr>
        </p:nvSpPr>
        <p:spPr/>
        <p:txBody>
          <a:bodyPr/>
          <a:lstStyle/>
          <a:p>
            <a:pPr>
              <a:defRPr/>
            </a:pPr>
            <a:r>
              <a:rPr lang="es-ES"/>
              <a:t>Tema 1: Introdución</a:t>
            </a:r>
          </a:p>
        </p:txBody>
      </p:sp>
      <p:sp>
        <p:nvSpPr>
          <p:cNvPr id="7" name="Slide Number Placeholder 6"/>
          <p:cNvSpPr>
            <a:spLocks noGrp="1"/>
          </p:cNvSpPr>
          <p:nvPr>
            <p:ph type="sldNum" sz="quarter" idx="12"/>
          </p:nvPr>
        </p:nvSpPr>
        <p:spPr/>
        <p:txBody>
          <a:bodyPr/>
          <a:lstStyle/>
          <a:p>
            <a:pPr>
              <a:defRPr/>
            </a:pPr>
            <a:fld id="{DD37BE4F-7C6F-4557-9A54-769EA274A9E0}" type="slidenum">
              <a:rPr lang="es-ES" smtClean="0"/>
              <a:pPr>
                <a:defRPr/>
              </a:pPr>
              <a:t>‹Nº›</a:t>
            </a:fld>
            <a:endParaRPr lang="es-ES"/>
          </a:p>
        </p:txBody>
      </p:sp>
    </p:spTree>
    <p:extLst>
      <p:ext uri="{BB962C8B-B14F-4D97-AF65-F5344CB8AC3E}">
        <p14:creationId xmlns:p14="http://schemas.microsoft.com/office/powerpoint/2010/main" val="2717168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a:defRPr/>
            </a:pPr>
            <a:r>
              <a:rPr lang="es-ES"/>
              <a:t>Bioestadística. U. Málaga.</a:t>
            </a:r>
          </a:p>
        </p:txBody>
      </p:sp>
      <p:sp>
        <p:nvSpPr>
          <p:cNvPr id="8" name="Footer Placeholder 7"/>
          <p:cNvSpPr>
            <a:spLocks noGrp="1"/>
          </p:cNvSpPr>
          <p:nvPr>
            <p:ph type="ftr" sz="quarter" idx="11"/>
          </p:nvPr>
        </p:nvSpPr>
        <p:spPr/>
        <p:txBody>
          <a:bodyPr/>
          <a:lstStyle/>
          <a:p>
            <a:pPr>
              <a:defRPr/>
            </a:pPr>
            <a:r>
              <a:rPr lang="es-ES"/>
              <a:t>Tema 1: Introdución</a:t>
            </a:r>
          </a:p>
        </p:txBody>
      </p:sp>
      <p:sp>
        <p:nvSpPr>
          <p:cNvPr id="9" name="Slide Number Placeholder 8"/>
          <p:cNvSpPr>
            <a:spLocks noGrp="1"/>
          </p:cNvSpPr>
          <p:nvPr>
            <p:ph type="sldNum" sz="quarter" idx="12"/>
          </p:nvPr>
        </p:nvSpPr>
        <p:spPr/>
        <p:txBody>
          <a:bodyPr/>
          <a:lstStyle/>
          <a:p>
            <a:pPr>
              <a:defRPr/>
            </a:pPr>
            <a:fld id="{D3EA692E-5CBE-49BA-9053-B5E4D1F68131}" type="slidenum">
              <a:rPr lang="es-ES" smtClean="0"/>
              <a:pPr>
                <a:defRPr/>
              </a:pPr>
              <a:t>‹Nº›</a:t>
            </a:fld>
            <a:endParaRPr lang="es-ES"/>
          </a:p>
        </p:txBody>
      </p:sp>
    </p:spTree>
    <p:extLst>
      <p:ext uri="{BB962C8B-B14F-4D97-AF65-F5344CB8AC3E}">
        <p14:creationId xmlns:p14="http://schemas.microsoft.com/office/powerpoint/2010/main" val="1901476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r>
              <a:rPr lang="es-ES"/>
              <a:t>Bioestadística. U. Málaga.</a:t>
            </a:r>
          </a:p>
        </p:txBody>
      </p:sp>
      <p:sp>
        <p:nvSpPr>
          <p:cNvPr id="4" name="Footer Placeholder 3"/>
          <p:cNvSpPr>
            <a:spLocks noGrp="1"/>
          </p:cNvSpPr>
          <p:nvPr>
            <p:ph type="ftr" sz="quarter" idx="11"/>
          </p:nvPr>
        </p:nvSpPr>
        <p:spPr/>
        <p:txBody>
          <a:bodyPr/>
          <a:lstStyle/>
          <a:p>
            <a:pPr>
              <a:defRPr/>
            </a:pPr>
            <a:r>
              <a:rPr lang="es-ES"/>
              <a:t>Tema 1: Introdución</a:t>
            </a:r>
          </a:p>
        </p:txBody>
      </p:sp>
      <p:sp>
        <p:nvSpPr>
          <p:cNvPr id="5" name="Slide Number Placeholder 4"/>
          <p:cNvSpPr>
            <a:spLocks noGrp="1"/>
          </p:cNvSpPr>
          <p:nvPr>
            <p:ph type="sldNum" sz="quarter" idx="12"/>
          </p:nvPr>
        </p:nvSpPr>
        <p:spPr/>
        <p:txBody>
          <a:bodyPr/>
          <a:lstStyle/>
          <a:p>
            <a:pPr>
              <a:defRPr/>
            </a:pPr>
            <a:fld id="{2C3B6207-ED24-4248-A54C-03A3DA36CA9B}" type="slidenum">
              <a:rPr lang="es-ES" smtClean="0"/>
              <a:pPr>
                <a:defRPr/>
              </a:pPr>
              <a:t>‹Nº›</a:t>
            </a:fld>
            <a:endParaRPr lang="es-ES"/>
          </a:p>
        </p:txBody>
      </p:sp>
    </p:spTree>
    <p:extLst>
      <p:ext uri="{BB962C8B-B14F-4D97-AF65-F5344CB8AC3E}">
        <p14:creationId xmlns:p14="http://schemas.microsoft.com/office/powerpoint/2010/main" val="5616665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r>
              <a:rPr lang="es-ES"/>
              <a:t>Bioestadística. U. Málaga.</a:t>
            </a:r>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r>
              <a:rPr lang="es-ES"/>
              <a:t>Tema 1: Introdución</a:t>
            </a:r>
          </a:p>
        </p:txBody>
      </p:sp>
      <p:sp>
        <p:nvSpPr>
          <p:cNvPr id="9" name="Slide Number Placeholder 8"/>
          <p:cNvSpPr>
            <a:spLocks noGrp="1"/>
          </p:cNvSpPr>
          <p:nvPr>
            <p:ph type="sldNum" sz="quarter" idx="12"/>
          </p:nvPr>
        </p:nvSpPr>
        <p:spPr/>
        <p:txBody>
          <a:bodyPr/>
          <a:lstStyle/>
          <a:p>
            <a:pPr>
              <a:defRPr/>
            </a:pPr>
            <a:fld id="{9E19C15B-C8D5-4E80-BC4B-DF8D7DEE6539}" type="slidenum">
              <a:rPr lang="es-ES" smtClean="0"/>
              <a:pPr>
                <a:defRPr/>
              </a:pPr>
              <a:t>‹Nº›</a:t>
            </a:fld>
            <a:endParaRPr lang="es-ES"/>
          </a:p>
        </p:txBody>
      </p:sp>
    </p:spTree>
    <p:extLst>
      <p:ext uri="{BB962C8B-B14F-4D97-AF65-F5344CB8AC3E}">
        <p14:creationId xmlns:p14="http://schemas.microsoft.com/office/powerpoint/2010/main" val="3531914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a:defRPr/>
            </a:pPr>
            <a:r>
              <a:rPr lang="es-ES"/>
              <a:t>Bioestadística. U. Málaga.</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pPr>
              <a:defRPr/>
            </a:pPr>
            <a:r>
              <a:rPr lang="es-ES"/>
              <a:t>Tema 1: Introdución</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089AAF94-B3F1-424E-8FD0-2E1202687230}" type="slidenum">
              <a:rPr lang="es-ES" smtClean="0"/>
              <a:pPr>
                <a:defRPr/>
              </a:pPr>
              <a:t>‹Nº›</a:t>
            </a:fld>
            <a:endParaRPr lang="es-ES"/>
          </a:p>
        </p:txBody>
      </p:sp>
    </p:spTree>
    <p:extLst>
      <p:ext uri="{BB962C8B-B14F-4D97-AF65-F5344CB8AC3E}">
        <p14:creationId xmlns:p14="http://schemas.microsoft.com/office/powerpoint/2010/main" val="1267766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r>
              <a:rPr lang="es-ES"/>
              <a:t>Bioestadística. U. Málaga.</a:t>
            </a:r>
          </a:p>
        </p:txBody>
      </p:sp>
      <p:sp>
        <p:nvSpPr>
          <p:cNvPr id="6" name="Footer Placeholder 5"/>
          <p:cNvSpPr>
            <a:spLocks noGrp="1"/>
          </p:cNvSpPr>
          <p:nvPr>
            <p:ph type="ftr" sz="quarter" idx="11"/>
          </p:nvPr>
        </p:nvSpPr>
        <p:spPr/>
        <p:txBody>
          <a:bodyPr/>
          <a:lstStyle/>
          <a:p>
            <a:pPr>
              <a:defRPr/>
            </a:pPr>
            <a:r>
              <a:rPr lang="es-ES"/>
              <a:t>Tema 1: Introdución</a:t>
            </a:r>
          </a:p>
        </p:txBody>
      </p:sp>
      <p:sp>
        <p:nvSpPr>
          <p:cNvPr id="7" name="Slide Number Placeholder 6"/>
          <p:cNvSpPr>
            <a:spLocks noGrp="1"/>
          </p:cNvSpPr>
          <p:nvPr>
            <p:ph type="sldNum" sz="quarter" idx="12"/>
          </p:nvPr>
        </p:nvSpPr>
        <p:spPr/>
        <p:txBody>
          <a:bodyPr/>
          <a:lstStyle/>
          <a:p>
            <a:pPr>
              <a:defRPr/>
            </a:pPr>
            <a:fld id="{F542F814-2DA7-45BD-BCB3-036BD5F1D889}" type="slidenum">
              <a:rPr lang="es-ES" smtClean="0"/>
              <a:pPr>
                <a:defRPr/>
              </a:pPr>
              <a:t>‹Nº›</a:t>
            </a:fld>
            <a:endParaRPr lang="es-ES"/>
          </a:p>
        </p:txBody>
      </p:sp>
    </p:spTree>
    <p:extLst>
      <p:ext uri="{BB962C8B-B14F-4D97-AF65-F5344CB8AC3E}">
        <p14:creationId xmlns:p14="http://schemas.microsoft.com/office/powerpoint/2010/main" val="987005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r>
              <a:rPr lang="es-ES"/>
              <a:t>Bioestadística. U. Málaga.</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r>
              <a:rPr lang="es-ES"/>
              <a:t>Tema 1: Introdución</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a:defRPr/>
            </a:pPr>
            <a:fld id="{2C3B6207-ED24-4248-A54C-03A3DA36CA9B}" type="slidenum">
              <a:rPr lang="es-ES" smtClean="0"/>
              <a:pPr>
                <a:defRPr/>
              </a:pPr>
              <a:t>‹Nº›</a:t>
            </a:fld>
            <a:endParaRPr lang="es-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8745806"/>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2.wmf"/><Relationship Id="rId5" Type="http://schemas.openxmlformats.org/officeDocument/2006/relationships/oleObject" Target="../embeddings/oleObject9.bin"/><Relationship Id="rId4" Type="http://schemas.openxmlformats.org/officeDocument/2006/relationships/image" Target="../media/image11.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4.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5.wmf"/></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18.wmf"/><Relationship Id="rId5" Type="http://schemas.openxmlformats.org/officeDocument/2006/relationships/oleObject" Target="../embeddings/oleObject14.bin"/><Relationship Id="rId4" Type="http://schemas.openxmlformats.org/officeDocument/2006/relationships/image" Target="../media/image17.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3490" name="Picture 2" descr="Resultado de imagen para universidad agraria la molina logo">
            <a:extLst>
              <a:ext uri="{FF2B5EF4-FFF2-40B4-BE49-F238E27FC236}">
                <a16:creationId xmlns:a16="http://schemas.microsoft.com/office/drawing/2014/main" id="{88FEB302-0E49-4115-A01A-2EBD978F75A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7327" y="548681"/>
            <a:ext cx="6297348" cy="15841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1896105-2BF5-4238-9074-0C616CFB2702}"/>
              </a:ext>
            </a:extLst>
          </p:cNvPr>
          <p:cNvSpPr txBox="1">
            <a:spLocks noChangeArrowheads="1"/>
          </p:cNvSpPr>
          <p:nvPr/>
        </p:nvSpPr>
        <p:spPr>
          <a:xfrm>
            <a:off x="875420" y="2924944"/>
            <a:ext cx="10441160" cy="18002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ESTADÍSTICA GENERAL</a:t>
            </a:r>
          </a:p>
          <a:p>
            <a:pPr algn="ctr">
              <a:defRPr/>
            </a:pPr>
            <a:r>
              <a:rPr lang="es-ES" sz="3600" dirty="0">
                <a:effectLst>
                  <a:outerShdw blurRad="38100" dist="38100" dir="2700000" algn="tl">
                    <a:srgbClr val="C0C0C0"/>
                  </a:outerShdw>
                </a:effectLst>
                <a:latin typeface="Arial" panose="020B0604020202020204" pitchFamily="34" charset="0"/>
                <a:cs typeface="Arial" panose="020B0604020202020204" pitchFamily="34" charset="0"/>
              </a:rPr>
              <a:t>CAPÍTULO 6: PROBABILIDAD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4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23" eaLnBrk="0" hangingPunct="0">
              <a:defRPr sz="2339">
                <a:solidFill>
                  <a:schemeClr val="tx1"/>
                </a:solidFill>
                <a:latin typeface="Arial" pitchFamily="34" charset="0"/>
              </a:defRPr>
            </a:lvl1pPr>
            <a:lvl2pPr marL="914423" indent="-351701" defTabSz="1215323" eaLnBrk="0" hangingPunct="0">
              <a:defRPr sz="2339">
                <a:solidFill>
                  <a:schemeClr val="tx1"/>
                </a:solidFill>
                <a:latin typeface="Arial" pitchFamily="34" charset="0"/>
              </a:defRPr>
            </a:lvl2pPr>
            <a:lvl3pPr marL="1406804" indent="-281361" defTabSz="1215323" eaLnBrk="0" hangingPunct="0">
              <a:defRPr sz="2339">
                <a:solidFill>
                  <a:schemeClr val="tx1"/>
                </a:solidFill>
                <a:latin typeface="Arial" pitchFamily="34" charset="0"/>
              </a:defRPr>
            </a:lvl3pPr>
            <a:lvl4pPr marL="1969526" indent="-281361" defTabSz="1215323" eaLnBrk="0" hangingPunct="0">
              <a:defRPr sz="2339">
                <a:solidFill>
                  <a:schemeClr val="tx1"/>
                </a:solidFill>
                <a:latin typeface="Arial" pitchFamily="34" charset="0"/>
              </a:defRPr>
            </a:lvl4pPr>
            <a:lvl5pPr marL="2532248" indent="-281361" defTabSz="1215323" eaLnBrk="0" hangingPunct="0">
              <a:defRPr sz="2339">
                <a:solidFill>
                  <a:schemeClr val="tx1"/>
                </a:solidFill>
                <a:latin typeface="Arial" pitchFamily="34" charset="0"/>
              </a:defRPr>
            </a:lvl5pPr>
            <a:lvl6pPr marL="3094970" indent="-281361" defTabSz="1215323" eaLnBrk="0" fontAlgn="base" hangingPunct="0">
              <a:spcBef>
                <a:spcPct val="0"/>
              </a:spcBef>
              <a:spcAft>
                <a:spcPct val="0"/>
              </a:spcAft>
              <a:defRPr sz="2339">
                <a:solidFill>
                  <a:schemeClr val="tx1"/>
                </a:solidFill>
                <a:latin typeface="Arial" pitchFamily="34" charset="0"/>
              </a:defRPr>
            </a:lvl6pPr>
            <a:lvl7pPr marL="3657691" indent="-281361" defTabSz="1215323" eaLnBrk="0" fontAlgn="base" hangingPunct="0">
              <a:spcBef>
                <a:spcPct val="0"/>
              </a:spcBef>
              <a:spcAft>
                <a:spcPct val="0"/>
              </a:spcAft>
              <a:defRPr sz="2339">
                <a:solidFill>
                  <a:schemeClr val="tx1"/>
                </a:solidFill>
                <a:latin typeface="Arial" pitchFamily="34" charset="0"/>
              </a:defRPr>
            </a:lvl7pPr>
            <a:lvl8pPr marL="4220413" indent="-281361" defTabSz="1215323" eaLnBrk="0" fontAlgn="base" hangingPunct="0">
              <a:spcBef>
                <a:spcPct val="0"/>
              </a:spcBef>
              <a:spcAft>
                <a:spcPct val="0"/>
              </a:spcAft>
              <a:defRPr sz="2339">
                <a:solidFill>
                  <a:schemeClr val="tx1"/>
                </a:solidFill>
                <a:latin typeface="Arial" pitchFamily="34" charset="0"/>
              </a:defRPr>
            </a:lvl8pPr>
            <a:lvl9pPr marL="4783135" indent="-281361" defTabSz="1215323" eaLnBrk="0" fontAlgn="base" hangingPunct="0">
              <a:spcBef>
                <a:spcPct val="0"/>
              </a:spcBef>
              <a:spcAft>
                <a:spcPct val="0"/>
              </a:spcAft>
              <a:defRPr sz="2339">
                <a:solidFill>
                  <a:schemeClr val="tx1"/>
                </a:solidFill>
                <a:latin typeface="Arial" pitchFamily="34" charset="0"/>
              </a:defRPr>
            </a:lvl9pPr>
          </a:lstStyle>
          <a:p>
            <a:pPr eaLnBrk="1" hangingPunct="1"/>
            <a:fld id="{7ECC24C9-B0A7-4983-9006-361DEBFA3B20}" type="slidenum">
              <a:rPr lang="es-ES" sz="1600">
                <a:latin typeface="Arial Black" pitchFamily="34" charset="0"/>
              </a:rPr>
              <a:pPr eaLnBrk="1" hangingPunct="1"/>
              <a:t>10</a:t>
            </a:fld>
            <a:endParaRPr lang="es-ES" sz="1600">
              <a:latin typeface="Arial Black" pitchFamily="34" charset="0"/>
            </a:endParaRPr>
          </a:p>
        </p:txBody>
      </p:sp>
      <p:sp>
        <p:nvSpPr>
          <p:cNvPr id="9" name="Rectangle 5">
            <a:extLst>
              <a:ext uri="{FF2B5EF4-FFF2-40B4-BE49-F238E27FC236}">
                <a16:creationId xmlns:a16="http://schemas.microsoft.com/office/drawing/2014/main" id="{FD3709D9-CF6F-440A-91E9-6B1B77D456DF}"/>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Ejercicio 3</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6A56E46D-5301-41AA-A042-1A342D2B8C7C}"/>
              </a:ext>
            </a:extLst>
          </p:cNvPr>
          <p:cNvSpPr/>
          <p:nvPr/>
        </p:nvSpPr>
        <p:spPr>
          <a:xfrm>
            <a:off x="911423" y="1951672"/>
            <a:ext cx="10301059" cy="1569660"/>
          </a:xfrm>
          <a:prstGeom prst="rect">
            <a:avLst/>
          </a:prstGeom>
        </p:spPr>
        <p:txBody>
          <a:bodyPr wrap="square">
            <a:spAutoFit/>
          </a:bodyPr>
          <a:lstStyle/>
          <a:p>
            <a:pPr marL="174625" lvl="1" indent="-6350" algn="just">
              <a:buNone/>
              <a:tabLst>
                <a:tab pos="174625" algn="l"/>
              </a:tabLst>
            </a:pPr>
            <a:r>
              <a:rPr lang="es-PE" sz="3200" dirty="0"/>
              <a:t>Un club social está formado por 10 personas. ¿De cuántas maneras se puede formar una comisión integrada por un presidente, un secretario y un vocal? </a:t>
            </a:r>
          </a:p>
        </p:txBody>
      </p:sp>
      <p:sp>
        <p:nvSpPr>
          <p:cNvPr id="5" name="Rectángulo 4">
            <a:extLst>
              <a:ext uri="{FF2B5EF4-FFF2-40B4-BE49-F238E27FC236}">
                <a16:creationId xmlns:a16="http://schemas.microsoft.com/office/drawing/2014/main" id="{78668CC4-E4B9-48D4-8C98-912A5B00425F}"/>
              </a:ext>
            </a:extLst>
          </p:cNvPr>
          <p:cNvSpPr/>
          <p:nvPr/>
        </p:nvSpPr>
        <p:spPr>
          <a:xfrm>
            <a:off x="979516" y="6459784"/>
            <a:ext cx="547652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Ejercicio 3 – Página 87 de la Guía de Estadística General</a:t>
            </a:r>
          </a:p>
        </p:txBody>
      </p:sp>
    </p:spTree>
    <p:extLst>
      <p:ext uri="{BB962C8B-B14F-4D97-AF65-F5344CB8AC3E}">
        <p14:creationId xmlns:p14="http://schemas.microsoft.com/office/powerpoint/2010/main" val="3654320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4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23" eaLnBrk="0" hangingPunct="0">
              <a:defRPr sz="2339">
                <a:solidFill>
                  <a:schemeClr val="tx1"/>
                </a:solidFill>
                <a:latin typeface="Arial" pitchFamily="34" charset="0"/>
              </a:defRPr>
            </a:lvl1pPr>
            <a:lvl2pPr marL="914423" indent="-351701" defTabSz="1215323" eaLnBrk="0" hangingPunct="0">
              <a:defRPr sz="2339">
                <a:solidFill>
                  <a:schemeClr val="tx1"/>
                </a:solidFill>
                <a:latin typeface="Arial" pitchFamily="34" charset="0"/>
              </a:defRPr>
            </a:lvl2pPr>
            <a:lvl3pPr marL="1406804" indent="-281361" defTabSz="1215323" eaLnBrk="0" hangingPunct="0">
              <a:defRPr sz="2339">
                <a:solidFill>
                  <a:schemeClr val="tx1"/>
                </a:solidFill>
                <a:latin typeface="Arial" pitchFamily="34" charset="0"/>
              </a:defRPr>
            </a:lvl3pPr>
            <a:lvl4pPr marL="1969526" indent="-281361" defTabSz="1215323" eaLnBrk="0" hangingPunct="0">
              <a:defRPr sz="2339">
                <a:solidFill>
                  <a:schemeClr val="tx1"/>
                </a:solidFill>
                <a:latin typeface="Arial" pitchFamily="34" charset="0"/>
              </a:defRPr>
            </a:lvl4pPr>
            <a:lvl5pPr marL="2532248" indent="-281361" defTabSz="1215323" eaLnBrk="0" hangingPunct="0">
              <a:defRPr sz="2339">
                <a:solidFill>
                  <a:schemeClr val="tx1"/>
                </a:solidFill>
                <a:latin typeface="Arial" pitchFamily="34" charset="0"/>
              </a:defRPr>
            </a:lvl5pPr>
            <a:lvl6pPr marL="3094970" indent="-281361" defTabSz="1215323" eaLnBrk="0" fontAlgn="base" hangingPunct="0">
              <a:spcBef>
                <a:spcPct val="0"/>
              </a:spcBef>
              <a:spcAft>
                <a:spcPct val="0"/>
              </a:spcAft>
              <a:defRPr sz="2339">
                <a:solidFill>
                  <a:schemeClr val="tx1"/>
                </a:solidFill>
                <a:latin typeface="Arial" pitchFamily="34" charset="0"/>
              </a:defRPr>
            </a:lvl6pPr>
            <a:lvl7pPr marL="3657691" indent="-281361" defTabSz="1215323" eaLnBrk="0" fontAlgn="base" hangingPunct="0">
              <a:spcBef>
                <a:spcPct val="0"/>
              </a:spcBef>
              <a:spcAft>
                <a:spcPct val="0"/>
              </a:spcAft>
              <a:defRPr sz="2339">
                <a:solidFill>
                  <a:schemeClr val="tx1"/>
                </a:solidFill>
                <a:latin typeface="Arial" pitchFamily="34" charset="0"/>
              </a:defRPr>
            </a:lvl7pPr>
            <a:lvl8pPr marL="4220413" indent="-281361" defTabSz="1215323" eaLnBrk="0" fontAlgn="base" hangingPunct="0">
              <a:spcBef>
                <a:spcPct val="0"/>
              </a:spcBef>
              <a:spcAft>
                <a:spcPct val="0"/>
              </a:spcAft>
              <a:defRPr sz="2339">
                <a:solidFill>
                  <a:schemeClr val="tx1"/>
                </a:solidFill>
                <a:latin typeface="Arial" pitchFamily="34" charset="0"/>
              </a:defRPr>
            </a:lvl8pPr>
            <a:lvl9pPr marL="4783135" indent="-281361" defTabSz="1215323" eaLnBrk="0" fontAlgn="base" hangingPunct="0">
              <a:spcBef>
                <a:spcPct val="0"/>
              </a:spcBef>
              <a:spcAft>
                <a:spcPct val="0"/>
              </a:spcAft>
              <a:defRPr sz="2339">
                <a:solidFill>
                  <a:schemeClr val="tx1"/>
                </a:solidFill>
                <a:latin typeface="Arial" pitchFamily="34" charset="0"/>
              </a:defRPr>
            </a:lvl9pPr>
          </a:lstStyle>
          <a:p>
            <a:pPr eaLnBrk="1" hangingPunct="1"/>
            <a:fld id="{7ECC24C9-B0A7-4983-9006-361DEBFA3B20}" type="slidenum">
              <a:rPr lang="es-ES" sz="1600">
                <a:latin typeface="Arial Black" pitchFamily="34" charset="0"/>
              </a:rPr>
              <a:pPr eaLnBrk="1" hangingPunct="1"/>
              <a:t>11</a:t>
            </a:fld>
            <a:endParaRPr lang="es-ES" sz="1600">
              <a:latin typeface="Arial Black" pitchFamily="34" charset="0"/>
            </a:endParaRPr>
          </a:p>
        </p:txBody>
      </p:sp>
      <p:sp>
        <p:nvSpPr>
          <p:cNvPr id="9" name="Rectangle 5">
            <a:extLst>
              <a:ext uri="{FF2B5EF4-FFF2-40B4-BE49-F238E27FC236}">
                <a16:creationId xmlns:a16="http://schemas.microsoft.com/office/drawing/2014/main" id="{FD3709D9-CF6F-440A-91E9-6B1B77D456DF}"/>
              </a:ext>
            </a:extLst>
          </p:cNvPr>
          <p:cNvSpPr txBox="1">
            <a:spLocks noChangeArrowheads="1"/>
          </p:cNvSpPr>
          <p:nvPr/>
        </p:nvSpPr>
        <p:spPr>
          <a:xfrm>
            <a:off x="1287517" y="787831"/>
            <a:ext cx="9268808" cy="811024"/>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Revisión de técnicas de conteo</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7" name="2 Marcador de contenido">
            <a:extLst>
              <a:ext uri="{FF2B5EF4-FFF2-40B4-BE49-F238E27FC236}">
                <a16:creationId xmlns:a16="http://schemas.microsoft.com/office/drawing/2014/main" id="{45F00350-78AA-4B26-AF7C-683C445F55FB}"/>
              </a:ext>
            </a:extLst>
          </p:cNvPr>
          <p:cNvSpPr txBox="1">
            <a:spLocks/>
          </p:cNvSpPr>
          <p:nvPr/>
        </p:nvSpPr>
        <p:spPr>
          <a:xfrm>
            <a:off x="1199455" y="1889372"/>
            <a:ext cx="10013027" cy="3987899"/>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ES_tradnl" sz="3600" b="1" dirty="0"/>
              <a:t>Casos especiales</a:t>
            </a:r>
          </a:p>
          <a:p>
            <a:pPr marL="201168" lvl="1" indent="0" algn="just">
              <a:buNone/>
            </a:pPr>
            <a:endParaRPr lang="es-ES_tradnl" sz="3200" dirty="0"/>
          </a:p>
          <a:p>
            <a:pPr marL="201168" lvl="1" indent="0" algn="just">
              <a:buNone/>
            </a:pPr>
            <a:r>
              <a:rPr lang="es-PE" sz="3200" dirty="0"/>
              <a:t>a) Permutaciones de N en N            </a:t>
            </a:r>
          </a:p>
          <a:p>
            <a:pPr marL="201168" lvl="1" indent="0" algn="just">
              <a:buNone/>
            </a:pPr>
            <a:r>
              <a:rPr lang="es-PE" sz="3200" dirty="0"/>
              <a:t> </a:t>
            </a:r>
          </a:p>
          <a:p>
            <a:pPr marL="201168" lvl="1" indent="0" algn="just">
              <a:buNone/>
            </a:pPr>
            <a:endParaRPr lang="es-PE" sz="3200" dirty="0"/>
          </a:p>
          <a:p>
            <a:pPr marL="201168" lvl="1" indent="0" algn="just">
              <a:buNone/>
            </a:pPr>
            <a:r>
              <a:rPr lang="es-PE" sz="3200" dirty="0"/>
              <a:t>b) Permutaciones con repetición: N1 son iguales, N2 son iguales,..., </a:t>
            </a:r>
            <a:r>
              <a:rPr lang="es-PE" sz="3200" dirty="0" err="1"/>
              <a:t>Nk</a:t>
            </a:r>
            <a:r>
              <a:rPr lang="es-PE" sz="3200" dirty="0"/>
              <a:t> son iguales con N1+N2+…+</a:t>
            </a:r>
            <a:r>
              <a:rPr lang="es-PE" sz="3200" dirty="0" err="1"/>
              <a:t>Nk</a:t>
            </a:r>
            <a:r>
              <a:rPr lang="es-PE" sz="3200" dirty="0"/>
              <a:t>=N. Entonces, el número total de arreglos es</a:t>
            </a:r>
          </a:p>
          <a:p>
            <a:pPr marL="201168" lvl="1" indent="0" algn="just">
              <a:buNone/>
            </a:pPr>
            <a:r>
              <a:rPr lang="es-PE" sz="3200" dirty="0"/>
              <a:t> </a:t>
            </a:r>
          </a:p>
          <a:p>
            <a:pPr marL="201168" lvl="1" indent="0" algn="just">
              <a:buNone/>
            </a:pPr>
            <a:r>
              <a:rPr lang="es-PE" sz="3200" dirty="0"/>
              <a:t> </a:t>
            </a:r>
          </a:p>
        </p:txBody>
      </p:sp>
      <p:graphicFrame>
        <p:nvGraphicFramePr>
          <p:cNvPr id="8" name="Object 6">
            <a:extLst>
              <a:ext uri="{FF2B5EF4-FFF2-40B4-BE49-F238E27FC236}">
                <a16:creationId xmlns:a16="http://schemas.microsoft.com/office/drawing/2014/main" id="{56AACC9F-49F7-4B08-8C84-32B6F827B78E}"/>
              </a:ext>
            </a:extLst>
          </p:cNvPr>
          <p:cNvGraphicFramePr>
            <a:graphicFrameLocks noChangeAspect="1"/>
          </p:cNvGraphicFramePr>
          <p:nvPr>
            <p:extLst>
              <p:ext uri="{D42A27DB-BD31-4B8C-83A1-F6EECF244321}">
                <p14:modId xmlns:p14="http://schemas.microsoft.com/office/powerpoint/2010/main" val="282040074"/>
              </p:ext>
            </p:extLst>
          </p:nvPr>
        </p:nvGraphicFramePr>
        <p:xfrm>
          <a:off x="4079776" y="5036595"/>
          <a:ext cx="3766801" cy="1033574"/>
        </p:xfrm>
        <a:graphic>
          <a:graphicData uri="http://schemas.openxmlformats.org/presentationml/2006/ole">
            <mc:AlternateContent xmlns:mc="http://schemas.openxmlformats.org/markup-compatibility/2006">
              <mc:Choice xmlns:v="urn:schemas-microsoft-com:vml" Requires="v">
                <p:oleObj spid="_x0000_s159750" r:id="rId3" imgW="1562100" imgH="431800" progId="">
                  <p:embed/>
                </p:oleObj>
              </mc:Choice>
              <mc:Fallback>
                <p:oleObj r:id="rId3" imgW="1562100" imgH="431800" progId="">
                  <p:embed/>
                  <p:pic>
                    <p:nvPicPr>
                      <p:cNvPr id="9319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776" y="5036595"/>
                        <a:ext cx="3766801" cy="1033574"/>
                      </a:xfrm>
                      <a:prstGeom prst="rect">
                        <a:avLst/>
                      </a:prstGeom>
                      <a:noFill/>
                    </p:spPr>
                  </p:pic>
                </p:oleObj>
              </mc:Fallback>
            </mc:AlternateContent>
          </a:graphicData>
        </a:graphic>
      </p:graphicFrame>
      <p:graphicFrame>
        <p:nvGraphicFramePr>
          <p:cNvPr id="10" name="Object 4">
            <a:extLst>
              <a:ext uri="{FF2B5EF4-FFF2-40B4-BE49-F238E27FC236}">
                <a16:creationId xmlns:a16="http://schemas.microsoft.com/office/drawing/2014/main" id="{F30E740D-F34A-4F4F-9A2B-8C156B88B229}"/>
              </a:ext>
            </a:extLst>
          </p:cNvPr>
          <p:cNvGraphicFramePr>
            <a:graphicFrameLocks noChangeAspect="1"/>
          </p:cNvGraphicFramePr>
          <p:nvPr>
            <p:extLst>
              <p:ext uri="{D42A27DB-BD31-4B8C-83A1-F6EECF244321}">
                <p14:modId xmlns:p14="http://schemas.microsoft.com/office/powerpoint/2010/main" val="2160080669"/>
              </p:ext>
            </p:extLst>
          </p:nvPr>
        </p:nvGraphicFramePr>
        <p:xfrm>
          <a:off x="4079776" y="3136927"/>
          <a:ext cx="5112568" cy="652113"/>
        </p:xfrm>
        <a:graphic>
          <a:graphicData uri="http://schemas.openxmlformats.org/presentationml/2006/ole">
            <mc:AlternateContent xmlns:mc="http://schemas.openxmlformats.org/markup-compatibility/2006">
              <mc:Choice xmlns:v="urn:schemas-microsoft-com:vml" Requires="v">
                <p:oleObj spid="_x0000_s159751" r:id="rId5" imgW="1866900" imgH="241300" progId="">
                  <p:embed/>
                </p:oleObj>
              </mc:Choice>
              <mc:Fallback>
                <p:oleObj r:id="rId5" imgW="1866900" imgH="241300" progId="">
                  <p:embed/>
                  <p:pic>
                    <p:nvPicPr>
                      <p:cNvPr id="9318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9776" y="3136927"/>
                        <a:ext cx="5112568" cy="652113"/>
                      </a:xfrm>
                      <a:prstGeom prst="rect">
                        <a:avLst/>
                      </a:prstGeom>
                      <a:noFill/>
                    </p:spPr>
                  </p:pic>
                </p:oleObj>
              </mc:Fallback>
            </mc:AlternateContent>
          </a:graphicData>
        </a:graphic>
      </p:graphicFrame>
    </p:spTree>
    <p:extLst>
      <p:ext uri="{BB962C8B-B14F-4D97-AF65-F5344CB8AC3E}">
        <p14:creationId xmlns:p14="http://schemas.microsoft.com/office/powerpoint/2010/main" val="4110918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4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23" eaLnBrk="0" hangingPunct="0">
              <a:defRPr sz="2339">
                <a:solidFill>
                  <a:schemeClr val="tx1"/>
                </a:solidFill>
                <a:latin typeface="Arial" pitchFamily="34" charset="0"/>
              </a:defRPr>
            </a:lvl1pPr>
            <a:lvl2pPr marL="914423" indent="-351701" defTabSz="1215323" eaLnBrk="0" hangingPunct="0">
              <a:defRPr sz="2339">
                <a:solidFill>
                  <a:schemeClr val="tx1"/>
                </a:solidFill>
                <a:latin typeface="Arial" pitchFamily="34" charset="0"/>
              </a:defRPr>
            </a:lvl2pPr>
            <a:lvl3pPr marL="1406804" indent="-281361" defTabSz="1215323" eaLnBrk="0" hangingPunct="0">
              <a:defRPr sz="2339">
                <a:solidFill>
                  <a:schemeClr val="tx1"/>
                </a:solidFill>
                <a:latin typeface="Arial" pitchFamily="34" charset="0"/>
              </a:defRPr>
            </a:lvl3pPr>
            <a:lvl4pPr marL="1969526" indent="-281361" defTabSz="1215323" eaLnBrk="0" hangingPunct="0">
              <a:defRPr sz="2339">
                <a:solidFill>
                  <a:schemeClr val="tx1"/>
                </a:solidFill>
                <a:latin typeface="Arial" pitchFamily="34" charset="0"/>
              </a:defRPr>
            </a:lvl4pPr>
            <a:lvl5pPr marL="2532248" indent="-281361" defTabSz="1215323" eaLnBrk="0" hangingPunct="0">
              <a:defRPr sz="2339">
                <a:solidFill>
                  <a:schemeClr val="tx1"/>
                </a:solidFill>
                <a:latin typeface="Arial" pitchFamily="34" charset="0"/>
              </a:defRPr>
            </a:lvl5pPr>
            <a:lvl6pPr marL="3094970" indent="-281361" defTabSz="1215323" eaLnBrk="0" fontAlgn="base" hangingPunct="0">
              <a:spcBef>
                <a:spcPct val="0"/>
              </a:spcBef>
              <a:spcAft>
                <a:spcPct val="0"/>
              </a:spcAft>
              <a:defRPr sz="2339">
                <a:solidFill>
                  <a:schemeClr val="tx1"/>
                </a:solidFill>
                <a:latin typeface="Arial" pitchFamily="34" charset="0"/>
              </a:defRPr>
            </a:lvl6pPr>
            <a:lvl7pPr marL="3657691" indent="-281361" defTabSz="1215323" eaLnBrk="0" fontAlgn="base" hangingPunct="0">
              <a:spcBef>
                <a:spcPct val="0"/>
              </a:spcBef>
              <a:spcAft>
                <a:spcPct val="0"/>
              </a:spcAft>
              <a:defRPr sz="2339">
                <a:solidFill>
                  <a:schemeClr val="tx1"/>
                </a:solidFill>
                <a:latin typeface="Arial" pitchFamily="34" charset="0"/>
              </a:defRPr>
            </a:lvl7pPr>
            <a:lvl8pPr marL="4220413" indent="-281361" defTabSz="1215323" eaLnBrk="0" fontAlgn="base" hangingPunct="0">
              <a:spcBef>
                <a:spcPct val="0"/>
              </a:spcBef>
              <a:spcAft>
                <a:spcPct val="0"/>
              </a:spcAft>
              <a:defRPr sz="2339">
                <a:solidFill>
                  <a:schemeClr val="tx1"/>
                </a:solidFill>
                <a:latin typeface="Arial" pitchFamily="34" charset="0"/>
              </a:defRPr>
            </a:lvl8pPr>
            <a:lvl9pPr marL="4783135" indent="-281361" defTabSz="1215323" eaLnBrk="0" fontAlgn="base" hangingPunct="0">
              <a:spcBef>
                <a:spcPct val="0"/>
              </a:spcBef>
              <a:spcAft>
                <a:spcPct val="0"/>
              </a:spcAft>
              <a:defRPr sz="2339">
                <a:solidFill>
                  <a:schemeClr val="tx1"/>
                </a:solidFill>
                <a:latin typeface="Arial" pitchFamily="34" charset="0"/>
              </a:defRPr>
            </a:lvl9pPr>
          </a:lstStyle>
          <a:p>
            <a:pPr eaLnBrk="1" hangingPunct="1"/>
            <a:fld id="{7ECC24C9-B0A7-4983-9006-361DEBFA3B20}" type="slidenum">
              <a:rPr lang="es-ES" sz="1600">
                <a:latin typeface="Arial Black" pitchFamily="34" charset="0"/>
              </a:rPr>
              <a:pPr eaLnBrk="1" hangingPunct="1"/>
              <a:t>12</a:t>
            </a:fld>
            <a:endParaRPr lang="es-ES" sz="1600">
              <a:latin typeface="Arial Black" pitchFamily="34" charset="0"/>
            </a:endParaRPr>
          </a:p>
        </p:txBody>
      </p:sp>
      <p:sp>
        <p:nvSpPr>
          <p:cNvPr id="9" name="Rectangle 5">
            <a:extLst>
              <a:ext uri="{FF2B5EF4-FFF2-40B4-BE49-F238E27FC236}">
                <a16:creationId xmlns:a16="http://schemas.microsoft.com/office/drawing/2014/main" id="{FD3709D9-CF6F-440A-91E9-6B1B77D456DF}"/>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Ejemplo 3</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6A56E46D-5301-41AA-A042-1A342D2B8C7C}"/>
              </a:ext>
            </a:extLst>
          </p:cNvPr>
          <p:cNvSpPr/>
          <p:nvPr/>
        </p:nvSpPr>
        <p:spPr>
          <a:xfrm>
            <a:off x="911423" y="1951672"/>
            <a:ext cx="10301059" cy="1569660"/>
          </a:xfrm>
          <a:prstGeom prst="rect">
            <a:avLst/>
          </a:prstGeom>
        </p:spPr>
        <p:txBody>
          <a:bodyPr wrap="square">
            <a:spAutoFit/>
          </a:bodyPr>
          <a:lstStyle/>
          <a:p>
            <a:pPr marL="174625" lvl="1" indent="-6350" algn="just">
              <a:buNone/>
              <a:tabLst>
                <a:tab pos="174625" algn="l"/>
              </a:tabLst>
            </a:pPr>
            <a:r>
              <a:rPr lang="es-PE" sz="3200" dirty="0"/>
              <a:t>Se tiene un grupo de 5 caballos para alquiler. Si llegan 5 personas para alquilar un caballo cada una de ellas ¿De cuántas maneras se puede hacer el alquiler?</a:t>
            </a:r>
          </a:p>
        </p:txBody>
      </p:sp>
      <p:graphicFrame>
        <p:nvGraphicFramePr>
          <p:cNvPr id="6" name="Object 1">
            <a:extLst>
              <a:ext uri="{FF2B5EF4-FFF2-40B4-BE49-F238E27FC236}">
                <a16:creationId xmlns:a16="http://schemas.microsoft.com/office/drawing/2014/main" id="{C94D67E3-8E56-44AA-83B8-A093B9525753}"/>
              </a:ext>
            </a:extLst>
          </p:cNvPr>
          <p:cNvGraphicFramePr>
            <a:graphicFrameLocks noChangeAspect="1"/>
          </p:cNvGraphicFramePr>
          <p:nvPr>
            <p:extLst>
              <p:ext uri="{D42A27DB-BD31-4B8C-83A1-F6EECF244321}">
                <p14:modId xmlns:p14="http://schemas.microsoft.com/office/powerpoint/2010/main" val="2675824951"/>
              </p:ext>
            </p:extLst>
          </p:nvPr>
        </p:nvGraphicFramePr>
        <p:xfrm>
          <a:off x="4079776" y="3796875"/>
          <a:ext cx="4718890" cy="1132531"/>
        </p:xfrm>
        <a:graphic>
          <a:graphicData uri="http://schemas.openxmlformats.org/presentationml/2006/ole">
            <mc:AlternateContent xmlns:mc="http://schemas.openxmlformats.org/markup-compatibility/2006">
              <mc:Choice xmlns:v="urn:schemas-microsoft-com:vml" Requires="v">
                <p:oleObj spid="_x0000_s160773" name="Ecuación" r:id="rId3" imgW="812520" imgH="241200" progId="Equation.3">
                  <p:embed/>
                </p:oleObj>
              </mc:Choice>
              <mc:Fallback>
                <p:oleObj name="Ecuación" r:id="rId3" imgW="812520" imgH="241200" progId="Equation.3">
                  <p:embed/>
                  <p:pic>
                    <p:nvPicPr>
                      <p:cNvPr id="91137"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776" y="3796875"/>
                        <a:ext cx="4718890" cy="1132531"/>
                      </a:xfrm>
                      <a:prstGeom prst="rect">
                        <a:avLst/>
                      </a:prstGeom>
                      <a:noFill/>
                    </p:spPr>
                  </p:pic>
                </p:oleObj>
              </mc:Fallback>
            </mc:AlternateContent>
          </a:graphicData>
        </a:graphic>
      </p:graphicFrame>
      <p:sp>
        <p:nvSpPr>
          <p:cNvPr id="7" name="Rectángulo 6">
            <a:extLst>
              <a:ext uri="{FF2B5EF4-FFF2-40B4-BE49-F238E27FC236}">
                <a16:creationId xmlns:a16="http://schemas.microsoft.com/office/drawing/2014/main" id="{C12D60B0-B728-413C-8DD9-0101413AA2BB}"/>
              </a:ext>
            </a:extLst>
          </p:cNvPr>
          <p:cNvSpPr/>
          <p:nvPr/>
        </p:nvSpPr>
        <p:spPr>
          <a:xfrm>
            <a:off x="979516" y="6459784"/>
            <a:ext cx="547652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Ejemplo 3 – Página 87 de la Guía de Estadística General</a:t>
            </a:r>
          </a:p>
        </p:txBody>
      </p:sp>
    </p:spTree>
    <p:extLst>
      <p:ext uri="{BB962C8B-B14F-4D97-AF65-F5344CB8AC3E}">
        <p14:creationId xmlns:p14="http://schemas.microsoft.com/office/powerpoint/2010/main" val="2148638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4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23" eaLnBrk="0" hangingPunct="0">
              <a:defRPr sz="2339">
                <a:solidFill>
                  <a:schemeClr val="tx1"/>
                </a:solidFill>
                <a:latin typeface="Arial" pitchFamily="34" charset="0"/>
              </a:defRPr>
            </a:lvl1pPr>
            <a:lvl2pPr marL="914423" indent="-351701" defTabSz="1215323" eaLnBrk="0" hangingPunct="0">
              <a:defRPr sz="2339">
                <a:solidFill>
                  <a:schemeClr val="tx1"/>
                </a:solidFill>
                <a:latin typeface="Arial" pitchFamily="34" charset="0"/>
              </a:defRPr>
            </a:lvl2pPr>
            <a:lvl3pPr marL="1406804" indent="-281361" defTabSz="1215323" eaLnBrk="0" hangingPunct="0">
              <a:defRPr sz="2339">
                <a:solidFill>
                  <a:schemeClr val="tx1"/>
                </a:solidFill>
                <a:latin typeface="Arial" pitchFamily="34" charset="0"/>
              </a:defRPr>
            </a:lvl3pPr>
            <a:lvl4pPr marL="1969526" indent="-281361" defTabSz="1215323" eaLnBrk="0" hangingPunct="0">
              <a:defRPr sz="2339">
                <a:solidFill>
                  <a:schemeClr val="tx1"/>
                </a:solidFill>
                <a:latin typeface="Arial" pitchFamily="34" charset="0"/>
              </a:defRPr>
            </a:lvl4pPr>
            <a:lvl5pPr marL="2532248" indent="-281361" defTabSz="1215323" eaLnBrk="0" hangingPunct="0">
              <a:defRPr sz="2339">
                <a:solidFill>
                  <a:schemeClr val="tx1"/>
                </a:solidFill>
                <a:latin typeface="Arial" pitchFamily="34" charset="0"/>
              </a:defRPr>
            </a:lvl5pPr>
            <a:lvl6pPr marL="3094970" indent="-281361" defTabSz="1215323" eaLnBrk="0" fontAlgn="base" hangingPunct="0">
              <a:spcBef>
                <a:spcPct val="0"/>
              </a:spcBef>
              <a:spcAft>
                <a:spcPct val="0"/>
              </a:spcAft>
              <a:defRPr sz="2339">
                <a:solidFill>
                  <a:schemeClr val="tx1"/>
                </a:solidFill>
                <a:latin typeface="Arial" pitchFamily="34" charset="0"/>
              </a:defRPr>
            </a:lvl6pPr>
            <a:lvl7pPr marL="3657691" indent="-281361" defTabSz="1215323" eaLnBrk="0" fontAlgn="base" hangingPunct="0">
              <a:spcBef>
                <a:spcPct val="0"/>
              </a:spcBef>
              <a:spcAft>
                <a:spcPct val="0"/>
              </a:spcAft>
              <a:defRPr sz="2339">
                <a:solidFill>
                  <a:schemeClr val="tx1"/>
                </a:solidFill>
                <a:latin typeface="Arial" pitchFamily="34" charset="0"/>
              </a:defRPr>
            </a:lvl7pPr>
            <a:lvl8pPr marL="4220413" indent="-281361" defTabSz="1215323" eaLnBrk="0" fontAlgn="base" hangingPunct="0">
              <a:spcBef>
                <a:spcPct val="0"/>
              </a:spcBef>
              <a:spcAft>
                <a:spcPct val="0"/>
              </a:spcAft>
              <a:defRPr sz="2339">
                <a:solidFill>
                  <a:schemeClr val="tx1"/>
                </a:solidFill>
                <a:latin typeface="Arial" pitchFamily="34" charset="0"/>
              </a:defRPr>
            </a:lvl8pPr>
            <a:lvl9pPr marL="4783135" indent="-281361" defTabSz="1215323" eaLnBrk="0" fontAlgn="base" hangingPunct="0">
              <a:spcBef>
                <a:spcPct val="0"/>
              </a:spcBef>
              <a:spcAft>
                <a:spcPct val="0"/>
              </a:spcAft>
              <a:defRPr sz="2339">
                <a:solidFill>
                  <a:schemeClr val="tx1"/>
                </a:solidFill>
                <a:latin typeface="Arial" pitchFamily="34" charset="0"/>
              </a:defRPr>
            </a:lvl9pPr>
          </a:lstStyle>
          <a:p>
            <a:pPr eaLnBrk="1" hangingPunct="1"/>
            <a:fld id="{7ECC24C9-B0A7-4983-9006-361DEBFA3B20}" type="slidenum">
              <a:rPr lang="es-ES" sz="1600">
                <a:latin typeface="Arial Black" pitchFamily="34" charset="0"/>
              </a:rPr>
              <a:pPr eaLnBrk="1" hangingPunct="1"/>
              <a:t>13</a:t>
            </a:fld>
            <a:endParaRPr lang="es-ES" sz="1600">
              <a:latin typeface="Arial Black" pitchFamily="34" charset="0"/>
            </a:endParaRPr>
          </a:p>
        </p:txBody>
      </p:sp>
      <p:sp>
        <p:nvSpPr>
          <p:cNvPr id="9" name="Rectangle 5">
            <a:extLst>
              <a:ext uri="{FF2B5EF4-FFF2-40B4-BE49-F238E27FC236}">
                <a16:creationId xmlns:a16="http://schemas.microsoft.com/office/drawing/2014/main" id="{FD3709D9-CF6F-440A-91E9-6B1B77D456DF}"/>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Ejemplo 4</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6A56E46D-5301-41AA-A042-1A342D2B8C7C}"/>
              </a:ext>
            </a:extLst>
          </p:cNvPr>
          <p:cNvSpPr/>
          <p:nvPr/>
        </p:nvSpPr>
        <p:spPr>
          <a:xfrm>
            <a:off x="911423" y="1951672"/>
            <a:ext cx="10301059" cy="2677656"/>
          </a:xfrm>
          <a:prstGeom prst="rect">
            <a:avLst/>
          </a:prstGeom>
        </p:spPr>
        <p:txBody>
          <a:bodyPr wrap="square">
            <a:spAutoFit/>
          </a:bodyPr>
          <a:lstStyle/>
          <a:p>
            <a:pPr marL="88900" lvl="2" indent="-6350" algn="just">
              <a:tabLst>
                <a:tab pos="174625" algn="l"/>
              </a:tabLst>
            </a:pPr>
            <a:r>
              <a:rPr lang="es-PE" sz="2800" dirty="0"/>
              <a:t>En la casa comercial “El Palco” hay 4 sinfonías </a:t>
            </a:r>
            <a:r>
              <a:rPr lang="es-PE" sz="2800" dirty="0" err="1"/>
              <a:t>N°</a:t>
            </a:r>
            <a:r>
              <a:rPr lang="es-PE" sz="2800" dirty="0"/>
              <a:t> 9 de Beethoven, 5 Sinfonías </a:t>
            </a:r>
            <a:r>
              <a:rPr lang="es-PE" sz="2800" dirty="0" err="1"/>
              <a:t>N°</a:t>
            </a:r>
            <a:r>
              <a:rPr lang="es-PE" sz="2800" dirty="0"/>
              <a:t> 100 de Haydn y 6 Sinfonías </a:t>
            </a:r>
            <a:r>
              <a:rPr lang="es-PE" sz="2800" dirty="0" err="1"/>
              <a:t>N°</a:t>
            </a:r>
            <a:r>
              <a:rPr lang="es-PE" sz="2800" dirty="0"/>
              <a:t> 36 de Mozart. Suponga que se seleccionan con restitución y considerando el orden de extracción 8 de estas obras maestras. </a:t>
            </a:r>
          </a:p>
          <a:p>
            <a:pPr marL="88900" lvl="2" indent="-6350" algn="just">
              <a:tabLst>
                <a:tab pos="174625" algn="l"/>
              </a:tabLst>
            </a:pPr>
            <a:r>
              <a:rPr lang="es-PE" sz="2800" dirty="0"/>
              <a:t>¿De cuántas maneras serán seleccionadas 5 sinfonías de Beethoven y 3 de Haydn? </a:t>
            </a:r>
          </a:p>
        </p:txBody>
      </p:sp>
      <p:sp>
        <p:nvSpPr>
          <p:cNvPr id="7" name="Rectángulo 6">
            <a:extLst>
              <a:ext uri="{FF2B5EF4-FFF2-40B4-BE49-F238E27FC236}">
                <a16:creationId xmlns:a16="http://schemas.microsoft.com/office/drawing/2014/main" id="{C12D60B0-B728-413C-8DD9-0101413AA2BB}"/>
              </a:ext>
            </a:extLst>
          </p:cNvPr>
          <p:cNvSpPr/>
          <p:nvPr/>
        </p:nvSpPr>
        <p:spPr>
          <a:xfrm>
            <a:off x="979516" y="6459784"/>
            <a:ext cx="547652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Ejemplo 4 – Página 88 de la Guía de Estadística General</a:t>
            </a:r>
          </a:p>
        </p:txBody>
      </p:sp>
      <p:pic>
        <p:nvPicPr>
          <p:cNvPr id="3" name="Imagen 2">
            <a:extLst>
              <a:ext uri="{FF2B5EF4-FFF2-40B4-BE49-F238E27FC236}">
                <a16:creationId xmlns:a16="http://schemas.microsoft.com/office/drawing/2014/main" id="{8E694A25-3F51-4D7C-9C5F-9BD78887C93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321563" y="4656603"/>
            <a:ext cx="7548874" cy="958587"/>
          </a:xfrm>
          <a:prstGeom prst="rect">
            <a:avLst/>
          </a:prstGeom>
        </p:spPr>
      </p:pic>
    </p:spTree>
    <p:extLst>
      <p:ext uri="{BB962C8B-B14F-4D97-AF65-F5344CB8AC3E}">
        <p14:creationId xmlns:p14="http://schemas.microsoft.com/office/powerpoint/2010/main" val="1748272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4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23" eaLnBrk="0" hangingPunct="0">
              <a:defRPr sz="2339">
                <a:solidFill>
                  <a:schemeClr val="tx1"/>
                </a:solidFill>
                <a:latin typeface="Arial" pitchFamily="34" charset="0"/>
              </a:defRPr>
            </a:lvl1pPr>
            <a:lvl2pPr marL="914423" indent="-351701" defTabSz="1215323" eaLnBrk="0" hangingPunct="0">
              <a:defRPr sz="2339">
                <a:solidFill>
                  <a:schemeClr val="tx1"/>
                </a:solidFill>
                <a:latin typeface="Arial" pitchFamily="34" charset="0"/>
              </a:defRPr>
            </a:lvl2pPr>
            <a:lvl3pPr marL="1406804" indent="-281361" defTabSz="1215323" eaLnBrk="0" hangingPunct="0">
              <a:defRPr sz="2339">
                <a:solidFill>
                  <a:schemeClr val="tx1"/>
                </a:solidFill>
                <a:latin typeface="Arial" pitchFamily="34" charset="0"/>
              </a:defRPr>
            </a:lvl3pPr>
            <a:lvl4pPr marL="1969526" indent="-281361" defTabSz="1215323" eaLnBrk="0" hangingPunct="0">
              <a:defRPr sz="2339">
                <a:solidFill>
                  <a:schemeClr val="tx1"/>
                </a:solidFill>
                <a:latin typeface="Arial" pitchFamily="34" charset="0"/>
              </a:defRPr>
            </a:lvl4pPr>
            <a:lvl5pPr marL="2532248" indent="-281361" defTabSz="1215323" eaLnBrk="0" hangingPunct="0">
              <a:defRPr sz="2339">
                <a:solidFill>
                  <a:schemeClr val="tx1"/>
                </a:solidFill>
                <a:latin typeface="Arial" pitchFamily="34" charset="0"/>
              </a:defRPr>
            </a:lvl5pPr>
            <a:lvl6pPr marL="3094970" indent="-281361" defTabSz="1215323" eaLnBrk="0" fontAlgn="base" hangingPunct="0">
              <a:spcBef>
                <a:spcPct val="0"/>
              </a:spcBef>
              <a:spcAft>
                <a:spcPct val="0"/>
              </a:spcAft>
              <a:defRPr sz="2339">
                <a:solidFill>
                  <a:schemeClr val="tx1"/>
                </a:solidFill>
                <a:latin typeface="Arial" pitchFamily="34" charset="0"/>
              </a:defRPr>
            </a:lvl6pPr>
            <a:lvl7pPr marL="3657691" indent="-281361" defTabSz="1215323" eaLnBrk="0" fontAlgn="base" hangingPunct="0">
              <a:spcBef>
                <a:spcPct val="0"/>
              </a:spcBef>
              <a:spcAft>
                <a:spcPct val="0"/>
              </a:spcAft>
              <a:defRPr sz="2339">
                <a:solidFill>
                  <a:schemeClr val="tx1"/>
                </a:solidFill>
                <a:latin typeface="Arial" pitchFamily="34" charset="0"/>
              </a:defRPr>
            </a:lvl7pPr>
            <a:lvl8pPr marL="4220413" indent="-281361" defTabSz="1215323" eaLnBrk="0" fontAlgn="base" hangingPunct="0">
              <a:spcBef>
                <a:spcPct val="0"/>
              </a:spcBef>
              <a:spcAft>
                <a:spcPct val="0"/>
              </a:spcAft>
              <a:defRPr sz="2339">
                <a:solidFill>
                  <a:schemeClr val="tx1"/>
                </a:solidFill>
                <a:latin typeface="Arial" pitchFamily="34" charset="0"/>
              </a:defRPr>
            </a:lvl8pPr>
            <a:lvl9pPr marL="4783135" indent="-281361" defTabSz="1215323" eaLnBrk="0" fontAlgn="base" hangingPunct="0">
              <a:spcBef>
                <a:spcPct val="0"/>
              </a:spcBef>
              <a:spcAft>
                <a:spcPct val="0"/>
              </a:spcAft>
              <a:defRPr sz="2339">
                <a:solidFill>
                  <a:schemeClr val="tx1"/>
                </a:solidFill>
                <a:latin typeface="Arial" pitchFamily="34" charset="0"/>
              </a:defRPr>
            </a:lvl9pPr>
          </a:lstStyle>
          <a:p>
            <a:pPr eaLnBrk="1" hangingPunct="1"/>
            <a:fld id="{7ECC24C9-B0A7-4983-9006-361DEBFA3B20}" type="slidenum">
              <a:rPr lang="es-ES" sz="1600">
                <a:latin typeface="Arial Black" pitchFamily="34" charset="0"/>
              </a:rPr>
              <a:pPr eaLnBrk="1" hangingPunct="1"/>
              <a:t>14</a:t>
            </a:fld>
            <a:endParaRPr lang="es-ES" sz="1600">
              <a:latin typeface="Arial Black" pitchFamily="34" charset="0"/>
            </a:endParaRPr>
          </a:p>
        </p:txBody>
      </p:sp>
      <p:sp>
        <p:nvSpPr>
          <p:cNvPr id="9" name="Rectangle 5">
            <a:extLst>
              <a:ext uri="{FF2B5EF4-FFF2-40B4-BE49-F238E27FC236}">
                <a16:creationId xmlns:a16="http://schemas.microsoft.com/office/drawing/2014/main" id="{FD3709D9-CF6F-440A-91E9-6B1B77D456DF}"/>
              </a:ext>
            </a:extLst>
          </p:cNvPr>
          <p:cNvSpPr txBox="1">
            <a:spLocks noChangeArrowheads="1"/>
          </p:cNvSpPr>
          <p:nvPr/>
        </p:nvSpPr>
        <p:spPr>
          <a:xfrm>
            <a:off x="1287517" y="787831"/>
            <a:ext cx="9268808" cy="811024"/>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Revisión de técnicas de conteo</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7" name="2 Marcador de contenido">
            <a:extLst>
              <a:ext uri="{FF2B5EF4-FFF2-40B4-BE49-F238E27FC236}">
                <a16:creationId xmlns:a16="http://schemas.microsoft.com/office/drawing/2014/main" id="{45F00350-78AA-4B26-AF7C-683C445F55FB}"/>
              </a:ext>
            </a:extLst>
          </p:cNvPr>
          <p:cNvSpPr txBox="1">
            <a:spLocks/>
          </p:cNvSpPr>
          <p:nvPr/>
        </p:nvSpPr>
        <p:spPr>
          <a:xfrm>
            <a:off x="1199455" y="1889372"/>
            <a:ext cx="10013027" cy="398789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ES_tradnl" sz="3600" b="1" dirty="0"/>
              <a:t>Combinaciones</a:t>
            </a:r>
          </a:p>
          <a:p>
            <a:pPr marL="201168" lvl="1" indent="0" algn="just">
              <a:buNone/>
            </a:pPr>
            <a:endParaRPr lang="es-ES_tradnl" sz="3200" dirty="0"/>
          </a:p>
          <a:p>
            <a:pPr marL="201168" lvl="1" indent="0" algn="just">
              <a:buNone/>
            </a:pPr>
            <a:r>
              <a:rPr lang="es-PE" sz="3200" dirty="0"/>
              <a:t>Dado un conjunto de N objetos distintos, cualquier subconjunto no ordenado de tamaño n de los objetos se llama combinación y se denota de la siguiente manera:</a:t>
            </a:r>
          </a:p>
          <a:p>
            <a:pPr marL="201168" lvl="1" indent="0" algn="just">
              <a:buNone/>
            </a:pPr>
            <a:r>
              <a:rPr lang="es-PE" sz="3200" dirty="0"/>
              <a:t> </a:t>
            </a:r>
          </a:p>
        </p:txBody>
      </p:sp>
      <p:graphicFrame>
        <p:nvGraphicFramePr>
          <p:cNvPr id="11" name="12 Objeto">
            <a:extLst>
              <a:ext uri="{FF2B5EF4-FFF2-40B4-BE49-F238E27FC236}">
                <a16:creationId xmlns:a16="http://schemas.microsoft.com/office/drawing/2014/main" id="{19CEA946-F54B-43D6-9236-969D9200673B}"/>
              </a:ext>
            </a:extLst>
          </p:cNvPr>
          <p:cNvGraphicFramePr>
            <a:graphicFrameLocks noChangeAspect="1"/>
          </p:cNvGraphicFramePr>
          <p:nvPr>
            <p:extLst>
              <p:ext uri="{D42A27DB-BD31-4B8C-83A1-F6EECF244321}">
                <p14:modId xmlns:p14="http://schemas.microsoft.com/office/powerpoint/2010/main" val="3993803464"/>
              </p:ext>
            </p:extLst>
          </p:nvPr>
        </p:nvGraphicFramePr>
        <p:xfrm>
          <a:off x="3981830" y="4437112"/>
          <a:ext cx="4228340" cy="1224136"/>
        </p:xfrm>
        <a:graphic>
          <a:graphicData uri="http://schemas.openxmlformats.org/presentationml/2006/ole">
            <mc:AlternateContent xmlns:mc="http://schemas.openxmlformats.org/markup-compatibility/2006">
              <mc:Choice xmlns:v="urn:schemas-microsoft-com:vml" Requires="v">
                <p:oleObj spid="_x0000_s161796" name="Ecuación" r:id="rId3" imgW="1422360" imgH="457200" progId="Equation.3">
                  <p:embed/>
                </p:oleObj>
              </mc:Choice>
              <mc:Fallback>
                <p:oleObj name="Ecuación" r:id="rId3" imgW="1422360" imgH="457200" progId="Equation.3">
                  <p:embed/>
                  <p:pic>
                    <p:nvPicPr>
                      <p:cNvPr id="13" name="12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1830" y="4437112"/>
                        <a:ext cx="4228340" cy="1224136"/>
                      </a:xfrm>
                      <a:prstGeom prst="rect">
                        <a:avLst/>
                      </a:prstGeom>
                      <a:noFill/>
                    </p:spPr>
                  </p:pic>
                </p:oleObj>
              </mc:Fallback>
            </mc:AlternateContent>
          </a:graphicData>
        </a:graphic>
      </p:graphicFrame>
    </p:spTree>
    <p:extLst>
      <p:ext uri="{BB962C8B-B14F-4D97-AF65-F5344CB8AC3E}">
        <p14:creationId xmlns:p14="http://schemas.microsoft.com/office/powerpoint/2010/main" val="6966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4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23" eaLnBrk="0" hangingPunct="0">
              <a:defRPr sz="2339">
                <a:solidFill>
                  <a:schemeClr val="tx1"/>
                </a:solidFill>
                <a:latin typeface="Arial" pitchFamily="34" charset="0"/>
              </a:defRPr>
            </a:lvl1pPr>
            <a:lvl2pPr marL="914423" indent="-351701" defTabSz="1215323" eaLnBrk="0" hangingPunct="0">
              <a:defRPr sz="2339">
                <a:solidFill>
                  <a:schemeClr val="tx1"/>
                </a:solidFill>
                <a:latin typeface="Arial" pitchFamily="34" charset="0"/>
              </a:defRPr>
            </a:lvl2pPr>
            <a:lvl3pPr marL="1406804" indent="-281361" defTabSz="1215323" eaLnBrk="0" hangingPunct="0">
              <a:defRPr sz="2339">
                <a:solidFill>
                  <a:schemeClr val="tx1"/>
                </a:solidFill>
                <a:latin typeface="Arial" pitchFamily="34" charset="0"/>
              </a:defRPr>
            </a:lvl3pPr>
            <a:lvl4pPr marL="1969526" indent="-281361" defTabSz="1215323" eaLnBrk="0" hangingPunct="0">
              <a:defRPr sz="2339">
                <a:solidFill>
                  <a:schemeClr val="tx1"/>
                </a:solidFill>
                <a:latin typeface="Arial" pitchFamily="34" charset="0"/>
              </a:defRPr>
            </a:lvl4pPr>
            <a:lvl5pPr marL="2532248" indent="-281361" defTabSz="1215323" eaLnBrk="0" hangingPunct="0">
              <a:defRPr sz="2339">
                <a:solidFill>
                  <a:schemeClr val="tx1"/>
                </a:solidFill>
                <a:latin typeface="Arial" pitchFamily="34" charset="0"/>
              </a:defRPr>
            </a:lvl5pPr>
            <a:lvl6pPr marL="3094970" indent="-281361" defTabSz="1215323" eaLnBrk="0" fontAlgn="base" hangingPunct="0">
              <a:spcBef>
                <a:spcPct val="0"/>
              </a:spcBef>
              <a:spcAft>
                <a:spcPct val="0"/>
              </a:spcAft>
              <a:defRPr sz="2339">
                <a:solidFill>
                  <a:schemeClr val="tx1"/>
                </a:solidFill>
                <a:latin typeface="Arial" pitchFamily="34" charset="0"/>
              </a:defRPr>
            </a:lvl6pPr>
            <a:lvl7pPr marL="3657691" indent="-281361" defTabSz="1215323" eaLnBrk="0" fontAlgn="base" hangingPunct="0">
              <a:spcBef>
                <a:spcPct val="0"/>
              </a:spcBef>
              <a:spcAft>
                <a:spcPct val="0"/>
              </a:spcAft>
              <a:defRPr sz="2339">
                <a:solidFill>
                  <a:schemeClr val="tx1"/>
                </a:solidFill>
                <a:latin typeface="Arial" pitchFamily="34" charset="0"/>
              </a:defRPr>
            </a:lvl7pPr>
            <a:lvl8pPr marL="4220413" indent="-281361" defTabSz="1215323" eaLnBrk="0" fontAlgn="base" hangingPunct="0">
              <a:spcBef>
                <a:spcPct val="0"/>
              </a:spcBef>
              <a:spcAft>
                <a:spcPct val="0"/>
              </a:spcAft>
              <a:defRPr sz="2339">
                <a:solidFill>
                  <a:schemeClr val="tx1"/>
                </a:solidFill>
                <a:latin typeface="Arial" pitchFamily="34" charset="0"/>
              </a:defRPr>
            </a:lvl8pPr>
            <a:lvl9pPr marL="4783135" indent="-281361" defTabSz="1215323" eaLnBrk="0" fontAlgn="base" hangingPunct="0">
              <a:spcBef>
                <a:spcPct val="0"/>
              </a:spcBef>
              <a:spcAft>
                <a:spcPct val="0"/>
              </a:spcAft>
              <a:defRPr sz="2339">
                <a:solidFill>
                  <a:schemeClr val="tx1"/>
                </a:solidFill>
                <a:latin typeface="Arial" pitchFamily="34" charset="0"/>
              </a:defRPr>
            </a:lvl9pPr>
          </a:lstStyle>
          <a:p>
            <a:pPr eaLnBrk="1" hangingPunct="1"/>
            <a:fld id="{7ECC24C9-B0A7-4983-9006-361DEBFA3B20}" type="slidenum">
              <a:rPr lang="es-ES" sz="1600">
                <a:latin typeface="Arial Black" pitchFamily="34" charset="0"/>
              </a:rPr>
              <a:pPr eaLnBrk="1" hangingPunct="1"/>
              <a:t>15</a:t>
            </a:fld>
            <a:endParaRPr lang="es-ES" sz="1600">
              <a:latin typeface="Arial Black" pitchFamily="34" charset="0"/>
            </a:endParaRPr>
          </a:p>
        </p:txBody>
      </p:sp>
      <p:sp>
        <p:nvSpPr>
          <p:cNvPr id="9" name="Rectangle 5">
            <a:extLst>
              <a:ext uri="{FF2B5EF4-FFF2-40B4-BE49-F238E27FC236}">
                <a16:creationId xmlns:a16="http://schemas.microsoft.com/office/drawing/2014/main" id="{FD3709D9-CF6F-440A-91E9-6B1B77D456DF}"/>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Ejemplo 5</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6A56E46D-5301-41AA-A042-1A342D2B8C7C}"/>
              </a:ext>
            </a:extLst>
          </p:cNvPr>
          <p:cNvSpPr/>
          <p:nvPr/>
        </p:nvSpPr>
        <p:spPr>
          <a:xfrm>
            <a:off x="911423" y="1951672"/>
            <a:ext cx="10301059" cy="2554545"/>
          </a:xfrm>
          <a:prstGeom prst="rect">
            <a:avLst/>
          </a:prstGeom>
        </p:spPr>
        <p:txBody>
          <a:bodyPr wrap="square">
            <a:spAutoFit/>
          </a:bodyPr>
          <a:lstStyle/>
          <a:p>
            <a:pPr marL="176213" lvl="1">
              <a:buNone/>
            </a:pPr>
            <a:r>
              <a:rPr lang="es-ES_tradnl" sz="3200" dirty="0"/>
              <a:t>Suponga que una ciudad tiene 18 ómnibus, y que han aparecido grietas en 5 de ellos. ¿De cuántas formas se puede seleccionar sin restitución y sin considerar el orden una muestra de 7 autobuses de los 18 para una inspección completa?</a:t>
            </a:r>
            <a:endParaRPr lang="es-PE" sz="3200" dirty="0"/>
          </a:p>
        </p:txBody>
      </p:sp>
      <p:graphicFrame>
        <p:nvGraphicFramePr>
          <p:cNvPr id="7" name="Object 10">
            <a:extLst>
              <a:ext uri="{FF2B5EF4-FFF2-40B4-BE49-F238E27FC236}">
                <a16:creationId xmlns:a16="http://schemas.microsoft.com/office/drawing/2014/main" id="{E7EDB973-CC98-4725-99BF-2C97B3AE3DCC}"/>
              </a:ext>
            </a:extLst>
          </p:cNvPr>
          <p:cNvGraphicFramePr>
            <a:graphicFrameLocks noChangeAspect="1"/>
          </p:cNvGraphicFramePr>
          <p:nvPr>
            <p:extLst>
              <p:ext uri="{D42A27DB-BD31-4B8C-83A1-F6EECF244321}">
                <p14:modId xmlns:p14="http://schemas.microsoft.com/office/powerpoint/2010/main" val="567019334"/>
              </p:ext>
            </p:extLst>
          </p:nvPr>
        </p:nvGraphicFramePr>
        <p:xfrm>
          <a:off x="3863752" y="4859034"/>
          <a:ext cx="4752627" cy="1152152"/>
        </p:xfrm>
        <a:graphic>
          <a:graphicData uri="http://schemas.openxmlformats.org/presentationml/2006/ole">
            <mc:AlternateContent xmlns:mc="http://schemas.openxmlformats.org/markup-compatibility/2006">
              <mc:Choice xmlns:v="urn:schemas-microsoft-com:vml" Requires="v">
                <p:oleObj spid="_x0000_s162822" name="Ecuación" r:id="rId3" imgW="1879600" imgH="457200" progId="Equation.3">
                  <p:embed/>
                </p:oleObj>
              </mc:Choice>
              <mc:Fallback>
                <p:oleObj name="Ecuación" r:id="rId3" imgW="1879600" imgH="457200" progId="Equation.3">
                  <p:embed/>
                  <p:pic>
                    <p:nvPicPr>
                      <p:cNvPr id="94218"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752" y="4859034"/>
                        <a:ext cx="4752627" cy="1152152"/>
                      </a:xfrm>
                      <a:prstGeom prst="rect">
                        <a:avLst/>
                      </a:prstGeom>
                      <a:noFill/>
                    </p:spPr>
                  </p:pic>
                </p:oleObj>
              </mc:Fallback>
            </mc:AlternateContent>
          </a:graphicData>
        </a:graphic>
      </p:graphicFrame>
      <p:sp>
        <p:nvSpPr>
          <p:cNvPr id="8" name="Rectángulo 7">
            <a:extLst>
              <a:ext uri="{FF2B5EF4-FFF2-40B4-BE49-F238E27FC236}">
                <a16:creationId xmlns:a16="http://schemas.microsoft.com/office/drawing/2014/main" id="{6F58115B-30B4-4D6D-B610-95A8B1B3E4F0}"/>
              </a:ext>
            </a:extLst>
          </p:cNvPr>
          <p:cNvSpPr/>
          <p:nvPr/>
        </p:nvSpPr>
        <p:spPr>
          <a:xfrm>
            <a:off x="979516" y="6459784"/>
            <a:ext cx="547652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Ejemplo 5 – Página 88 de la Guía de Estadística General</a:t>
            </a:r>
          </a:p>
        </p:txBody>
      </p:sp>
    </p:spTree>
    <p:extLst>
      <p:ext uri="{BB962C8B-B14F-4D97-AF65-F5344CB8AC3E}">
        <p14:creationId xmlns:p14="http://schemas.microsoft.com/office/powerpoint/2010/main" val="383515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4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23" eaLnBrk="0" hangingPunct="0">
              <a:defRPr sz="2339">
                <a:solidFill>
                  <a:schemeClr val="tx1"/>
                </a:solidFill>
                <a:latin typeface="Arial" pitchFamily="34" charset="0"/>
              </a:defRPr>
            </a:lvl1pPr>
            <a:lvl2pPr marL="914423" indent="-351701" defTabSz="1215323" eaLnBrk="0" hangingPunct="0">
              <a:defRPr sz="2339">
                <a:solidFill>
                  <a:schemeClr val="tx1"/>
                </a:solidFill>
                <a:latin typeface="Arial" pitchFamily="34" charset="0"/>
              </a:defRPr>
            </a:lvl2pPr>
            <a:lvl3pPr marL="1406804" indent="-281361" defTabSz="1215323" eaLnBrk="0" hangingPunct="0">
              <a:defRPr sz="2339">
                <a:solidFill>
                  <a:schemeClr val="tx1"/>
                </a:solidFill>
                <a:latin typeface="Arial" pitchFamily="34" charset="0"/>
              </a:defRPr>
            </a:lvl3pPr>
            <a:lvl4pPr marL="1969526" indent="-281361" defTabSz="1215323" eaLnBrk="0" hangingPunct="0">
              <a:defRPr sz="2339">
                <a:solidFill>
                  <a:schemeClr val="tx1"/>
                </a:solidFill>
                <a:latin typeface="Arial" pitchFamily="34" charset="0"/>
              </a:defRPr>
            </a:lvl4pPr>
            <a:lvl5pPr marL="2532248" indent="-281361" defTabSz="1215323" eaLnBrk="0" hangingPunct="0">
              <a:defRPr sz="2339">
                <a:solidFill>
                  <a:schemeClr val="tx1"/>
                </a:solidFill>
                <a:latin typeface="Arial" pitchFamily="34" charset="0"/>
              </a:defRPr>
            </a:lvl5pPr>
            <a:lvl6pPr marL="3094970" indent="-281361" defTabSz="1215323" eaLnBrk="0" fontAlgn="base" hangingPunct="0">
              <a:spcBef>
                <a:spcPct val="0"/>
              </a:spcBef>
              <a:spcAft>
                <a:spcPct val="0"/>
              </a:spcAft>
              <a:defRPr sz="2339">
                <a:solidFill>
                  <a:schemeClr val="tx1"/>
                </a:solidFill>
                <a:latin typeface="Arial" pitchFamily="34" charset="0"/>
              </a:defRPr>
            </a:lvl6pPr>
            <a:lvl7pPr marL="3657691" indent="-281361" defTabSz="1215323" eaLnBrk="0" fontAlgn="base" hangingPunct="0">
              <a:spcBef>
                <a:spcPct val="0"/>
              </a:spcBef>
              <a:spcAft>
                <a:spcPct val="0"/>
              </a:spcAft>
              <a:defRPr sz="2339">
                <a:solidFill>
                  <a:schemeClr val="tx1"/>
                </a:solidFill>
                <a:latin typeface="Arial" pitchFamily="34" charset="0"/>
              </a:defRPr>
            </a:lvl7pPr>
            <a:lvl8pPr marL="4220413" indent="-281361" defTabSz="1215323" eaLnBrk="0" fontAlgn="base" hangingPunct="0">
              <a:spcBef>
                <a:spcPct val="0"/>
              </a:spcBef>
              <a:spcAft>
                <a:spcPct val="0"/>
              </a:spcAft>
              <a:defRPr sz="2339">
                <a:solidFill>
                  <a:schemeClr val="tx1"/>
                </a:solidFill>
                <a:latin typeface="Arial" pitchFamily="34" charset="0"/>
              </a:defRPr>
            </a:lvl8pPr>
            <a:lvl9pPr marL="4783135" indent="-281361" defTabSz="1215323" eaLnBrk="0" fontAlgn="base" hangingPunct="0">
              <a:spcBef>
                <a:spcPct val="0"/>
              </a:spcBef>
              <a:spcAft>
                <a:spcPct val="0"/>
              </a:spcAft>
              <a:defRPr sz="2339">
                <a:solidFill>
                  <a:schemeClr val="tx1"/>
                </a:solidFill>
                <a:latin typeface="Arial" pitchFamily="34" charset="0"/>
              </a:defRPr>
            </a:lvl9pPr>
          </a:lstStyle>
          <a:p>
            <a:pPr eaLnBrk="1" hangingPunct="1"/>
            <a:fld id="{7ECC24C9-B0A7-4983-9006-361DEBFA3B20}" type="slidenum">
              <a:rPr lang="es-ES" sz="1600">
                <a:latin typeface="Arial Black" pitchFamily="34" charset="0"/>
              </a:rPr>
              <a:pPr eaLnBrk="1" hangingPunct="1"/>
              <a:t>16</a:t>
            </a:fld>
            <a:endParaRPr lang="es-ES" sz="1600">
              <a:latin typeface="Arial Black" pitchFamily="34" charset="0"/>
            </a:endParaRPr>
          </a:p>
        </p:txBody>
      </p:sp>
      <p:sp>
        <p:nvSpPr>
          <p:cNvPr id="9" name="Rectangle 5">
            <a:extLst>
              <a:ext uri="{FF2B5EF4-FFF2-40B4-BE49-F238E27FC236}">
                <a16:creationId xmlns:a16="http://schemas.microsoft.com/office/drawing/2014/main" id="{FD3709D9-CF6F-440A-91E9-6B1B77D456DF}"/>
              </a:ext>
            </a:extLst>
          </p:cNvPr>
          <p:cNvSpPr txBox="1">
            <a:spLocks noChangeArrowheads="1"/>
          </p:cNvSpPr>
          <p:nvPr/>
        </p:nvSpPr>
        <p:spPr>
          <a:xfrm>
            <a:off x="1287517" y="787831"/>
            <a:ext cx="9268808" cy="811024"/>
          </a:xfrm>
          <a:prstGeom prst="rect">
            <a:avLst/>
          </a:prstGeom>
        </p:spPr>
        <p:txBody>
          <a:bodyPr vert="horz" lIns="0" tIns="45720" rIns="0" bIns="45720" rtlCol="0">
            <a:normAutofit fontScale="7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Conceptos básicos de probabilidad</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5" name="8 CuadroTexto">
            <a:extLst>
              <a:ext uri="{FF2B5EF4-FFF2-40B4-BE49-F238E27FC236}">
                <a16:creationId xmlns:a16="http://schemas.microsoft.com/office/drawing/2014/main" id="{5BCC7075-A18F-434D-A106-AA5E0AD5C4D0}"/>
              </a:ext>
            </a:extLst>
          </p:cNvPr>
          <p:cNvSpPr txBox="1"/>
          <p:nvPr/>
        </p:nvSpPr>
        <p:spPr>
          <a:xfrm>
            <a:off x="1133517" y="1916832"/>
            <a:ext cx="9924966" cy="3539430"/>
          </a:xfrm>
          <a:prstGeom prst="rect">
            <a:avLst/>
          </a:prstGeom>
          <a:noFill/>
        </p:spPr>
        <p:txBody>
          <a:bodyPr wrap="square" rtlCol="0">
            <a:spAutoFit/>
          </a:bodyPr>
          <a:lstStyle/>
          <a:p>
            <a:r>
              <a:rPr lang="es-PE" sz="2800" b="1" dirty="0"/>
              <a:t>Experimento aleatorio (E)</a:t>
            </a:r>
            <a:r>
              <a:rPr lang="es-PE" sz="2800" dirty="0"/>
              <a:t>: proceso-resultado depende del azar pero es conocido de antemano.</a:t>
            </a:r>
          </a:p>
          <a:p>
            <a:r>
              <a:rPr lang="es-PE" sz="2800" b="1" dirty="0"/>
              <a:t>Espacio muestral (</a:t>
            </a:r>
            <a:r>
              <a:rPr lang="es-ES_tradnl" sz="2800" b="1" dirty="0">
                <a:sym typeface="Symbol"/>
              </a:rPr>
              <a:t></a:t>
            </a:r>
            <a:r>
              <a:rPr lang="es-PE" sz="2800" b="1" dirty="0"/>
              <a:t>)</a:t>
            </a:r>
            <a:r>
              <a:rPr lang="es-PE" sz="2800" dirty="0"/>
              <a:t>: conjunto de todos los posibles resultados de un E. N(</a:t>
            </a:r>
            <a:r>
              <a:rPr lang="es-ES_tradnl" sz="2800" dirty="0">
                <a:sym typeface="Symbol"/>
              </a:rPr>
              <a:t></a:t>
            </a:r>
            <a:r>
              <a:rPr lang="es-PE" sz="2800" dirty="0"/>
              <a:t>) es denominada la cardinalidad de .</a:t>
            </a:r>
          </a:p>
          <a:p>
            <a:r>
              <a:rPr lang="es-PE" sz="2800" b="1" dirty="0"/>
              <a:t>Evento</a:t>
            </a:r>
            <a:r>
              <a:rPr lang="es-PE" sz="2800" dirty="0"/>
              <a:t>: subconjunto de un espacio muestral. Simple y compuesto. Notación: A, B, C, A1, A2, ….</a:t>
            </a:r>
          </a:p>
          <a:p>
            <a:r>
              <a:rPr lang="es-PE" sz="2800" b="1" dirty="0"/>
              <a:t>Eventos mutuamente excluyentes</a:t>
            </a:r>
            <a:r>
              <a:rPr lang="es-PE" sz="2800" dirty="0"/>
              <a:t>: los eventos A y B son mutuamente excluyentes (o disjuntos) si A∩B=</a:t>
            </a:r>
            <a:r>
              <a:rPr lang="es-ES_tradnl" sz="2800" dirty="0">
                <a:sym typeface="Symbol"/>
              </a:rPr>
              <a:t> </a:t>
            </a:r>
            <a:r>
              <a:rPr lang="es-PE" sz="2800" dirty="0"/>
              <a:t> </a:t>
            </a:r>
          </a:p>
        </p:txBody>
      </p:sp>
    </p:spTree>
    <p:extLst>
      <p:ext uri="{BB962C8B-B14F-4D97-AF65-F5344CB8AC3E}">
        <p14:creationId xmlns:p14="http://schemas.microsoft.com/office/powerpoint/2010/main" val="380995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4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23" eaLnBrk="0" hangingPunct="0">
              <a:defRPr sz="2339">
                <a:solidFill>
                  <a:schemeClr val="tx1"/>
                </a:solidFill>
                <a:latin typeface="Arial" pitchFamily="34" charset="0"/>
              </a:defRPr>
            </a:lvl1pPr>
            <a:lvl2pPr marL="914423" indent="-351701" defTabSz="1215323" eaLnBrk="0" hangingPunct="0">
              <a:defRPr sz="2339">
                <a:solidFill>
                  <a:schemeClr val="tx1"/>
                </a:solidFill>
                <a:latin typeface="Arial" pitchFamily="34" charset="0"/>
              </a:defRPr>
            </a:lvl2pPr>
            <a:lvl3pPr marL="1406804" indent="-281361" defTabSz="1215323" eaLnBrk="0" hangingPunct="0">
              <a:defRPr sz="2339">
                <a:solidFill>
                  <a:schemeClr val="tx1"/>
                </a:solidFill>
                <a:latin typeface="Arial" pitchFamily="34" charset="0"/>
              </a:defRPr>
            </a:lvl3pPr>
            <a:lvl4pPr marL="1969526" indent="-281361" defTabSz="1215323" eaLnBrk="0" hangingPunct="0">
              <a:defRPr sz="2339">
                <a:solidFill>
                  <a:schemeClr val="tx1"/>
                </a:solidFill>
                <a:latin typeface="Arial" pitchFamily="34" charset="0"/>
              </a:defRPr>
            </a:lvl4pPr>
            <a:lvl5pPr marL="2532248" indent="-281361" defTabSz="1215323" eaLnBrk="0" hangingPunct="0">
              <a:defRPr sz="2339">
                <a:solidFill>
                  <a:schemeClr val="tx1"/>
                </a:solidFill>
                <a:latin typeface="Arial" pitchFamily="34" charset="0"/>
              </a:defRPr>
            </a:lvl5pPr>
            <a:lvl6pPr marL="3094970" indent="-281361" defTabSz="1215323" eaLnBrk="0" fontAlgn="base" hangingPunct="0">
              <a:spcBef>
                <a:spcPct val="0"/>
              </a:spcBef>
              <a:spcAft>
                <a:spcPct val="0"/>
              </a:spcAft>
              <a:defRPr sz="2339">
                <a:solidFill>
                  <a:schemeClr val="tx1"/>
                </a:solidFill>
                <a:latin typeface="Arial" pitchFamily="34" charset="0"/>
              </a:defRPr>
            </a:lvl6pPr>
            <a:lvl7pPr marL="3657691" indent="-281361" defTabSz="1215323" eaLnBrk="0" fontAlgn="base" hangingPunct="0">
              <a:spcBef>
                <a:spcPct val="0"/>
              </a:spcBef>
              <a:spcAft>
                <a:spcPct val="0"/>
              </a:spcAft>
              <a:defRPr sz="2339">
                <a:solidFill>
                  <a:schemeClr val="tx1"/>
                </a:solidFill>
                <a:latin typeface="Arial" pitchFamily="34" charset="0"/>
              </a:defRPr>
            </a:lvl7pPr>
            <a:lvl8pPr marL="4220413" indent="-281361" defTabSz="1215323" eaLnBrk="0" fontAlgn="base" hangingPunct="0">
              <a:spcBef>
                <a:spcPct val="0"/>
              </a:spcBef>
              <a:spcAft>
                <a:spcPct val="0"/>
              </a:spcAft>
              <a:defRPr sz="2339">
                <a:solidFill>
                  <a:schemeClr val="tx1"/>
                </a:solidFill>
                <a:latin typeface="Arial" pitchFamily="34" charset="0"/>
              </a:defRPr>
            </a:lvl8pPr>
            <a:lvl9pPr marL="4783135" indent="-281361" defTabSz="1215323" eaLnBrk="0" fontAlgn="base" hangingPunct="0">
              <a:spcBef>
                <a:spcPct val="0"/>
              </a:spcBef>
              <a:spcAft>
                <a:spcPct val="0"/>
              </a:spcAft>
              <a:defRPr sz="2339">
                <a:solidFill>
                  <a:schemeClr val="tx1"/>
                </a:solidFill>
                <a:latin typeface="Arial" pitchFamily="34" charset="0"/>
              </a:defRPr>
            </a:lvl9pPr>
          </a:lstStyle>
          <a:p>
            <a:pPr eaLnBrk="1" hangingPunct="1"/>
            <a:fld id="{7ECC24C9-B0A7-4983-9006-361DEBFA3B20}" type="slidenum">
              <a:rPr lang="es-ES" sz="1600">
                <a:latin typeface="Arial Black" pitchFamily="34" charset="0"/>
              </a:rPr>
              <a:pPr eaLnBrk="1" hangingPunct="1"/>
              <a:t>17</a:t>
            </a:fld>
            <a:endParaRPr lang="es-ES" sz="1600">
              <a:latin typeface="Arial Black" pitchFamily="34" charset="0"/>
            </a:endParaRPr>
          </a:p>
        </p:txBody>
      </p:sp>
      <p:sp>
        <p:nvSpPr>
          <p:cNvPr id="9" name="Rectangle 5">
            <a:extLst>
              <a:ext uri="{FF2B5EF4-FFF2-40B4-BE49-F238E27FC236}">
                <a16:creationId xmlns:a16="http://schemas.microsoft.com/office/drawing/2014/main" id="{FD3709D9-CF6F-440A-91E9-6B1B77D456DF}"/>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Ejemplo 6 y 7</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10" name="2 Marcador de contenido">
            <a:extLst>
              <a:ext uri="{FF2B5EF4-FFF2-40B4-BE49-F238E27FC236}">
                <a16:creationId xmlns:a16="http://schemas.microsoft.com/office/drawing/2014/main" id="{2257C57D-9C02-482C-8858-1F56FE2DA4AD}"/>
              </a:ext>
            </a:extLst>
          </p:cNvPr>
          <p:cNvSpPr>
            <a:spLocks noGrp="1"/>
          </p:cNvSpPr>
          <p:nvPr>
            <p:ph idx="1"/>
          </p:nvPr>
        </p:nvSpPr>
        <p:spPr>
          <a:xfrm>
            <a:off x="1127448" y="1916831"/>
            <a:ext cx="10225136" cy="4320481"/>
          </a:xfrm>
        </p:spPr>
        <p:txBody>
          <a:bodyPr/>
          <a:lstStyle/>
          <a:p>
            <a:pPr marL="0" indent="0">
              <a:buNone/>
            </a:pPr>
            <a:r>
              <a:rPr lang="es-ES_tradnl" dirty="0"/>
              <a:t>E1 : Observar el número de la cara superior cuando se lanza un dado </a:t>
            </a:r>
            <a:endParaRPr lang="es-PE" sz="1800" dirty="0"/>
          </a:p>
          <a:p>
            <a:pPr marL="0" indent="0">
              <a:buNone/>
            </a:pPr>
            <a:r>
              <a:rPr lang="es-PE" sz="1800" dirty="0">
                <a:sym typeface="Symbol"/>
              </a:rPr>
              <a:t>	</a:t>
            </a:r>
            <a:r>
              <a:rPr lang="es-ES_tradnl" sz="2000" dirty="0">
                <a:sym typeface="Symbol"/>
              </a:rPr>
              <a:t></a:t>
            </a:r>
            <a:r>
              <a:rPr lang="pt-BR" sz="2000" baseline="-25000" dirty="0"/>
              <a:t>1</a:t>
            </a:r>
            <a:r>
              <a:rPr lang="pt-BR" sz="2000" dirty="0"/>
              <a:t> = {1,2,3,4,5,6}		n(</a:t>
            </a:r>
            <a:r>
              <a:rPr lang="es-ES_tradnl" sz="2000" dirty="0">
                <a:sym typeface="Symbol"/>
              </a:rPr>
              <a:t></a:t>
            </a:r>
            <a:r>
              <a:rPr lang="pt-BR" sz="2000" baseline="-25000" dirty="0"/>
              <a:t>1</a:t>
            </a:r>
            <a:r>
              <a:rPr lang="pt-BR" sz="2000" dirty="0"/>
              <a:t>)=6  	Finito</a:t>
            </a:r>
            <a:endParaRPr lang="es-PE" sz="2000" dirty="0"/>
          </a:p>
          <a:p>
            <a:pPr marL="0" indent="0">
              <a:buNone/>
            </a:pPr>
            <a:r>
              <a:rPr lang="es-ES_tradnl" dirty="0"/>
              <a:t>E2 : Registrar el sexo del recién nacido</a:t>
            </a:r>
            <a:endParaRPr lang="es-PE" sz="1800" dirty="0"/>
          </a:p>
          <a:p>
            <a:pPr marL="0" indent="0">
              <a:buNone/>
            </a:pPr>
            <a:r>
              <a:rPr lang="pt-BR" sz="2000" dirty="0"/>
              <a:t>	</a:t>
            </a:r>
            <a:r>
              <a:rPr lang="es-ES_tradnl" sz="2000" dirty="0">
                <a:sym typeface="Symbol"/>
              </a:rPr>
              <a:t></a:t>
            </a:r>
            <a:r>
              <a:rPr lang="pt-BR" sz="2000" baseline="-25000" dirty="0"/>
              <a:t>2</a:t>
            </a:r>
            <a:r>
              <a:rPr lang="pt-BR" sz="2000" dirty="0"/>
              <a:t> = {</a:t>
            </a:r>
            <a:r>
              <a:rPr lang="pt-BR" sz="2000" dirty="0" err="1"/>
              <a:t>Hombre</a:t>
            </a:r>
            <a:r>
              <a:rPr lang="pt-BR" sz="2000" dirty="0"/>
              <a:t>, </a:t>
            </a:r>
            <a:r>
              <a:rPr lang="pt-BR" sz="2000" dirty="0" err="1"/>
              <a:t>Mujer</a:t>
            </a:r>
            <a:r>
              <a:rPr lang="pt-BR" sz="2000" dirty="0"/>
              <a:t>}	n(</a:t>
            </a:r>
            <a:r>
              <a:rPr lang="es-ES_tradnl" sz="2000" dirty="0">
                <a:sym typeface="Symbol"/>
              </a:rPr>
              <a:t></a:t>
            </a:r>
            <a:r>
              <a:rPr lang="pt-BR" sz="2000" baseline="-25000" dirty="0"/>
              <a:t>2</a:t>
            </a:r>
            <a:r>
              <a:rPr lang="pt-BR" sz="2000" dirty="0"/>
              <a:t>)=2  	 Finito</a:t>
            </a:r>
          </a:p>
          <a:p>
            <a:pPr marL="0" lvl="0" indent="0" defTabSz="987425" eaLnBrk="0" fontAlgn="base" hangingPunct="0">
              <a:lnSpc>
                <a:spcPct val="100000"/>
              </a:lnSpc>
              <a:spcBef>
                <a:spcPct val="20000"/>
              </a:spcBef>
              <a:spcAft>
                <a:spcPct val="0"/>
              </a:spcAft>
              <a:buClr>
                <a:schemeClr val="bg2"/>
              </a:buClr>
              <a:buSzPct val="75000"/>
              <a:buNone/>
              <a:defRPr/>
            </a:pPr>
            <a:r>
              <a:rPr lang="es-ES_tradnl" kern="0" dirty="0">
                <a:solidFill>
                  <a:schemeClr val="tx1"/>
                </a:solidFill>
              </a:rPr>
              <a:t>E3 : Observar el número de artículos defectuosos de un lote de 8.</a:t>
            </a:r>
            <a:endParaRPr lang="es-PE" sz="1800" kern="0" dirty="0">
              <a:solidFill>
                <a:schemeClr val="tx1"/>
              </a:solidFill>
            </a:endParaRPr>
          </a:p>
          <a:p>
            <a:pPr marL="0" lvl="0" indent="0" defTabSz="987425" eaLnBrk="0" fontAlgn="base" hangingPunct="0">
              <a:lnSpc>
                <a:spcPct val="100000"/>
              </a:lnSpc>
              <a:spcBef>
                <a:spcPct val="20000"/>
              </a:spcBef>
              <a:spcAft>
                <a:spcPct val="0"/>
              </a:spcAft>
              <a:buClr>
                <a:schemeClr val="bg2"/>
              </a:buClr>
              <a:buSzPct val="75000"/>
              <a:buNone/>
              <a:defRPr/>
            </a:pPr>
            <a:r>
              <a:rPr lang="es-PE" sz="1800" kern="0" dirty="0">
                <a:solidFill>
                  <a:schemeClr val="tx1"/>
                </a:solidFill>
                <a:sym typeface="Symbol"/>
              </a:rPr>
              <a:t>	</a:t>
            </a:r>
            <a:r>
              <a:rPr lang="es-ES_tradnl" sz="2000" kern="0" dirty="0">
                <a:solidFill>
                  <a:schemeClr val="tx1"/>
                </a:solidFill>
                <a:sym typeface="Symbol"/>
              </a:rPr>
              <a:t></a:t>
            </a:r>
            <a:r>
              <a:rPr lang="pt-BR" sz="2000" kern="0" baseline="-25000" dirty="0">
                <a:solidFill>
                  <a:schemeClr val="tx1"/>
                </a:solidFill>
              </a:rPr>
              <a:t>3</a:t>
            </a:r>
            <a:r>
              <a:rPr lang="pt-BR" sz="2000" kern="0" dirty="0">
                <a:solidFill>
                  <a:schemeClr val="tx1"/>
                </a:solidFill>
              </a:rPr>
              <a:t> = {0,1,2,3,4,5,6,7,8}	n(</a:t>
            </a:r>
            <a:r>
              <a:rPr lang="es-ES_tradnl" sz="2000" kern="0" dirty="0">
                <a:solidFill>
                  <a:schemeClr val="tx1"/>
                </a:solidFill>
                <a:sym typeface="Symbol"/>
              </a:rPr>
              <a:t></a:t>
            </a:r>
            <a:r>
              <a:rPr lang="pt-BR" sz="2000" kern="0" baseline="-25000" dirty="0">
                <a:solidFill>
                  <a:schemeClr val="tx1"/>
                </a:solidFill>
              </a:rPr>
              <a:t>3</a:t>
            </a:r>
            <a:r>
              <a:rPr lang="pt-BR" sz="2000" kern="0" dirty="0">
                <a:solidFill>
                  <a:schemeClr val="tx1"/>
                </a:solidFill>
              </a:rPr>
              <a:t>)=9   	Finito</a:t>
            </a:r>
            <a:endParaRPr lang="es-PE" sz="2000" kern="0" dirty="0">
              <a:solidFill>
                <a:schemeClr val="tx1"/>
              </a:solidFill>
            </a:endParaRPr>
          </a:p>
          <a:p>
            <a:pPr marL="0" lvl="0" indent="0" defTabSz="987425" eaLnBrk="0" fontAlgn="base" hangingPunct="0">
              <a:lnSpc>
                <a:spcPct val="100000"/>
              </a:lnSpc>
              <a:spcBef>
                <a:spcPct val="20000"/>
              </a:spcBef>
              <a:spcAft>
                <a:spcPct val="0"/>
              </a:spcAft>
              <a:buClr>
                <a:schemeClr val="bg2"/>
              </a:buClr>
              <a:buSzPct val="75000"/>
              <a:buNone/>
              <a:defRPr/>
            </a:pPr>
            <a:r>
              <a:rPr lang="es-ES_tradnl" kern="0" dirty="0">
                <a:solidFill>
                  <a:schemeClr val="tx1"/>
                </a:solidFill>
              </a:rPr>
              <a:t>E4 : Anotar el número de clientes que llegan a un supermercado en una semana</a:t>
            </a:r>
            <a:endParaRPr lang="es-PE" kern="0" dirty="0">
              <a:solidFill>
                <a:schemeClr val="tx1"/>
              </a:solidFill>
            </a:endParaRPr>
          </a:p>
          <a:p>
            <a:pPr marL="493713" lvl="1" indent="0" defTabSz="987425" eaLnBrk="0" fontAlgn="base" hangingPunct="0">
              <a:lnSpc>
                <a:spcPct val="100000"/>
              </a:lnSpc>
              <a:spcBef>
                <a:spcPct val="20000"/>
              </a:spcBef>
              <a:spcAft>
                <a:spcPct val="0"/>
              </a:spcAft>
              <a:buClr>
                <a:schemeClr val="accent2"/>
              </a:buClr>
              <a:buSzPct val="80000"/>
              <a:buNone/>
              <a:defRPr/>
            </a:pPr>
            <a:r>
              <a:rPr lang="pt-BR" sz="2000" kern="0" dirty="0">
                <a:solidFill>
                  <a:schemeClr val="tx1"/>
                </a:solidFill>
                <a:sym typeface="Symbol"/>
              </a:rPr>
              <a:t>	</a:t>
            </a:r>
            <a:r>
              <a:rPr lang="es-ES_tradnl" sz="2000" kern="0" dirty="0">
                <a:solidFill>
                  <a:schemeClr val="tx1"/>
                </a:solidFill>
                <a:sym typeface="Symbol"/>
              </a:rPr>
              <a:t></a:t>
            </a:r>
            <a:r>
              <a:rPr lang="pt-BR" sz="2000" kern="0" baseline="-25000" dirty="0">
                <a:solidFill>
                  <a:schemeClr val="tx1"/>
                </a:solidFill>
              </a:rPr>
              <a:t>4</a:t>
            </a:r>
            <a:r>
              <a:rPr lang="pt-BR" sz="2000" kern="0" dirty="0">
                <a:solidFill>
                  <a:schemeClr val="tx1"/>
                </a:solidFill>
              </a:rPr>
              <a:t> = {0,1,2,. . . .}		n(</a:t>
            </a:r>
            <a:r>
              <a:rPr lang="es-ES_tradnl" sz="2000" kern="0" dirty="0">
                <a:solidFill>
                  <a:schemeClr val="tx1"/>
                </a:solidFill>
                <a:sym typeface="Symbol"/>
              </a:rPr>
              <a:t></a:t>
            </a:r>
            <a:r>
              <a:rPr lang="pt-BR" sz="2000" kern="0" baseline="-25000" dirty="0">
                <a:solidFill>
                  <a:schemeClr val="tx1"/>
                </a:solidFill>
              </a:rPr>
              <a:t>4</a:t>
            </a:r>
            <a:r>
              <a:rPr lang="pt-BR" sz="2000" kern="0" dirty="0">
                <a:solidFill>
                  <a:schemeClr val="tx1"/>
                </a:solidFill>
              </a:rPr>
              <a:t>)= ∞   	Infinito </a:t>
            </a:r>
            <a:r>
              <a:rPr lang="pt-BR" sz="2000" kern="0" dirty="0" err="1">
                <a:solidFill>
                  <a:schemeClr val="tx1"/>
                </a:solidFill>
              </a:rPr>
              <a:t>numerable</a:t>
            </a:r>
            <a:endParaRPr lang="es-PE" sz="2000" kern="0" dirty="0">
              <a:solidFill>
                <a:schemeClr val="tx1"/>
              </a:solidFill>
            </a:endParaRPr>
          </a:p>
          <a:p>
            <a:pPr marL="0" lvl="0" indent="0" defTabSz="987425" eaLnBrk="0" fontAlgn="base" hangingPunct="0">
              <a:lnSpc>
                <a:spcPct val="100000"/>
              </a:lnSpc>
              <a:spcBef>
                <a:spcPct val="20000"/>
              </a:spcBef>
              <a:spcAft>
                <a:spcPct val="0"/>
              </a:spcAft>
              <a:buClr>
                <a:schemeClr val="bg2"/>
              </a:buClr>
              <a:buSzPct val="75000"/>
              <a:buNone/>
              <a:defRPr/>
            </a:pPr>
            <a:r>
              <a:rPr lang="es-ES_tradnl" kern="0" dirty="0">
                <a:solidFill>
                  <a:schemeClr val="tx1"/>
                </a:solidFill>
              </a:rPr>
              <a:t>E5 : Observar el tiempo de duración de un foco de luz (horas) </a:t>
            </a:r>
          </a:p>
          <a:p>
            <a:pPr marL="493713" lvl="1" indent="0" defTabSz="987425" eaLnBrk="0" fontAlgn="base" hangingPunct="0">
              <a:lnSpc>
                <a:spcPct val="100000"/>
              </a:lnSpc>
              <a:spcBef>
                <a:spcPct val="20000"/>
              </a:spcBef>
              <a:spcAft>
                <a:spcPct val="0"/>
              </a:spcAft>
              <a:buClr>
                <a:schemeClr val="accent2"/>
              </a:buClr>
              <a:buSzPct val="80000"/>
              <a:buNone/>
              <a:defRPr/>
            </a:pPr>
            <a:r>
              <a:rPr lang="pt-BR" sz="2000" kern="0" dirty="0">
                <a:solidFill>
                  <a:schemeClr val="tx1"/>
                </a:solidFill>
                <a:sym typeface="Symbol"/>
              </a:rPr>
              <a:t>	</a:t>
            </a:r>
            <a:r>
              <a:rPr lang="es-ES_tradnl" sz="2000" kern="0" dirty="0">
                <a:solidFill>
                  <a:schemeClr val="tx1"/>
                </a:solidFill>
                <a:sym typeface="Symbol"/>
              </a:rPr>
              <a:t></a:t>
            </a:r>
            <a:r>
              <a:rPr lang="pt-BR" sz="2000" kern="0" baseline="-25000" dirty="0">
                <a:solidFill>
                  <a:schemeClr val="tx1"/>
                </a:solidFill>
              </a:rPr>
              <a:t>5</a:t>
            </a:r>
            <a:r>
              <a:rPr lang="pt-BR" sz="2000" kern="0" dirty="0">
                <a:solidFill>
                  <a:schemeClr val="tx1"/>
                </a:solidFill>
              </a:rPr>
              <a:t> = {T/ 0 ≤ t ≤ ∞}		n(</a:t>
            </a:r>
            <a:r>
              <a:rPr lang="es-ES_tradnl" sz="2000" kern="0" dirty="0">
                <a:solidFill>
                  <a:schemeClr val="tx1"/>
                </a:solidFill>
                <a:sym typeface="Symbol"/>
              </a:rPr>
              <a:t></a:t>
            </a:r>
            <a:r>
              <a:rPr lang="pt-BR" sz="2000" kern="0" baseline="-25000" dirty="0">
                <a:solidFill>
                  <a:schemeClr val="tx1"/>
                </a:solidFill>
              </a:rPr>
              <a:t>5</a:t>
            </a:r>
            <a:r>
              <a:rPr lang="pt-BR" sz="2000" kern="0" dirty="0">
                <a:solidFill>
                  <a:schemeClr val="tx1"/>
                </a:solidFill>
              </a:rPr>
              <a:t>)= ∞   	Infinito no </a:t>
            </a:r>
            <a:r>
              <a:rPr lang="pt-BR" sz="2000" kern="0" dirty="0" err="1">
                <a:solidFill>
                  <a:schemeClr val="tx1"/>
                </a:solidFill>
              </a:rPr>
              <a:t>numerable</a:t>
            </a:r>
            <a:endParaRPr lang="es-PE" kern="0" dirty="0">
              <a:solidFill>
                <a:schemeClr val="tx1"/>
              </a:solidFill>
            </a:endParaRPr>
          </a:p>
          <a:p>
            <a:pPr lvl="1"/>
            <a:endParaRPr lang="pt-BR" sz="1600" dirty="0"/>
          </a:p>
          <a:p>
            <a:pPr lvl="1"/>
            <a:endParaRPr lang="es-PE" sz="1600" dirty="0"/>
          </a:p>
          <a:p>
            <a:endParaRPr lang="es-PE" sz="1400" dirty="0"/>
          </a:p>
        </p:txBody>
      </p:sp>
      <p:sp>
        <p:nvSpPr>
          <p:cNvPr id="12" name="Rectángulo 11">
            <a:extLst>
              <a:ext uri="{FF2B5EF4-FFF2-40B4-BE49-F238E27FC236}">
                <a16:creationId xmlns:a16="http://schemas.microsoft.com/office/drawing/2014/main" id="{6AD6E61C-F62E-4535-AB3E-A7CCA4A3A957}"/>
              </a:ext>
            </a:extLst>
          </p:cNvPr>
          <p:cNvSpPr/>
          <p:nvPr/>
        </p:nvSpPr>
        <p:spPr>
          <a:xfrm>
            <a:off x="979516" y="6459784"/>
            <a:ext cx="583656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Ejemplo 6 y 7 – Página 89 de la Guía de Estadística General</a:t>
            </a:r>
          </a:p>
        </p:txBody>
      </p:sp>
    </p:spTree>
    <p:extLst>
      <p:ext uri="{BB962C8B-B14F-4D97-AF65-F5344CB8AC3E}">
        <p14:creationId xmlns:p14="http://schemas.microsoft.com/office/powerpoint/2010/main" val="3783339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87A4DC3-2534-4B8A-B394-6CCE324A720F}"/>
              </a:ext>
            </a:extLst>
          </p:cNvPr>
          <p:cNvSpPr>
            <a:spLocks noGrp="1"/>
          </p:cNvSpPr>
          <p:nvPr>
            <p:ph idx="1"/>
          </p:nvPr>
        </p:nvSpPr>
        <p:spPr>
          <a:xfrm>
            <a:off x="1114393" y="2086892"/>
            <a:ext cx="10058400" cy="4023360"/>
          </a:xfrm>
        </p:spPr>
        <p:txBody>
          <a:bodyPr>
            <a:normAutofit/>
          </a:bodyPr>
          <a:lstStyle/>
          <a:p>
            <a:pPr algn="just"/>
            <a:r>
              <a:rPr lang="es-ES_tradnl" sz="3200" dirty="0"/>
              <a:t>Considere dos fábricas tales que en cada una hay 6 máquinas que fabrican un producto.  Sea el experimento aleatorio que consiste en determinar el número de máquinas que están en uso en un día particular. Un resultado experimental indica cuántas máquinas están en uso en la primera fábrica y cuantas están en uso en la segunda (asuma que los resultados son igualmente posibles). El espacio muestral </a:t>
            </a:r>
            <a:r>
              <a:rPr lang="es-ES_tradnl" sz="3200" dirty="0">
                <a:sym typeface="Symbol"/>
              </a:rPr>
              <a:t></a:t>
            </a:r>
            <a:r>
              <a:rPr lang="es-ES_tradnl" sz="3200" dirty="0"/>
              <a:t> será igual a: </a:t>
            </a:r>
          </a:p>
          <a:p>
            <a:pPr algn="just"/>
            <a:endParaRPr lang="es-PE" sz="3200" dirty="0"/>
          </a:p>
        </p:txBody>
      </p:sp>
      <p:sp>
        <p:nvSpPr>
          <p:cNvPr id="4" name="Marcador de número de diapositiva 3">
            <a:extLst>
              <a:ext uri="{FF2B5EF4-FFF2-40B4-BE49-F238E27FC236}">
                <a16:creationId xmlns:a16="http://schemas.microsoft.com/office/drawing/2014/main" id="{06CFD6BA-585B-46FF-8558-1E4199CE65B1}"/>
              </a:ext>
            </a:extLst>
          </p:cNvPr>
          <p:cNvSpPr>
            <a:spLocks noGrp="1"/>
          </p:cNvSpPr>
          <p:nvPr>
            <p:ph type="sldNum" sz="quarter" idx="12"/>
          </p:nvPr>
        </p:nvSpPr>
        <p:spPr/>
        <p:txBody>
          <a:bodyPr/>
          <a:lstStyle/>
          <a:p>
            <a:pPr>
              <a:defRPr/>
            </a:pPr>
            <a:fld id="{F39CC949-1989-4E64-93DF-3E75F23A0E9E}" type="slidenum">
              <a:rPr lang="es-ES" smtClean="0"/>
              <a:pPr>
                <a:defRPr/>
              </a:pPr>
              <a:t>18</a:t>
            </a:fld>
            <a:endParaRPr lang="es-ES"/>
          </a:p>
        </p:txBody>
      </p:sp>
      <p:sp>
        <p:nvSpPr>
          <p:cNvPr id="6" name="Rectangle 5">
            <a:extLst>
              <a:ext uri="{FF2B5EF4-FFF2-40B4-BE49-F238E27FC236}">
                <a16:creationId xmlns:a16="http://schemas.microsoft.com/office/drawing/2014/main" id="{42FECE06-32D4-498F-92E0-22A04EABC22A}"/>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Ejemplo 8</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7" name="Rectángulo 6">
            <a:extLst>
              <a:ext uri="{FF2B5EF4-FFF2-40B4-BE49-F238E27FC236}">
                <a16:creationId xmlns:a16="http://schemas.microsoft.com/office/drawing/2014/main" id="{50C56A4E-EC48-41ED-B194-12067385D5DD}"/>
              </a:ext>
            </a:extLst>
          </p:cNvPr>
          <p:cNvSpPr/>
          <p:nvPr/>
        </p:nvSpPr>
        <p:spPr>
          <a:xfrm>
            <a:off x="979516" y="6459784"/>
            <a:ext cx="583656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Ejemplo 9 – Página 90 de la Guía de Estadística General</a:t>
            </a:r>
          </a:p>
        </p:txBody>
      </p:sp>
    </p:spTree>
    <p:extLst>
      <p:ext uri="{BB962C8B-B14F-4D97-AF65-F5344CB8AC3E}">
        <p14:creationId xmlns:p14="http://schemas.microsoft.com/office/powerpoint/2010/main" val="1290416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0EBCAC4-E41D-49C1-B360-FDC4898FECEB}"/>
              </a:ext>
            </a:extLst>
          </p:cNvPr>
          <p:cNvSpPr>
            <a:spLocks noGrp="1"/>
          </p:cNvSpPr>
          <p:nvPr>
            <p:ph idx="1"/>
          </p:nvPr>
        </p:nvSpPr>
        <p:spPr/>
        <p:txBody>
          <a:bodyPr/>
          <a:lstStyle/>
          <a:p>
            <a:endParaRPr lang="es-PE"/>
          </a:p>
        </p:txBody>
      </p:sp>
      <p:sp>
        <p:nvSpPr>
          <p:cNvPr id="4" name="Marcador de número de diapositiva 3">
            <a:extLst>
              <a:ext uri="{FF2B5EF4-FFF2-40B4-BE49-F238E27FC236}">
                <a16:creationId xmlns:a16="http://schemas.microsoft.com/office/drawing/2014/main" id="{A5C507AD-9315-4EAC-AABD-9AF603355B5D}"/>
              </a:ext>
            </a:extLst>
          </p:cNvPr>
          <p:cNvSpPr>
            <a:spLocks noGrp="1"/>
          </p:cNvSpPr>
          <p:nvPr>
            <p:ph type="sldNum" sz="quarter" idx="12"/>
          </p:nvPr>
        </p:nvSpPr>
        <p:spPr/>
        <p:txBody>
          <a:bodyPr/>
          <a:lstStyle/>
          <a:p>
            <a:pPr>
              <a:defRPr/>
            </a:pPr>
            <a:fld id="{F39CC949-1989-4E64-93DF-3E75F23A0E9E}" type="slidenum">
              <a:rPr lang="es-ES" smtClean="0"/>
              <a:pPr>
                <a:defRPr/>
              </a:pPr>
              <a:t>19</a:t>
            </a:fld>
            <a:endParaRPr lang="es-ES"/>
          </a:p>
        </p:txBody>
      </p:sp>
      <p:pic>
        <p:nvPicPr>
          <p:cNvPr id="5" name="Imagen 4">
            <a:extLst>
              <a:ext uri="{FF2B5EF4-FFF2-40B4-BE49-F238E27FC236}">
                <a16:creationId xmlns:a16="http://schemas.microsoft.com/office/drawing/2014/main" id="{FD20AA0A-E0CD-450D-A824-51A42A20817F}"/>
              </a:ext>
            </a:extLst>
          </p:cNvPr>
          <p:cNvPicPr>
            <a:picLocks noChangeAspect="1"/>
          </p:cNvPicPr>
          <p:nvPr/>
        </p:nvPicPr>
        <p:blipFill>
          <a:blip r:embed="rId2"/>
          <a:stretch>
            <a:fillRect/>
          </a:stretch>
        </p:blipFill>
        <p:spPr>
          <a:xfrm>
            <a:off x="1036320" y="2249340"/>
            <a:ext cx="10026618" cy="3616744"/>
          </a:xfrm>
          <a:prstGeom prst="rect">
            <a:avLst/>
          </a:prstGeom>
        </p:spPr>
      </p:pic>
      <p:sp>
        <p:nvSpPr>
          <p:cNvPr id="6" name="Rectangle 5">
            <a:extLst>
              <a:ext uri="{FF2B5EF4-FFF2-40B4-BE49-F238E27FC236}">
                <a16:creationId xmlns:a16="http://schemas.microsoft.com/office/drawing/2014/main" id="{B74360BE-1571-4B55-AEBD-609350BD9B84}"/>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Ejemplo 8</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7" name="Rectángulo 6">
            <a:extLst>
              <a:ext uri="{FF2B5EF4-FFF2-40B4-BE49-F238E27FC236}">
                <a16:creationId xmlns:a16="http://schemas.microsoft.com/office/drawing/2014/main" id="{F18774CB-A023-4F19-962D-E97FA6051463}"/>
              </a:ext>
            </a:extLst>
          </p:cNvPr>
          <p:cNvSpPr/>
          <p:nvPr/>
        </p:nvSpPr>
        <p:spPr>
          <a:xfrm>
            <a:off x="979516" y="6459784"/>
            <a:ext cx="583656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Ejemplo 9 – Página 90 de la Guía de Estadística General</a:t>
            </a:r>
          </a:p>
        </p:txBody>
      </p:sp>
    </p:spTree>
    <p:extLst>
      <p:ext uri="{BB962C8B-B14F-4D97-AF65-F5344CB8AC3E}">
        <p14:creationId xmlns:p14="http://schemas.microsoft.com/office/powerpoint/2010/main" val="2932281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7" name="Rectangle 3"/>
          <p:cNvSpPr>
            <a:spLocks noGrp="1" noChangeArrowheads="1"/>
          </p:cNvSpPr>
          <p:nvPr>
            <p:ph idx="1"/>
          </p:nvPr>
        </p:nvSpPr>
        <p:spPr>
          <a:xfrm>
            <a:off x="1099698" y="1988840"/>
            <a:ext cx="10112785" cy="5318064"/>
          </a:xfrm>
        </p:spPr>
        <p:txBody>
          <a:bodyPr>
            <a:normAutofit/>
          </a:bodyPr>
          <a:lstStyle/>
          <a:p>
            <a:pPr lvl="0" algn="just"/>
            <a:r>
              <a:rPr lang="es-PE" sz="4800" dirty="0"/>
              <a:t>Aprender a utilizar la probabilidad como herramienta para cuantificar la incertidumbre. </a:t>
            </a:r>
          </a:p>
        </p:txBody>
      </p:sp>
      <p:sp>
        <p:nvSpPr>
          <p:cNvPr id="31746" name="4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23" eaLnBrk="0" hangingPunct="0">
              <a:defRPr sz="2339">
                <a:solidFill>
                  <a:schemeClr val="tx1"/>
                </a:solidFill>
                <a:latin typeface="Arial" pitchFamily="34" charset="0"/>
              </a:defRPr>
            </a:lvl1pPr>
            <a:lvl2pPr marL="914423" indent="-351701" defTabSz="1215323" eaLnBrk="0" hangingPunct="0">
              <a:defRPr sz="2339">
                <a:solidFill>
                  <a:schemeClr val="tx1"/>
                </a:solidFill>
                <a:latin typeface="Arial" pitchFamily="34" charset="0"/>
              </a:defRPr>
            </a:lvl2pPr>
            <a:lvl3pPr marL="1406804" indent="-281361" defTabSz="1215323" eaLnBrk="0" hangingPunct="0">
              <a:defRPr sz="2339">
                <a:solidFill>
                  <a:schemeClr val="tx1"/>
                </a:solidFill>
                <a:latin typeface="Arial" pitchFamily="34" charset="0"/>
              </a:defRPr>
            </a:lvl3pPr>
            <a:lvl4pPr marL="1969526" indent="-281361" defTabSz="1215323" eaLnBrk="0" hangingPunct="0">
              <a:defRPr sz="2339">
                <a:solidFill>
                  <a:schemeClr val="tx1"/>
                </a:solidFill>
                <a:latin typeface="Arial" pitchFamily="34" charset="0"/>
              </a:defRPr>
            </a:lvl4pPr>
            <a:lvl5pPr marL="2532248" indent="-281361" defTabSz="1215323" eaLnBrk="0" hangingPunct="0">
              <a:defRPr sz="2339">
                <a:solidFill>
                  <a:schemeClr val="tx1"/>
                </a:solidFill>
                <a:latin typeface="Arial" pitchFamily="34" charset="0"/>
              </a:defRPr>
            </a:lvl5pPr>
            <a:lvl6pPr marL="3094970" indent="-281361" defTabSz="1215323" eaLnBrk="0" fontAlgn="base" hangingPunct="0">
              <a:spcBef>
                <a:spcPct val="0"/>
              </a:spcBef>
              <a:spcAft>
                <a:spcPct val="0"/>
              </a:spcAft>
              <a:defRPr sz="2339">
                <a:solidFill>
                  <a:schemeClr val="tx1"/>
                </a:solidFill>
                <a:latin typeface="Arial" pitchFamily="34" charset="0"/>
              </a:defRPr>
            </a:lvl6pPr>
            <a:lvl7pPr marL="3657691" indent="-281361" defTabSz="1215323" eaLnBrk="0" fontAlgn="base" hangingPunct="0">
              <a:spcBef>
                <a:spcPct val="0"/>
              </a:spcBef>
              <a:spcAft>
                <a:spcPct val="0"/>
              </a:spcAft>
              <a:defRPr sz="2339">
                <a:solidFill>
                  <a:schemeClr val="tx1"/>
                </a:solidFill>
                <a:latin typeface="Arial" pitchFamily="34" charset="0"/>
              </a:defRPr>
            </a:lvl7pPr>
            <a:lvl8pPr marL="4220413" indent="-281361" defTabSz="1215323" eaLnBrk="0" fontAlgn="base" hangingPunct="0">
              <a:spcBef>
                <a:spcPct val="0"/>
              </a:spcBef>
              <a:spcAft>
                <a:spcPct val="0"/>
              </a:spcAft>
              <a:defRPr sz="2339">
                <a:solidFill>
                  <a:schemeClr val="tx1"/>
                </a:solidFill>
                <a:latin typeface="Arial" pitchFamily="34" charset="0"/>
              </a:defRPr>
            </a:lvl8pPr>
            <a:lvl9pPr marL="4783135" indent="-281361" defTabSz="1215323" eaLnBrk="0" fontAlgn="base" hangingPunct="0">
              <a:spcBef>
                <a:spcPct val="0"/>
              </a:spcBef>
              <a:spcAft>
                <a:spcPct val="0"/>
              </a:spcAft>
              <a:defRPr sz="2339">
                <a:solidFill>
                  <a:schemeClr val="tx1"/>
                </a:solidFill>
                <a:latin typeface="Arial" pitchFamily="34" charset="0"/>
              </a:defRPr>
            </a:lvl9pPr>
          </a:lstStyle>
          <a:p>
            <a:pPr eaLnBrk="1" hangingPunct="1"/>
            <a:fld id="{22CCB331-5574-45B5-BECF-E4A3B0367ED7}" type="slidenum">
              <a:rPr lang="es-ES" sz="1600">
                <a:latin typeface="Arial Black" pitchFamily="34" charset="0"/>
              </a:rPr>
              <a:pPr eaLnBrk="1" hangingPunct="1"/>
              <a:t>2</a:t>
            </a:fld>
            <a:endParaRPr lang="es-ES" sz="1600">
              <a:latin typeface="Arial Black" pitchFamily="34" charset="0"/>
            </a:endParaRPr>
          </a:p>
        </p:txBody>
      </p:sp>
      <p:sp>
        <p:nvSpPr>
          <p:cNvPr id="7" name="Rectangle 5">
            <a:extLst>
              <a:ext uri="{FF2B5EF4-FFF2-40B4-BE49-F238E27FC236}">
                <a16:creationId xmlns:a16="http://schemas.microsoft.com/office/drawing/2014/main" id="{02566DEC-8E12-4A3E-8759-F05631C15191}"/>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Objetivos del capítulo</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637CBA94-81C1-467B-9198-2C2C9F198612}"/>
              </a:ext>
            </a:extLst>
          </p:cNvPr>
          <p:cNvSpPr>
            <a:spLocks noGrp="1"/>
          </p:cNvSpPr>
          <p:nvPr>
            <p:ph type="sldNum" sz="quarter" idx="12"/>
          </p:nvPr>
        </p:nvSpPr>
        <p:spPr/>
        <p:txBody>
          <a:bodyPr/>
          <a:lstStyle/>
          <a:p>
            <a:pPr>
              <a:defRPr/>
            </a:pPr>
            <a:fld id="{F39CC949-1989-4E64-93DF-3E75F23A0E9E}" type="slidenum">
              <a:rPr lang="es-ES" smtClean="0"/>
              <a:pPr>
                <a:defRPr/>
              </a:pPr>
              <a:t>20</a:t>
            </a:fld>
            <a:endParaRPr lang="es-ES"/>
          </a:p>
        </p:txBody>
      </p:sp>
      <p:sp>
        <p:nvSpPr>
          <p:cNvPr id="5" name="2 Marcador de contenido">
            <a:extLst>
              <a:ext uri="{FF2B5EF4-FFF2-40B4-BE49-F238E27FC236}">
                <a16:creationId xmlns:a16="http://schemas.microsoft.com/office/drawing/2014/main" id="{386FA33D-EEFC-4A71-8EE3-8B2042D2A7D5}"/>
              </a:ext>
            </a:extLst>
          </p:cNvPr>
          <p:cNvSpPr txBox="1">
            <a:spLocks/>
          </p:cNvSpPr>
          <p:nvPr/>
        </p:nvSpPr>
        <p:spPr>
          <a:xfrm>
            <a:off x="1115987" y="1889372"/>
            <a:ext cx="10058399" cy="47529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Font typeface="Calibri" panose="020F0502020204030204" pitchFamily="34" charset="0"/>
              <a:buNone/>
            </a:pPr>
            <a:r>
              <a:rPr lang="es-PE" sz="2800" dirty="0"/>
              <a:t>Si se observan los sexos de tres niños recién nacidos, el espacio muestral asociado será: </a:t>
            </a:r>
          </a:p>
          <a:p>
            <a:pPr marL="0" indent="0" algn="ctr">
              <a:buFont typeface="Calibri" panose="020F0502020204030204" pitchFamily="34" charset="0"/>
              <a:buNone/>
            </a:pPr>
            <a:r>
              <a:rPr lang="es-ES_tradnl" sz="2400" b="1" dirty="0">
                <a:sym typeface="Symbol"/>
              </a:rPr>
              <a:t></a:t>
            </a:r>
            <a:r>
              <a:rPr lang="es-PE" sz="2400" b="1" dirty="0"/>
              <a:t> = {MMM, MMF, MFM, FMM, MFF, FMF, FFM, FFF},   n(</a:t>
            </a:r>
            <a:r>
              <a:rPr lang="es-ES_tradnl" sz="2400" b="1" dirty="0">
                <a:sym typeface="Symbol"/>
              </a:rPr>
              <a:t></a:t>
            </a:r>
            <a:r>
              <a:rPr lang="es-PE" sz="2400" b="1" dirty="0"/>
              <a:t>) = 8 </a:t>
            </a:r>
          </a:p>
          <a:p>
            <a:pPr marL="0" indent="0" algn="just">
              <a:buFont typeface="Calibri" panose="020F0502020204030204" pitchFamily="34" charset="0"/>
              <a:buNone/>
            </a:pPr>
            <a:r>
              <a:rPr lang="es-PE" sz="2400" dirty="0"/>
              <a:t>Hay 8 eventos simples:</a:t>
            </a:r>
          </a:p>
          <a:p>
            <a:pPr marL="0" indent="0" algn="just">
              <a:buFont typeface="Calibri" panose="020F0502020204030204" pitchFamily="34" charset="0"/>
              <a:buNone/>
            </a:pPr>
            <a:r>
              <a:rPr lang="es-PE" sz="2400" dirty="0"/>
              <a:t>Posibles eventos simples: A = {MMF}, B = {FMF}	</a:t>
            </a:r>
          </a:p>
          <a:p>
            <a:pPr marL="0" indent="0" algn="just">
              <a:buFont typeface="Calibri" panose="020F0502020204030204" pitchFamily="34" charset="0"/>
              <a:buNone/>
            </a:pPr>
            <a:r>
              <a:rPr lang="es-PE" sz="2400" dirty="0"/>
              <a:t>Posibles eventos compuestos:</a:t>
            </a:r>
          </a:p>
          <a:p>
            <a:pPr marL="0" indent="0" algn="just">
              <a:buFont typeface="Calibri" panose="020F0502020204030204" pitchFamily="34" charset="0"/>
              <a:buNone/>
            </a:pPr>
            <a:r>
              <a:rPr lang="es-PE" sz="2400" dirty="0"/>
              <a:t>C = {MFF, FMF, FFM} = {exactamente un bebe es de sexo masculino}</a:t>
            </a:r>
          </a:p>
          <a:p>
            <a:pPr marL="0" indent="0" algn="just">
              <a:buFont typeface="Calibri" panose="020F0502020204030204" pitchFamily="34" charset="0"/>
              <a:buNone/>
            </a:pPr>
            <a:r>
              <a:rPr lang="es-PE" sz="2400" dirty="0"/>
              <a:t>D = {MMM, FFF} = {los 3 bebés son del mismo sexo}</a:t>
            </a:r>
          </a:p>
          <a:p>
            <a:pPr marL="0" indent="0" algn="just">
              <a:buFont typeface="Calibri" panose="020F0502020204030204" pitchFamily="34" charset="0"/>
              <a:buNone/>
            </a:pPr>
            <a:endParaRPr lang="es-PE" sz="2400" dirty="0"/>
          </a:p>
          <a:p>
            <a:pPr marL="0" indent="0" algn="just">
              <a:buFont typeface="Calibri" panose="020F0502020204030204" pitchFamily="34" charset="0"/>
              <a:buNone/>
            </a:pPr>
            <a:endParaRPr lang="es-PE" sz="2400" dirty="0"/>
          </a:p>
          <a:p>
            <a:pPr algn="just"/>
            <a:endParaRPr lang="es-PE" sz="2400" dirty="0"/>
          </a:p>
          <a:p>
            <a:pPr algn="just"/>
            <a:endParaRPr lang="es-PE" sz="2400" dirty="0"/>
          </a:p>
          <a:p>
            <a:pPr algn="just"/>
            <a:endParaRPr lang="es-PE" sz="2400" dirty="0"/>
          </a:p>
          <a:p>
            <a:pPr algn="just"/>
            <a:endParaRPr lang="es-PE" sz="2400" dirty="0"/>
          </a:p>
          <a:p>
            <a:pPr algn="just"/>
            <a:endParaRPr lang="es-PE" sz="2400" dirty="0"/>
          </a:p>
          <a:p>
            <a:pPr algn="just"/>
            <a:endParaRPr lang="es-PE" sz="2400" dirty="0"/>
          </a:p>
          <a:p>
            <a:pPr algn="just"/>
            <a:endParaRPr lang="es-PE" sz="2400" dirty="0"/>
          </a:p>
          <a:p>
            <a:pPr algn="just"/>
            <a:endParaRPr lang="es-PE" sz="2400" dirty="0"/>
          </a:p>
        </p:txBody>
      </p:sp>
      <p:sp>
        <p:nvSpPr>
          <p:cNvPr id="6" name="Rectangle 5">
            <a:extLst>
              <a:ext uri="{FF2B5EF4-FFF2-40B4-BE49-F238E27FC236}">
                <a16:creationId xmlns:a16="http://schemas.microsoft.com/office/drawing/2014/main" id="{1D39EC67-FDB6-450F-AC50-E8BB580D4C4A}"/>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Ejemplo 9</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7" name="Rectángulo 6">
            <a:extLst>
              <a:ext uri="{FF2B5EF4-FFF2-40B4-BE49-F238E27FC236}">
                <a16:creationId xmlns:a16="http://schemas.microsoft.com/office/drawing/2014/main" id="{C2B76056-3C2E-47C9-9DCA-B9C1C045B28C}"/>
              </a:ext>
            </a:extLst>
          </p:cNvPr>
          <p:cNvSpPr/>
          <p:nvPr/>
        </p:nvSpPr>
        <p:spPr>
          <a:xfrm>
            <a:off x="979516" y="6459784"/>
            <a:ext cx="583656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Ejemplo 10 – Página 90 de la Guía de Estadística General</a:t>
            </a:r>
          </a:p>
        </p:txBody>
      </p:sp>
    </p:spTree>
    <p:extLst>
      <p:ext uri="{BB962C8B-B14F-4D97-AF65-F5344CB8AC3E}">
        <p14:creationId xmlns:p14="http://schemas.microsoft.com/office/powerpoint/2010/main" val="1967214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AE73B7D-D62B-4437-87AD-640E36ECAD2C}"/>
              </a:ext>
            </a:extLst>
          </p:cNvPr>
          <p:cNvSpPr>
            <a:spLocks noGrp="1"/>
          </p:cNvSpPr>
          <p:nvPr>
            <p:ph idx="1"/>
          </p:nvPr>
        </p:nvSpPr>
        <p:spPr/>
        <p:txBody>
          <a:bodyPr>
            <a:normAutofit/>
          </a:bodyPr>
          <a:lstStyle/>
          <a:p>
            <a:pPr marL="0" indent="0" algn="just">
              <a:buNone/>
            </a:pPr>
            <a:r>
              <a:rPr lang="es-PE" sz="2800" dirty="0"/>
              <a:t>Con relación al ejemplo 8, hay 49 eventos simples. Ejemplos de eventos compuestos son: </a:t>
            </a:r>
          </a:p>
          <a:p>
            <a:pPr algn="just"/>
            <a:r>
              <a:rPr lang="es-PE" sz="2800" dirty="0"/>
              <a:t>E = {(0, 0), (1, 1), (2, 2), (3, 3), (4, 4), (5, 5), (6, 6)} = {el número de máquinas en uso es el mismo para ambas fábricas} </a:t>
            </a:r>
          </a:p>
          <a:p>
            <a:pPr algn="just"/>
            <a:r>
              <a:rPr lang="es-PE" sz="2800" dirty="0"/>
              <a:t>F = {(0, 3), (3, 0), (1, 2), (2, 1)} = {el número total de máquinas en uso es tres} </a:t>
            </a:r>
          </a:p>
          <a:p>
            <a:pPr algn="just"/>
            <a:r>
              <a:rPr lang="es-PE" sz="2800" dirty="0"/>
              <a:t>G = {(0, 0), (0, 1), (1, 0), (1, 1)} = {a lo sumo una máquina está en uso en cada fábrica} </a:t>
            </a:r>
          </a:p>
          <a:p>
            <a:endParaRPr lang="es-PE" sz="2400" dirty="0"/>
          </a:p>
        </p:txBody>
      </p:sp>
      <p:sp>
        <p:nvSpPr>
          <p:cNvPr id="4" name="Marcador de número de diapositiva 3">
            <a:extLst>
              <a:ext uri="{FF2B5EF4-FFF2-40B4-BE49-F238E27FC236}">
                <a16:creationId xmlns:a16="http://schemas.microsoft.com/office/drawing/2014/main" id="{B3D6DEED-2A77-4723-8814-567AB004DF23}"/>
              </a:ext>
            </a:extLst>
          </p:cNvPr>
          <p:cNvSpPr>
            <a:spLocks noGrp="1"/>
          </p:cNvSpPr>
          <p:nvPr>
            <p:ph type="sldNum" sz="quarter" idx="12"/>
          </p:nvPr>
        </p:nvSpPr>
        <p:spPr/>
        <p:txBody>
          <a:bodyPr/>
          <a:lstStyle/>
          <a:p>
            <a:pPr>
              <a:defRPr/>
            </a:pPr>
            <a:fld id="{F39CC949-1989-4E64-93DF-3E75F23A0E9E}" type="slidenum">
              <a:rPr lang="es-ES" smtClean="0"/>
              <a:pPr>
                <a:defRPr/>
              </a:pPr>
              <a:t>21</a:t>
            </a:fld>
            <a:endParaRPr lang="es-ES"/>
          </a:p>
        </p:txBody>
      </p:sp>
      <p:sp>
        <p:nvSpPr>
          <p:cNvPr id="6" name="Rectangle 5">
            <a:extLst>
              <a:ext uri="{FF2B5EF4-FFF2-40B4-BE49-F238E27FC236}">
                <a16:creationId xmlns:a16="http://schemas.microsoft.com/office/drawing/2014/main" id="{4E29CD11-7176-4DED-8971-11111A7C7E90}"/>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Ejemplo 10</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7" name="Rectángulo 6">
            <a:extLst>
              <a:ext uri="{FF2B5EF4-FFF2-40B4-BE49-F238E27FC236}">
                <a16:creationId xmlns:a16="http://schemas.microsoft.com/office/drawing/2014/main" id="{27EA4461-2D54-4529-A318-2E669E67D2C6}"/>
              </a:ext>
            </a:extLst>
          </p:cNvPr>
          <p:cNvSpPr/>
          <p:nvPr/>
        </p:nvSpPr>
        <p:spPr>
          <a:xfrm>
            <a:off x="979516" y="6459784"/>
            <a:ext cx="583656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Ejemplo 11 – Página 90 de la Guía de Estadística General</a:t>
            </a:r>
          </a:p>
        </p:txBody>
      </p:sp>
    </p:spTree>
    <p:extLst>
      <p:ext uri="{BB962C8B-B14F-4D97-AF65-F5344CB8AC3E}">
        <p14:creationId xmlns:p14="http://schemas.microsoft.com/office/powerpoint/2010/main" val="674784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4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23" eaLnBrk="0" hangingPunct="0">
              <a:defRPr sz="2339">
                <a:solidFill>
                  <a:schemeClr val="tx1"/>
                </a:solidFill>
                <a:latin typeface="Arial" pitchFamily="34" charset="0"/>
              </a:defRPr>
            </a:lvl1pPr>
            <a:lvl2pPr marL="914423" indent="-351701" defTabSz="1215323" eaLnBrk="0" hangingPunct="0">
              <a:defRPr sz="2339">
                <a:solidFill>
                  <a:schemeClr val="tx1"/>
                </a:solidFill>
                <a:latin typeface="Arial" pitchFamily="34" charset="0"/>
              </a:defRPr>
            </a:lvl2pPr>
            <a:lvl3pPr marL="1406804" indent="-281361" defTabSz="1215323" eaLnBrk="0" hangingPunct="0">
              <a:defRPr sz="2339">
                <a:solidFill>
                  <a:schemeClr val="tx1"/>
                </a:solidFill>
                <a:latin typeface="Arial" pitchFamily="34" charset="0"/>
              </a:defRPr>
            </a:lvl3pPr>
            <a:lvl4pPr marL="1969526" indent="-281361" defTabSz="1215323" eaLnBrk="0" hangingPunct="0">
              <a:defRPr sz="2339">
                <a:solidFill>
                  <a:schemeClr val="tx1"/>
                </a:solidFill>
                <a:latin typeface="Arial" pitchFamily="34" charset="0"/>
              </a:defRPr>
            </a:lvl4pPr>
            <a:lvl5pPr marL="2532248" indent="-281361" defTabSz="1215323" eaLnBrk="0" hangingPunct="0">
              <a:defRPr sz="2339">
                <a:solidFill>
                  <a:schemeClr val="tx1"/>
                </a:solidFill>
                <a:latin typeface="Arial" pitchFamily="34" charset="0"/>
              </a:defRPr>
            </a:lvl5pPr>
            <a:lvl6pPr marL="3094970" indent="-281361" defTabSz="1215323" eaLnBrk="0" fontAlgn="base" hangingPunct="0">
              <a:spcBef>
                <a:spcPct val="0"/>
              </a:spcBef>
              <a:spcAft>
                <a:spcPct val="0"/>
              </a:spcAft>
              <a:defRPr sz="2339">
                <a:solidFill>
                  <a:schemeClr val="tx1"/>
                </a:solidFill>
                <a:latin typeface="Arial" pitchFamily="34" charset="0"/>
              </a:defRPr>
            </a:lvl6pPr>
            <a:lvl7pPr marL="3657691" indent="-281361" defTabSz="1215323" eaLnBrk="0" fontAlgn="base" hangingPunct="0">
              <a:spcBef>
                <a:spcPct val="0"/>
              </a:spcBef>
              <a:spcAft>
                <a:spcPct val="0"/>
              </a:spcAft>
              <a:defRPr sz="2339">
                <a:solidFill>
                  <a:schemeClr val="tx1"/>
                </a:solidFill>
                <a:latin typeface="Arial" pitchFamily="34" charset="0"/>
              </a:defRPr>
            </a:lvl7pPr>
            <a:lvl8pPr marL="4220413" indent="-281361" defTabSz="1215323" eaLnBrk="0" fontAlgn="base" hangingPunct="0">
              <a:spcBef>
                <a:spcPct val="0"/>
              </a:spcBef>
              <a:spcAft>
                <a:spcPct val="0"/>
              </a:spcAft>
              <a:defRPr sz="2339">
                <a:solidFill>
                  <a:schemeClr val="tx1"/>
                </a:solidFill>
                <a:latin typeface="Arial" pitchFamily="34" charset="0"/>
              </a:defRPr>
            </a:lvl8pPr>
            <a:lvl9pPr marL="4783135" indent="-281361" defTabSz="1215323" eaLnBrk="0" fontAlgn="base" hangingPunct="0">
              <a:spcBef>
                <a:spcPct val="0"/>
              </a:spcBef>
              <a:spcAft>
                <a:spcPct val="0"/>
              </a:spcAft>
              <a:defRPr sz="2339">
                <a:solidFill>
                  <a:schemeClr val="tx1"/>
                </a:solidFill>
                <a:latin typeface="Arial" pitchFamily="34" charset="0"/>
              </a:defRPr>
            </a:lvl9pPr>
          </a:lstStyle>
          <a:p>
            <a:pPr eaLnBrk="1" hangingPunct="1"/>
            <a:fld id="{7ECC24C9-B0A7-4983-9006-361DEBFA3B20}" type="slidenum">
              <a:rPr lang="es-ES" sz="1600">
                <a:latin typeface="Arial Black" pitchFamily="34" charset="0"/>
              </a:rPr>
              <a:pPr eaLnBrk="1" hangingPunct="1"/>
              <a:t>22</a:t>
            </a:fld>
            <a:endParaRPr lang="es-ES" sz="1600">
              <a:latin typeface="Arial Black" pitchFamily="34" charset="0"/>
            </a:endParaRPr>
          </a:p>
        </p:txBody>
      </p:sp>
      <p:sp>
        <p:nvSpPr>
          <p:cNvPr id="9" name="Rectangle 5">
            <a:extLst>
              <a:ext uri="{FF2B5EF4-FFF2-40B4-BE49-F238E27FC236}">
                <a16:creationId xmlns:a16="http://schemas.microsoft.com/office/drawing/2014/main" id="{FD3709D9-CF6F-440A-91E9-6B1B77D456DF}"/>
              </a:ext>
            </a:extLst>
          </p:cNvPr>
          <p:cNvSpPr txBox="1">
            <a:spLocks noChangeArrowheads="1"/>
          </p:cNvSpPr>
          <p:nvPr/>
        </p:nvSpPr>
        <p:spPr>
          <a:xfrm>
            <a:off x="1287517" y="787831"/>
            <a:ext cx="9268808" cy="811024"/>
          </a:xfrm>
          <a:prstGeom prst="rect">
            <a:avLst/>
          </a:prstGeom>
        </p:spPr>
        <p:txBody>
          <a:bodyPr vert="horz" lIns="0" tIns="45720" rIns="0" bIns="45720" rtlCol="0">
            <a:normAutofit fontScale="7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Conceptos básicos de probabilidad</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5" name="8 CuadroTexto">
            <a:extLst>
              <a:ext uri="{FF2B5EF4-FFF2-40B4-BE49-F238E27FC236}">
                <a16:creationId xmlns:a16="http://schemas.microsoft.com/office/drawing/2014/main" id="{5BCC7075-A18F-434D-A106-AA5E0AD5C4D0}"/>
              </a:ext>
            </a:extLst>
          </p:cNvPr>
          <p:cNvSpPr txBox="1"/>
          <p:nvPr/>
        </p:nvSpPr>
        <p:spPr>
          <a:xfrm>
            <a:off x="1133517" y="1916832"/>
            <a:ext cx="9924966" cy="3970318"/>
          </a:xfrm>
          <a:prstGeom prst="rect">
            <a:avLst/>
          </a:prstGeom>
          <a:noFill/>
        </p:spPr>
        <p:txBody>
          <a:bodyPr wrap="square" rtlCol="0">
            <a:spAutoFit/>
          </a:bodyPr>
          <a:lstStyle/>
          <a:p>
            <a:r>
              <a:rPr lang="es-ES_tradnl" sz="2800" b="1" dirty="0"/>
              <a:t>Eventos colectivamente exhaustivos: </a:t>
            </a:r>
            <a:r>
              <a:rPr lang="es-ES_tradnl" sz="2800" dirty="0"/>
              <a:t>A</a:t>
            </a:r>
            <a:r>
              <a:rPr lang="es-ES_tradnl" sz="2800" baseline="-25000" dirty="0"/>
              <a:t>1</a:t>
            </a:r>
            <a:r>
              <a:rPr lang="es-ES_tradnl" sz="2800" dirty="0"/>
              <a:t>, A</a:t>
            </a:r>
            <a:r>
              <a:rPr lang="es-ES_tradnl" sz="2800" baseline="-25000" dirty="0"/>
              <a:t>2</a:t>
            </a:r>
            <a:r>
              <a:rPr lang="es-ES_tradnl" sz="2800" dirty="0"/>
              <a:t>,..., </a:t>
            </a:r>
            <a:r>
              <a:rPr lang="es-ES_tradnl" sz="2800" dirty="0" err="1"/>
              <a:t>A</a:t>
            </a:r>
            <a:r>
              <a:rPr lang="es-ES_tradnl" sz="2800" baseline="-25000" dirty="0" err="1"/>
              <a:t>k</a:t>
            </a:r>
            <a:r>
              <a:rPr lang="es-ES_tradnl" sz="2800" dirty="0"/>
              <a:t>  son colectivamente exhaustivos si </a:t>
            </a:r>
          </a:p>
          <a:p>
            <a:endParaRPr lang="es-ES_tradnl" sz="2800" dirty="0"/>
          </a:p>
          <a:p>
            <a:endParaRPr lang="es-ES_tradnl" sz="2800" dirty="0"/>
          </a:p>
          <a:p>
            <a:endParaRPr lang="es-ES_tradnl" sz="2800" dirty="0"/>
          </a:p>
          <a:p>
            <a:r>
              <a:rPr lang="es-ES_tradnl" sz="2800" b="1" dirty="0"/>
              <a:t>Evento complementario</a:t>
            </a:r>
            <a:r>
              <a:rPr lang="es-ES_tradnl" sz="2800" dirty="0"/>
              <a:t>: el evento complemento de A, denotado por A</a:t>
            </a:r>
            <a:r>
              <a:rPr lang="es-ES_tradnl" sz="2800" b="1" baseline="30000" dirty="0"/>
              <a:t>c</a:t>
            </a:r>
            <a:r>
              <a:rPr lang="es-ES_tradnl" sz="2800" dirty="0"/>
              <a:t> está compuesto por todos los elementos que no pertenecen al evento de A. </a:t>
            </a:r>
            <a:endParaRPr lang="es-PE" sz="2800" dirty="0"/>
          </a:p>
          <a:p>
            <a:endParaRPr lang="es-ES_tradnl" sz="2800" dirty="0"/>
          </a:p>
        </p:txBody>
      </p:sp>
      <p:graphicFrame>
        <p:nvGraphicFramePr>
          <p:cNvPr id="6" name="Object 4">
            <a:extLst>
              <a:ext uri="{FF2B5EF4-FFF2-40B4-BE49-F238E27FC236}">
                <a16:creationId xmlns:a16="http://schemas.microsoft.com/office/drawing/2014/main" id="{4BDA870B-7188-4C09-BF89-53164504F7F5}"/>
              </a:ext>
            </a:extLst>
          </p:cNvPr>
          <p:cNvGraphicFramePr>
            <a:graphicFrameLocks noChangeAspect="1"/>
          </p:cNvGraphicFramePr>
          <p:nvPr>
            <p:extLst>
              <p:ext uri="{D42A27DB-BD31-4B8C-83A1-F6EECF244321}">
                <p14:modId xmlns:p14="http://schemas.microsoft.com/office/powerpoint/2010/main" val="253733110"/>
              </p:ext>
            </p:extLst>
          </p:nvPr>
        </p:nvGraphicFramePr>
        <p:xfrm>
          <a:off x="3791744" y="2701712"/>
          <a:ext cx="4968552" cy="1296144"/>
        </p:xfrm>
        <a:graphic>
          <a:graphicData uri="http://schemas.openxmlformats.org/presentationml/2006/ole">
            <mc:AlternateContent xmlns:mc="http://schemas.openxmlformats.org/markup-compatibility/2006">
              <mc:Choice xmlns:v="urn:schemas-microsoft-com:vml" Requires="v">
                <p:oleObj spid="_x0000_s163846" name="Ecuación" r:id="rId3" imgW="1752600" imgH="457200" progId="Equation.3">
                  <p:embed/>
                </p:oleObj>
              </mc:Choice>
              <mc:Fallback>
                <p:oleObj name="Ecuación" r:id="rId3" imgW="1752600" imgH="457200" progId="Equation.3">
                  <p:embed/>
                  <p:pic>
                    <p:nvPicPr>
                      <p:cNvPr id="665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1744" y="2701712"/>
                        <a:ext cx="4968552" cy="1296144"/>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DC7E07AA-E119-49BB-BE79-7D6C373DFE42}"/>
              </a:ext>
            </a:extLst>
          </p:cNvPr>
          <p:cNvGraphicFramePr>
            <a:graphicFrameLocks noChangeAspect="1"/>
          </p:cNvGraphicFramePr>
          <p:nvPr>
            <p:extLst>
              <p:ext uri="{D42A27DB-BD31-4B8C-83A1-F6EECF244321}">
                <p14:modId xmlns:p14="http://schemas.microsoft.com/office/powerpoint/2010/main" val="637967214"/>
              </p:ext>
            </p:extLst>
          </p:nvPr>
        </p:nvGraphicFramePr>
        <p:xfrm>
          <a:off x="5163344" y="4867154"/>
          <a:ext cx="1865312" cy="1370013"/>
        </p:xfrm>
        <a:graphic>
          <a:graphicData uri="http://schemas.openxmlformats.org/presentationml/2006/ole">
            <mc:AlternateContent xmlns:mc="http://schemas.openxmlformats.org/markup-compatibility/2006">
              <mc:Choice xmlns:v="urn:schemas-microsoft-com:vml" Requires="v">
                <p:oleObj spid="_x0000_s163847" name="Ecuación" r:id="rId5" imgW="812520" imgH="482400" progId="Equation.3">
                  <p:embed/>
                </p:oleObj>
              </mc:Choice>
              <mc:Fallback>
                <p:oleObj name="Ecuación" r:id="rId5" imgW="812520" imgH="482400" progId="Equation.3">
                  <p:embed/>
                  <p:pic>
                    <p:nvPicPr>
                      <p:cNvPr id="6656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3344" y="4867154"/>
                        <a:ext cx="1865312" cy="1370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5244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4E9321D-F660-4066-B1A2-145AA0577757}"/>
              </a:ext>
            </a:extLst>
          </p:cNvPr>
          <p:cNvSpPr>
            <a:spLocks noGrp="1"/>
          </p:cNvSpPr>
          <p:nvPr>
            <p:ph idx="1"/>
          </p:nvPr>
        </p:nvSpPr>
        <p:spPr/>
        <p:txBody>
          <a:bodyPr>
            <a:normAutofit fontScale="92500" lnSpcReduction="10000"/>
          </a:bodyPr>
          <a:lstStyle/>
          <a:p>
            <a:pPr marL="0" indent="0" algn="just">
              <a:buNone/>
            </a:pPr>
            <a:r>
              <a:rPr lang="es-PE" sz="3200" dirty="0"/>
              <a:t>En el ejemplo anterior los eventos E y F son mutuamente excluyentes en cambio los eventos E y G no son mutuamente excluyentes </a:t>
            </a:r>
          </a:p>
          <a:p>
            <a:pPr algn="just"/>
            <a:r>
              <a:rPr lang="es-PE" sz="3200" dirty="0"/>
              <a:t>E = {(0, 0), (1, 1), (2, 2), (3, 3), (4, 4), (5, 5), (6, 6)} = {el número de máquinas en uso es el mismo para ambas fábricas} </a:t>
            </a:r>
          </a:p>
          <a:p>
            <a:pPr algn="just"/>
            <a:r>
              <a:rPr lang="es-PE" sz="3200" dirty="0"/>
              <a:t>F = {(0, 3), (3, 0), (1, 2), (2, 1)} = {el número total de máquinas en uso es tres} </a:t>
            </a:r>
          </a:p>
          <a:p>
            <a:pPr algn="just"/>
            <a:r>
              <a:rPr lang="es-PE" sz="3200" dirty="0"/>
              <a:t>G = {(0, 0), (0, 1), (1, 0), (1, 1)} = {a lo sumo una máquina está en uso en cada fábrica} </a:t>
            </a:r>
          </a:p>
          <a:p>
            <a:endParaRPr lang="es-PE" sz="3200" dirty="0"/>
          </a:p>
        </p:txBody>
      </p:sp>
      <p:sp>
        <p:nvSpPr>
          <p:cNvPr id="4" name="Marcador de número de diapositiva 3">
            <a:extLst>
              <a:ext uri="{FF2B5EF4-FFF2-40B4-BE49-F238E27FC236}">
                <a16:creationId xmlns:a16="http://schemas.microsoft.com/office/drawing/2014/main" id="{8E3237EE-9822-4790-8DA1-4AA4C0D7348F}"/>
              </a:ext>
            </a:extLst>
          </p:cNvPr>
          <p:cNvSpPr>
            <a:spLocks noGrp="1"/>
          </p:cNvSpPr>
          <p:nvPr>
            <p:ph type="sldNum" sz="quarter" idx="12"/>
          </p:nvPr>
        </p:nvSpPr>
        <p:spPr/>
        <p:txBody>
          <a:bodyPr/>
          <a:lstStyle/>
          <a:p>
            <a:pPr>
              <a:defRPr/>
            </a:pPr>
            <a:fld id="{F39CC949-1989-4E64-93DF-3E75F23A0E9E}" type="slidenum">
              <a:rPr lang="es-ES" smtClean="0"/>
              <a:pPr>
                <a:defRPr/>
              </a:pPr>
              <a:t>23</a:t>
            </a:fld>
            <a:endParaRPr lang="es-ES"/>
          </a:p>
        </p:txBody>
      </p:sp>
      <p:sp>
        <p:nvSpPr>
          <p:cNvPr id="5" name="Rectangle 5">
            <a:extLst>
              <a:ext uri="{FF2B5EF4-FFF2-40B4-BE49-F238E27FC236}">
                <a16:creationId xmlns:a16="http://schemas.microsoft.com/office/drawing/2014/main" id="{5F1363C5-55C0-4640-8D7A-48B630FE2E00}"/>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Ejemplo 11</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692AFAA2-59A0-47C4-8D52-F1BB18ADDCBB}"/>
              </a:ext>
            </a:extLst>
          </p:cNvPr>
          <p:cNvSpPr/>
          <p:nvPr/>
        </p:nvSpPr>
        <p:spPr>
          <a:xfrm>
            <a:off x="979516" y="6459784"/>
            <a:ext cx="583656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Ejemplo 12 – Página 91 de la Guía de Estadística General</a:t>
            </a:r>
          </a:p>
        </p:txBody>
      </p:sp>
    </p:spTree>
    <p:extLst>
      <p:ext uri="{BB962C8B-B14F-4D97-AF65-F5344CB8AC3E}">
        <p14:creationId xmlns:p14="http://schemas.microsoft.com/office/powerpoint/2010/main" val="4232092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62C1E19-C343-4C32-8907-2055235CA04B}"/>
              </a:ext>
            </a:extLst>
          </p:cNvPr>
          <p:cNvSpPr>
            <a:spLocks noGrp="1"/>
          </p:cNvSpPr>
          <p:nvPr>
            <p:ph idx="1"/>
          </p:nvPr>
        </p:nvSpPr>
        <p:spPr/>
        <p:txBody>
          <a:bodyPr/>
          <a:lstStyle/>
          <a:p>
            <a:pPr marL="0" indent="0">
              <a:buNone/>
            </a:pPr>
            <a:r>
              <a:rPr lang="es-PE" sz="3600" dirty="0"/>
              <a:t>En el Ejemplo 9 los eventos C y D no son colectivamente exhaustivos.</a:t>
            </a:r>
          </a:p>
          <a:p>
            <a:pPr marL="0" indent="0" algn="just">
              <a:buNone/>
            </a:pPr>
            <a:r>
              <a:rPr lang="es-PE" sz="3600" dirty="0"/>
              <a:t>C = {MFF, FMF, FFM} = {exactamente un bebe es de sexo masculino}</a:t>
            </a:r>
          </a:p>
          <a:p>
            <a:pPr marL="0" indent="0" algn="just">
              <a:buNone/>
            </a:pPr>
            <a:r>
              <a:rPr lang="es-PE" sz="3600" dirty="0"/>
              <a:t>D = {MMM, FFF} = {los 3 bebés son del mismo sexo}</a:t>
            </a:r>
          </a:p>
          <a:p>
            <a:pPr marL="0" indent="0" algn="just">
              <a:buNone/>
            </a:pPr>
            <a:endParaRPr lang="es-PE" dirty="0"/>
          </a:p>
          <a:p>
            <a:endParaRPr lang="es-PE" dirty="0"/>
          </a:p>
          <a:p>
            <a:endParaRPr lang="es-PE" dirty="0"/>
          </a:p>
        </p:txBody>
      </p:sp>
      <p:sp>
        <p:nvSpPr>
          <p:cNvPr id="4" name="Marcador de número de diapositiva 3">
            <a:extLst>
              <a:ext uri="{FF2B5EF4-FFF2-40B4-BE49-F238E27FC236}">
                <a16:creationId xmlns:a16="http://schemas.microsoft.com/office/drawing/2014/main" id="{25395DF8-BFD5-47F0-9DC5-97C5495E199F}"/>
              </a:ext>
            </a:extLst>
          </p:cNvPr>
          <p:cNvSpPr>
            <a:spLocks noGrp="1"/>
          </p:cNvSpPr>
          <p:nvPr>
            <p:ph type="sldNum" sz="quarter" idx="12"/>
          </p:nvPr>
        </p:nvSpPr>
        <p:spPr/>
        <p:txBody>
          <a:bodyPr/>
          <a:lstStyle/>
          <a:p>
            <a:pPr>
              <a:defRPr/>
            </a:pPr>
            <a:fld id="{F39CC949-1989-4E64-93DF-3E75F23A0E9E}" type="slidenum">
              <a:rPr lang="es-ES" smtClean="0"/>
              <a:pPr>
                <a:defRPr/>
              </a:pPr>
              <a:t>24</a:t>
            </a:fld>
            <a:endParaRPr lang="es-ES"/>
          </a:p>
        </p:txBody>
      </p:sp>
      <p:sp>
        <p:nvSpPr>
          <p:cNvPr id="5" name="Rectangle 5">
            <a:extLst>
              <a:ext uri="{FF2B5EF4-FFF2-40B4-BE49-F238E27FC236}">
                <a16:creationId xmlns:a16="http://schemas.microsoft.com/office/drawing/2014/main" id="{0F3D5CDA-03EB-437C-A014-060E729B648A}"/>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Ejemplo 12</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17051792-C62F-47D3-97FC-AE0D8DD5136A}"/>
              </a:ext>
            </a:extLst>
          </p:cNvPr>
          <p:cNvSpPr/>
          <p:nvPr/>
        </p:nvSpPr>
        <p:spPr>
          <a:xfrm>
            <a:off x="979516" y="6459784"/>
            <a:ext cx="583656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Ejemplo 13 – Página 91 de la Guía de Estadística General</a:t>
            </a:r>
          </a:p>
        </p:txBody>
      </p:sp>
    </p:spTree>
    <p:extLst>
      <p:ext uri="{BB962C8B-B14F-4D97-AF65-F5344CB8AC3E}">
        <p14:creationId xmlns:p14="http://schemas.microsoft.com/office/powerpoint/2010/main" val="3340925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F7B661-8651-4EB9-8167-0691BB18C6A2}"/>
              </a:ext>
            </a:extLst>
          </p:cNvPr>
          <p:cNvSpPr>
            <a:spLocks noGrp="1"/>
          </p:cNvSpPr>
          <p:nvPr>
            <p:ph type="title"/>
          </p:nvPr>
        </p:nvSpPr>
        <p:spPr/>
        <p:txBody>
          <a:bodyPr/>
          <a:lstStyle/>
          <a:p>
            <a:endParaRPr lang="es-PE" dirty="0"/>
          </a:p>
        </p:txBody>
      </p:sp>
      <p:sp>
        <p:nvSpPr>
          <p:cNvPr id="3" name="Marcador de contenido 2">
            <a:extLst>
              <a:ext uri="{FF2B5EF4-FFF2-40B4-BE49-F238E27FC236}">
                <a16:creationId xmlns:a16="http://schemas.microsoft.com/office/drawing/2014/main" id="{C9AE6312-EE0E-41F7-B527-9D8E273514EB}"/>
              </a:ext>
            </a:extLst>
          </p:cNvPr>
          <p:cNvSpPr>
            <a:spLocks noGrp="1"/>
          </p:cNvSpPr>
          <p:nvPr>
            <p:ph idx="1"/>
          </p:nvPr>
        </p:nvSpPr>
        <p:spPr/>
        <p:txBody>
          <a:bodyPr/>
          <a:lstStyle/>
          <a:p>
            <a:endParaRPr lang="es-PE" sz="3600" dirty="0"/>
          </a:p>
          <a:p>
            <a:r>
              <a:rPr lang="es-PE" sz="3600" dirty="0"/>
              <a:t>En el ejemplo 9, para el evento C = {MFF, FMF, FFM} su complemento es </a:t>
            </a:r>
            <a:r>
              <a:rPr lang="es-PE" sz="3600" dirty="0" err="1"/>
              <a:t>Cc</a:t>
            </a:r>
            <a:r>
              <a:rPr lang="es-PE" sz="3600" dirty="0"/>
              <a:t> = {MMM, MMF, MFM, FMM, FFF}  </a:t>
            </a:r>
          </a:p>
          <a:p>
            <a:endParaRPr lang="es-PE" dirty="0"/>
          </a:p>
        </p:txBody>
      </p:sp>
      <p:sp>
        <p:nvSpPr>
          <p:cNvPr id="4" name="Marcador de número de diapositiva 3">
            <a:extLst>
              <a:ext uri="{FF2B5EF4-FFF2-40B4-BE49-F238E27FC236}">
                <a16:creationId xmlns:a16="http://schemas.microsoft.com/office/drawing/2014/main" id="{7146D65D-00B9-43FF-9EC5-B1EF9B368784}"/>
              </a:ext>
            </a:extLst>
          </p:cNvPr>
          <p:cNvSpPr>
            <a:spLocks noGrp="1"/>
          </p:cNvSpPr>
          <p:nvPr>
            <p:ph type="sldNum" sz="quarter" idx="12"/>
          </p:nvPr>
        </p:nvSpPr>
        <p:spPr/>
        <p:txBody>
          <a:bodyPr/>
          <a:lstStyle/>
          <a:p>
            <a:pPr>
              <a:defRPr/>
            </a:pPr>
            <a:fld id="{F39CC949-1989-4E64-93DF-3E75F23A0E9E}" type="slidenum">
              <a:rPr lang="es-ES" smtClean="0"/>
              <a:pPr>
                <a:defRPr/>
              </a:pPr>
              <a:t>25</a:t>
            </a:fld>
            <a:endParaRPr lang="es-ES"/>
          </a:p>
        </p:txBody>
      </p:sp>
      <p:sp>
        <p:nvSpPr>
          <p:cNvPr id="5" name="Rectangle 5">
            <a:extLst>
              <a:ext uri="{FF2B5EF4-FFF2-40B4-BE49-F238E27FC236}">
                <a16:creationId xmlns:a16="http://schemas.microsoft.com/office/drawing/2014/main" id="{1052A9CF-3ADE-4625-BAE1-952E5189BDCD}"/>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Ejemplo 13</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15302F74-AD83-4D64-90C5-D1CCD6C4A4A8}"/>
              </a:ext>
            </a:extLst>
          </p:cNvPr>
          <p:cNvSpPr/>
          <p:nvPr/>
        </p:nvSpPr>
        <p:spPr>
          <a:xfrm>
            <a:off x="979516" y="6459784"/>
            <a:ext cx="583656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Ejemplo 14 – Página 91 de la Guía de Estadística General</a:t>
            </a:r>
          </a:p>
        </p:txBody>
      </p:sp>
    </p:spTree>
    <p:extLst>
      <p:ext uri="{BB962C8B-B14F-4D97-AF65-F5344CB8AC3E}">
        <p14:creationId xmlns:p14="http://schemas.microsoft.com/office/powerpoint/2010/main" val="240214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DF5A453-35B8-4748-8816-AF76F874653F}"/>
              </a:ext>
            </a:extLst>
          </p:cNvPr>
          <p:cNvSpPr>
            <a:spLocks noGrp="1"/>
          </p:cNvSpPr>
          <p:nvPr>
            <p:ph idx="1"/>
          </p:nvPr>
        </p:nvSpPr>
        <p:spPr/>
        <p:txBody>
          <a:bodyPr>
            <a:normAutofit/>
          </a:bodyPr>
          <a:lstStyle/>
          <a:p>
            <a:pPr marL="0" indent="0" algn="just">
              <a:buNone/>
            </a:pPr>
            <a:r>
              <a:rPr lang="es-PE" sz="2400" b="1" dirty="0"/>
              <a:t>Sea el experimento aleatorio observar el número de la cara superior cuando se lanza un dado. El espacio muestral: </a:t>
            </a:r>
            <a:r>
              <a:rPr lang="es-ES_tradnl" sz="2400" b="1" dirty="0">
                <a:sym typeface="Symbol"/>
              </a:rPr>
              <a:t></a:t>
            </a:r>
            <a:r>
              <a:rPr lang="es-PE" sz="2400" b="1" dirty="0"/>
              <a:t> = {1,2,3,4,5,6} </a:t>
            </a:r>
          </a:p>
          <a:p>
            <a:pPr marL="0" indent="0">
              <a:buNone/>
            </a:pPr>
            <a:r>
              <a:rPr lang="es-PE" sz="2400" b="1" dirty="0"/>
              <a:t>Sean los siguientes eventos definidos: </a:t>
            </a:r>
          </a:p>
          <a:p>
            <a:r>
              <a:rPr lang="es-PE" sz="2400" b="1" dirty="0"/>
              <a:t>El número observado es impar: A1 = {1,3,5} </a:t>
            </a:r>
          </a:p>
          <a:p>
            <a:r>
              <a:rPr lang="es-PE" sz="2400" b="1" dirty="0"/>
              <a:t>El número observado es par: A2 = {2,4,6} </a:t>
            </a:r>
          </a:p>
          <a:p>
            <a:r>
              <a:rPr lang="es-PE" sz="2400" b="1" dirty="0"/>
              <a:t>El número observado mayor a 4: A3 = {5,6}</a:t>
            </a:r>
          </a:p>
          <a:p>
            <a:pPr marL="457200" indent="-457200">
              <a:buAutoNum type="alphaLcPeriod"/>
            </a:pPr>
            <a:r>
              <a:rPr lang="es-PE" sz="2400" b="1" dirty="0"/>
              <a:t>Defina eventos mutuamente excluyentes y no mutuamente excluyentes.</a:t>
            </a:r>
          </a:p>
          <a:p>
            <a:pPr marL="457200" indent="-457200">
              <a:buAutoNum type="alphaLcPeriod"/>
            </a:pPr>
            <a:r>
              <a:rPr lang="es-PE" sz="2400" b="1" dirty="0"/>
              <a:t>Defina eventos complementarios </a:t>
            </a:r>
          </a:p>
          <a:p>
            <a:endParaRPr lang="es-PE" sz="2400" b="1" dirty="0"/>
          </a:p>
        </p:txBody>
      </p:sp>
      <p:sp>
        <p:nvSpPr>
          <p:cNvPr id="4" name="Marcador de número de diapositiva 3">
            <a:extLst>
              <a:ext uri="{FF2B5EF4-FFF2-40B4-BE49-F238E27FC236}">
                <a16:creationId xmlns:a16="http://schemas.microsoft.com/office/drawing/2014/main" id="{5737A960-41A1-4425-AAE9-B1A506F2BB20}"/>
              </a:ext>
            </a:extLst>
          </p:cNvPr>
          <p:cNvSpPr>
            <a:spLocks noGrp="1"/>
          </p:cNvSpPr>
          <p:nvPr>
            <p:ph type="sldNum" sz="quarter" idx="12"/>
          </p:nvPr>
        </p:nvSpPr>
        <p:spPr/>
        <p:txBody>
          <a:bodyPr/>
          <a:lstStyle/>
          <a:p>
            <a:pPr>
              <a:defRPr/>
            </a:pPr>
            <a:fld id="{F39CC949-1989-4E64-93DF-3E75F23A0E9E}" type="slidenum">
              <a:rPr lang="es-ES" smtClean="0"/>
              <a:pPr>
                <a:defRPr/>
              </a:pPr>
              <a:t>26</a:t>
            </a:fld>
            <a:endParaRPr lang="es-ES"/>
          </a:p>
        </p:txBody>
      </p:sp>
      <p:sp>
        <p:nvSpPr>
          <p:cNvPr id="5" name="Rectangle 5">
            <a:extLst>
              <a:ext uri="{FF2B5EF4-FFF2-40B4-BE49-F238E27FC236}">
                <a16:creationId xmlns:a16="http://schemas.microsoft.com/office/drawing/2014/main" id="{735199E3-44C2-4E81-9CB5-D6B0FD358BF0}"/>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Ejercicio 4</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041D1295-1E17-4B52-A23C-631DDC0C8996}"/>
              </a:ext>
            </a:extLst>
          </p:cNvPr>
          <p:cNvSpPr/>
          <p:nvPr/>
        </p:nvSpPr>
        <p:spPr>
          <a:xfrm>
            <a:off x="979516" y="6459784"/>
            <a:ext cx="583656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Ejercicio 5 – Página 91 de la Guía de Estadística General</a:t>
            </a:r>
          </a:p>
        </p:txBody>
      </p:sp>
    </p:spTree>
    <p:extLst>
      <p:ext uri="{BB962C8B-B14F-4D97-AF65-F5344CB8AC3E}">
        <p14:creationId xmlns:p14="http://schemas.microsoft.com/office/powerpoint/2010/main" val="1016315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4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23" eaLnBrk="0" hangingPunct="0">
              <a:defRPr sz="2339">
                <a:solidFill>
                  <a:schemeClr val="tx1"/>
                </a:solidFill>
                <a:latin typeface="Arial" pitchFamily="34" charset="0"/>
              </a:defRPr>
            </a:lvl1pPr>
            <a:lvl2pPr marL="914423" indent="-351701" defTabSz="1215323" eaLnBrk="0" hangingPunct="0">
              <a:defRPr sz="2339">
                <a:solidFill>
                  <a:schemeClr val="tx1"/>
                </a:solidFill>
                <a:latin typeface="Arial" pitchFamily="34" charset="0"/>
              </a:defRPr>
            </a:lvl2pPr>
            <a:lvl3pPr marL="1406804" indent="-281361" defTabSz="1215323" eaLnBrk="0" hangingPunct="0">
              <a:defRPr sz="2339">
                <a:solidFill>
                  <a:schemeClr val="tx1"/>
                </a:solidFill>
                <a:latin typeface="Arial" pitchFamily="34" charset="0"/>
              </a:defRPr>
            </a:lvl3pPr>
            <a:lvl4pPr marL="1969526" indent="-281361" defTabSz="1215323" eaLnBrk="0" hangingPunct="0">
              <a:defRPr sz="2339">
                <a:solidFill>
                  <a:schemeClr val="tx1"/>
                </a:solidFill>
                <a:latin typeface="Arial" pitchFamily="34" charset="0"/>
              </a:defRPr>
            </a:lvl4pPr>
            <a:lvl5pPr marL="2532248" indent="-281361" defTabSz="1215323" eaLnBrk="0" hangingPunct="0">
              <a:defRPr sz="2339">
                <a:solidFill>
                  <a:schemeClr val="tx1"/>
                </a:solidFill>
                <a:latin typeface="Arial" pitchFamily="34" charset="0"/>
              </a:defRPr>
            </a:lvl5pPr>
            <a:lvl6pPr marL="3094970" indent="-281361" defTabSz="1215323" eaLnBrk="0" fontAlgn="base" hangingPunct="0">
              <a:spcBef>
                <a:spcPct val="0"/>
              </a:spcBef>
              <a:spcAft>
                <a:spcPct val="0"/>
              </a:spcAft>
              <a:defRPr sz="2339">
                <a:solidFill>
                  <a:schemeClr val="tx1"/>
                </a:solidFill>
                <a:latin typeface="Arial" pitchFamily="34" charset="0"/>
              </a:defRPr>
            </a:lvl6pPr>
            <a:lvl7pPr marL="3657691" indent="-281361" defTabSz="1215323" eaLnBrk="0" fontAlgn="base" hangingPunct="0">
              <a:spcBef>
                <a:spcPct val="0"/>
              </a:spcBef>
              <a:spcAft>
                <a:spcPct val="0"/>
              </a:spcAft>
              <a:defRPr sz="2339">
                <a:solidFill>
                  <a:schemeClr val="tx1"/>
                </a:solidFill>
                <a:latin typeface="Arial" pitchFamily="34" charset="0"/>
              </a:defRPr>
            </a:lvl7pPr>
            <a:lvl8pPr marL="4220413" indent="-281361" defTabSz="1215323" eaLnBrk="0" fontAlgn="base" hangingPunct="0">
              <a:spcBef>
                <a:spcPct val="0"/>
              </a:spcBef>
              <a:spcAft>
                <a:spcPct val="0"/>
              </a:spcAft>
              <a:defRPr sz="2339">
                <a:solidFill>
                  <a:schemeClr val="tx1"/>
                </a:solidFill>
                <a:latin typeface="Arial" pitchFamily="34" charset="0"/>
              </a:defRPr>
            </a:lvl8pPr>
            <a:lvl9pPr marL="4783135" indent="-281361" defTabSz="1215323" eaLnBrk="0" fontAlgn="base" hangingPunct="0">
              <a:spcBef>
                <a:spcPct val="0"/>
              </a:spcBef>
              <a:spcAft>
                <a:spcPct val="0"/>
              </a:spcAft>
              <a:defRPr sz="2339">
                <a:solidFill>
                  <a:schemeClr val="tx1"/>
                </a:solidFill>
                <a:latin typeface="Arial" pitchFamily="34" charset="0"/>
              </a:defRPr>
            </a:lvl9pPr>
          </a:lstStyle>
          <a:p>
            <a:pPr eaLnBrk="1" hangingPunct="1"/>
            <a:fld id="{7ECC24C9-B0A7-4983-9006-361DEBFA3B20}" type="slidenum">
              <a:rPr lang="es-ES" sz="1600">
                <a:latin typeface="Arial Black" pitchFamily="34" charset="0"/>
              </a:rPr>
              <a:pPr eaLnBrk="1" hangingPunct="1"/>
              <a:t>27</a:t>
            </a:fld>
            <a:endParaRPr lang="es-ES" sz="1600">
              <a:latin typeface="Arial Black" pitchFamily="34" charset="0"/>
            </a:endParaRPr>
          </a:p>
        </p:txBody>
      </p:sp>
      <p:sp>
        <p:nvSpPr>
          <p:cNvPr id="9" name="Rectangle 5">
            <a:extLst>
              <a:ext uri="{FF2B5EF4-FFF2-40B4-BE49-F238E27FC236}">
                <a16:creationId xmlns:a16="http://schemas.microsoft.com/office/drawing/2014/main" id="{FD3709D9-CF6F-440A-91E9-6B1B77D456DF}"/>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Probabilidad de un evento</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5" name="8 CuadroTexto">
            <a:extLst>
              <a:ext uri="{FF2B5EF4-FFF2-40B4-BE49-F238E27FC236}">
                <a16:creationId xmlns:a16="http://schemas.microsoft.com/office/drawing/2014/main" id="{5BCC7075-A18F-434D-A106-AA5E0AD5C4D0}"/>
              </a:ext>
            </a:extLst>
          </p:cNvPr>
          <p:cNvSpPr txBox="1"/>
          <p:nvPr/>
        </p:nvSpPr>
        <p:spPr>
          <a:xfrm>
            <a:off x="1133517" y="1916832"/>
            <a:ext cx="9924966" cy="3539430"/>
          </a:xfrm>
          <a:prstGeom prst="rect">
            <a:avLst/>
          </a:prstGeom>
          <a:noFill/>
        </p:spPr>
        <p:txBody>
          <a:bodyPr wrap="square" rtlCol="0">
            <a:spAutoFit/>
          </a:bodyPr>
          <a:lstStyle/>
          <a:p>
            <a:pPr marL="88900">
              <a:buNone/>
            </a:pPr>
            <a:r>
              <a:rPr lang="es-ES_tradnl" sz="3200" b="1" dirty="0"/>
              <a:t>Definición clásica de probabilidad (a priori)</a:t>
            </a:r>
          </a:p>
          <a:p>
            <a:pPr marL="88900" algn="just">
              <a:buNone/>
            </a:pPr>
            <a:r>
              <a:rPr lang="es-ES_tradnl" sz="3200" dirty="0"/>
              <a:t>Si un experimento aleatorio tiene n(</a:t>
            </a:r>
            <a:r>
              <a:rPr lang="es-ES_tradnl" sz="3200" dirty="0">
                <a:sym typeface="Symbol"/>
              </a:rPr>
              <a:t>) </a:t>
            </a:r>
            <a:r>
              <a:rPr lang="es-ES_tradnl" sz="3200" dirty="0"/>
              <a:t>resultados posibles y si n(A) de tales resultados corresponden a un evento A, entonces, siempre que los eventos simples de  sean mutuamente excluyentes e igualmente posibles, la probabilidad de que ocurra A es:  </a:t>
            </a:r>
            <a:endParaRPr lang="es-PE" sz="3200" dirty="0"/>
          </a:p>
          <a:p>
            <a:endParaRPr lang="es-ES_tradnl" sz="3200" dirty="0"/>
          </a:p>
        </p:txBody>
      </p:sp>
      <p:graphicFrame>
        <p:nvGraphicFramePr>
          <p:cNvPr id="8" name="Object 10">
            <a:extLst>
              <a:ext uri="{FF2B5EF4-FFF2-40B4-BE49-F238E27FC236}">
                <a16:creationId xmlns:a16="http://schemas.microsoft.com/office/drawing/2014/main" id="{3CE96780-BC0C-4355-8DED-918381B1643F}"/>
              </a:ext>
            </a:extLst>
          </p:cNvPr>
          <p:cNvGraphicFramePr>
            <a:graphicFrameLocks noChangeAspect="1"/>
          </p:cNvGraphicFramePr>
          <p:nvPr>
            <p:extLst>
              <p:ext uri="{D42A27DB-BD31-4B8C-83A1-F6EECF244321}">
                <p14:modId xmlns:p14="http://schemas.microsoft.com/office/powerpoint/2010/main" val="213037793"/>
              </p:ext>
            </p:extLst>
          </p:nvPr>
        </p:nvGraphicFramePr>
        <p:xfrm>
          <a:off x="3116565" y="5142317"/>
          <a:ext cx="5958870" cy="927852"/>
        </p:xfrm>
        <a:graphic>
          <a:graphicData uri="http://schemas.openxmlformats.org/presentationml/2006/ole">
            <mc:AlternateContent xmlns:mc="http://schemas.openxmlformats.org/markup-compatibility/2006">
              <mc:Choice xmlns:v="urn:schemas-microsoft-com:vml" Requires="v">
                <p:oleObj spid="_x0000_s164870" name="Ecuación" r:id="rId3" imgW="2755900" imgH="431800" progId="Equation.3">
                  <p:embed/>
                </p:oleObj>
              </mc:Choice>
              <mc:Fallback>
                <p:oleObj name="Ecuación" r:id="rId3" imgW="2755900" imgH="431800" progId="Equation.3">
                  <p:embed/>
                  <p:pic>
                    <p:nvPicPr>
                      <p:cNvPr id="98314"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6565" y="5142317"/>
                        <a:ext cx="5958870" cy="927852"/>
                      </a:xfrm>
                      <a:prstGeom prst="rect">
                        <a:avLst/>
                      </a:prstGeom>
                      <a:noFill/>
                    </p:spPr>
                  </p:pic>
                </p:oleObj>
              </mc:Fallback>
            </mc:AlternateContent>
          </a:graphicData>
        </a:graphic>
      </p:graphicFrame>
    </p:spTree>
    <p:extLst>
      <p:ext uri="{BB962C8B-B14F-4D97-AF65-F5344CB8AC3E}">
        <p14:creationId xmlns:p14="http://schemas.microsoft.com/office/powerpoint/2010/main" val="4046568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C887EE1-A6DA-416C-AA41-168AF8927C88}"/>
              </a:ext>
            </a:extLst>
          </p:cNvPr>
          <p:cNvSpPr>
            <a:spLocks noGrp="1"/>
          </p:cNvSpPr>
          <p:nvPr>
            <p:ph idx="1"/>
          </p:nvPr>
        </p:nvSpPr>
        <p:spPr/>
        <p:txBody>
          <a:bodyPr>
            <a:normAutofit/>
          </a:bodyPr>
          <a:lstStyle/>
          <a:p>
            <a:pPr marL="431800" lvl="1" indent="0">
              <a:buNone/>
            </a:pPr>
            <a:r>
              <a:rPr lang="es-ES_tradnl" sz="2400" dirty="0"/>
              <a:t>Se tienen 4 cuyes de tipo I, 6 de tipo II y 7 de tipo III. Cinco cuyes son seleccionados al azar. </a:t>
            </a:r>
          </a:p>
          <a:p>
            <a:pPr marL="774700" lvl="1" indent="-342900" algn="just">
              <a:buAutoNum type="arabicPeriod"/>
            </a:pPr>
            <a:r>
              <a:rPr lang="es-ES_tradnl" sz="2400" dirty="0"/>
              <a:t>¿Cuál es la probabilidad de que 2 de los cuyes seleccionados  sean de tipo I y los otros 3 de otro tipo si la selección es sin restitución y sin considerar el orden de extracción?</a:t>
            </a:r>
          </a:p>
          <a:p>
            <a:pPr marL="774700" lvl="1" indent="-342900">
              <a:buAutoNum type="arabicPeriod"/>
            </a:pPr>
            <a:endParaRPr lang="es-PE" sz="2400" dirty="0"/>
          </a:p>
          <a:p>
            <a:pPr marL="774700" lvl="1" indent="-342900" algn="just">
              <a:buFont typeface="Wingdings" pitchFamily="2" charset="2"/>
              <a:buAutoNum type="arabicPeriod"/>
            </a:pPr>
            <a:endParaRPr lang="es-ES_tradnl" sz="2400" dirty="0"/>
          </a:p>
          <a:p>
            <a:pPr marL="774700" lvl="1" indent="-342900" algn="just">
              <a:buFont typeface="Wingdings" pitchFamily="2" charset="2"/>
              <a:buAutoNum type="arabicPeriod"/>
            </a:pPr>
            <a:r>
              <a:rPr lang="es-ES_tradnl" sz="2400" dirty="0"/>
              <a:t>Calcule la probabilidad de seleccionar 2 cuyes de tipo I, 3 de tipo II y 4 de tipo III si la selección es sin restitución y sin considerar el orden de extracción. Se deja como ejercicio.</a:t>
            </a:r>
            <a:endParaRPr lang="es-PE" sz="2400" dirty="0"/>
          </a:p>
          <a:p>
            <a:endParaRPr lang="es-PE" sz="2800" dirty="0"/>
          </a:p>
        </p:txBody>
      </p:sp>
      <p:sp>
        <p:nvSpPr>
          <p:cNvPr id="4" name="Marcador de número de diapositiva 3">
            <a:extLst>
              <a:ext uri="{FF2B5EF4-FFF2-40B4-BE49-F238E27FC236}">
                <a16:creationId xmlns:a16="http://schemas.microsoft.com/office/drawing/2014/main" id="{EC9009C6-75B5-43A5-9915-E668F4339CEA}"/>
              </a:ext>
            </a:extLst>
          </p:cNvPr>
          <p:cNvSpPr>
            <a:spLocks noGrp="1"/>
          </p:cNvSpPr>
          <p:nvPr>
            <p:ph type="sldNum" sz="quarter" idx="12"/>
          </p:nvPr>
        </p:nvSpPr>
        <p:spPr/>
        <p:txBody>
          <a:bodyPr/>
          <a:lstStyle/>
          <a:p>
            <a:pPr>
              <a:defRPr/>
            </a:pPr>
            <a:fld id="{F39CC949-1989-4E64-93DF-3E75F23A0E9E}" type="slidenum">
              <a:rPr lang="es-ES" smtClean="0"/>
              <a:pPr>
                <a:defRPr/>
              </a:pPr>
              <a:t>28</a:t>
            </a:fld>
            <a:endParaRPr lang="es-ES"/>
          </a:p>
        </p:txBody>
      </p:sp>
      <p:graphicFrame>
        <p:nvGraphicFramePr>
          <p:cNvPr id="5" name="Objeto 4">
            <a:extLst>
              <a:ext uri="{FF2B5EF4-FFF2-40B4-BE49-F238E27FC236}">
                <a16:creationId xmlns:a16="http://schemas.microsoft.com/office/drawing/2014/main" id="{02949A74-EDE3-4658-9139-89C8BDE1AF9C}"/>
              </a:ext>
            </a:extLst>
          </p:cNvPr>
          <p:cNvGraphicFramePr>
            <a:graphicFrameLocks noChangeAspect="1"/>
          </p:cNvGraphicFramePr>
          <p:nvPr>
            <p:extLst>
              <p:ext uri="{D42A27DB-BD31-4B8C-83A1-F6EECF244321}">
                <p14:modId xmlns:p14="http://schemas.microsoft.com/office/powerpoint/2010/main" val="1070885200"/>
              </p:ext>
            </p:extLst>
          </p:nvPr>
        </p:nvGraphicFramePr>
        <p:xfrm>
          <a:off x="4878410" y="3429000"/>
          <a:ext cx="3875340" cy="864096"/>
        </p:xfrm>
        <a:graphic>
          <a:graphicData uri="http://schemas.openxmlformats.org/presentationml/2006/ole">
            <mc:AlternateContent xmlns:mc="http://schemas.openxmlformats.org/markup-compatibility/2006">
              <mc:Choice xmlns:v="urn:schemas-microsoft-com:vml" Requires="v">
                <p:oleObj spid="_x0000_s165893" name="Ecuación" r:id="rId3" imgW="1879560" imgH="419040" progId="Equation.3">
                  <p:embed/>
                </p:oleObj>
              </mc:Choice>
              <mc:Fallback>
                <p:oleObj name="Ecuación" r:id="rId3" imgW="1879560" imgH="419040" progId="Equation.3">
                  <p:embed/>
                  <p:pic>
                    <p:nvPicPr>
                      <p:cNvPr id="7" name="Objeto 6"/>
                      <p:cNvPicPr/>
                      <p:nvPr/>
                    </p:nvPicPr>
                    <p:blipFill>
                      <a:blip r:embed="rId4"/>
                      <a:stretch>
                        <a:fillRect/>
                      </a:stretch>
                    </p:blipFill>
                    <p:spPr>
                      <a:xfrm>
                        <a:off x="4878410" y="3429000"/>
                        <a:ext cx="3875340" cy="864096"/>
                      </a:xfrm>
                      <a:prstGeom prst="rect">
                        <a:avLst/>
                      </a:prstGeom>
                    </p:spPr>
                  </p:pic>
                </p:oleObj>
              </mc:Fallback>
            </mc:AlternateContent>
          </a:graphicData>
        </a:graphic>
      </p:graphicFrame>
      <p:sp>
        <p:nvSpPr>
          <p:cNvPr id="6" name="Rectángulo 5">
            <a:extLst>
              <a:ext uri="{FF2B5EF4-FFF2-40B4-BE49-F238E27FC236}">
                <a16:creationId xmlns:a16="http://schemas.microsoft.com/office/drawing/2014/main" id="{81A1EEAA-E677-4146-AFE0-748F70943676}"/>
              </a:ext>
            </a:extLst>
          </p:cNvPr>
          <p:cNvSpPr/>
          <p:nvPr/>
        </p:nvSpPr>
        <p:spPr>
          <a:xfrm>
            <a:off x="979516" y="6459784"/>
            <a:ext cx="583656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Ejemplo 15 – Página 92 de la Guía de Estadística General</a:t>
            </a:r>
          </a:p>
        </p:txBody>
      </p:sp>
      <p:sp>
        <p:nvSpPr>
          <p:cNvPr id="7" name="Rectangle 5">
            <a:extLst>
              <a:ext uri="{FF2B5EF4-FFF2-40B4-BE49-F238E27FC236}">
                <a16:creationId xmlns:a16="http://schemas.microsoft.com/office/drawing/2014/main" id="{B5235107-E613-467B-A36E-FBBE25327F2A}"/>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Ejemplo 14</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789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6E88A-5EC3-4187-AE46-E22EAA5AF067}"/>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0359318F-8184-4908-88D3-757ED7F1977B}"/>
              </a:ext>
            </a:extLst>
          </p:cNvPr>
          <p:cNvSpPr>
            <a:spLocks noGrp="1"/>
          </p:cNvSpPr>
          <p:nvPr>
            <p:ph idx="1"/>
          </p:nvPr>
        </p:nvSpPr>
        <p:spPr/>
        <p:txBody>
          <a:bodyPr>
            <a:normAutofit/>
          </a:bodyPr>
          <a:lstStyle/>
          <a:p>
            <a:pPr marL="176213" lvl="1" indent="0" algn="ctr">
              <a:buNone/>
            </a:pPr>
            <a:endParaRPr lang="es-PE" sz="3200" dirty="0"/>
          </a:p>
          <a:p>
            <a:pPr marL="176213" lvl="1" indent="0" algn="ctr">
              <a:buNone/>
            </a:pPr>
            <a:endParaRPr lang="es-PE" sz="3200" dirty="0"/>
          </a:p>
          <a:p>
            <a:pPr marL="176213" lvl="1" indent="0" algn="ctr">
              <a:buNone/>
            </a:pPr>
            <a:r>
              <a:rPr lang="es-PE" sz="3200" dirty="0"/>
              <a:t>Se tiene un grupo con 8 ingenieros, 5 economistas y 4 matemáticos ¿Cuál es la probabilidad de que al seleccionar sin restitución 7 personas, existan 3 ingenieros, 2 economistas y 2 matemáticos? </a:t>
            </a:r>
          </a:p>
        </p:txBody>
      </p:sp>
      <p:sp>
        <p:nvSpPr>
          <p:cNvPr id="4" name="Marcador de número de diapositiva 3">
            <a:extLst>
              <a:ext uri="{FF2B5EF4-FFF2-40B4-BE49-F238E27FC236}">
                <a16:creationId xmlns:a16="http://schemas.microsoft.com/office/drawing/2014/main" id="{AB28EB67-2FE9-437F-8DB4-CF117304D2D8}"/>
              </a:ext>
            </a:extLst>
          </p:cNvPr>
          <p:cNvSpPr>
            <a:spLocks noGrp="1"/>
          </p:cNvSpPr>
          <p:nvPr>
            <p:ph type="sldNum" sz="quarter" idx="12"/>
          </p:nvPr>
        </p:nvSpPr>
        <p:spPr/>
        <p:txBody>
          <a:bodyPr/>
          <a:lstStyle/>
          <a:p>
            <a:pPr>
              <a:defRPr/>
            </a:pPr>
            <a:fld id="{F39CC949-1989-4E64-93DF-3E75F23A0E9E}" type="slidenum">
              <a:rPr lang="es-ES" smtClean="0"/>
              <a:pPr>
                <a:defRPr/>
              </a:pPr>
              <a:t>29</a:t>
            </a:fld>
            <a:endParaRPr lang="es-ES"/>
          </a:p>
        </p:txBody>
      </p:sp>
      <p:sp>
        <p:nvSpPr>
          <p:cNvPr id="5" name="Rectangle 5">
            <a:extLst>
              <a:ext uri="{FF2B5EF4-FFF2-40B4-BE49-F238E27FC236}">
                <a16:creationId xmlns:a16="http://schemas.microsoft.com/office/drawing/2014/main" id="{61090719-AE94-4845-ABAF-4E1998A4661C}"/>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Ejercicio 5</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604E74B6-08D6-4594-89DD-5FA82F730DB0}"/>
              </a:ext>
            </a:extLst>
          </p:cNvPr>
          <p:cNvSpPr/>
          <p:nvPr/>
        </p:nvSpPr>
        <p:spPr>
          <a:xfrm>
            <a:off x="979516" y="6459784"/>
            <a:ext cx="583656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Ejercicio 8 – Página 92 de la Guía de Estadística General</a:t>
            </a:r>
          </a:p>
        </p:txBody>
      </p:sp>
    </p:spTree>
    <p:extLst>
      <p:ext uri="{BB962C8B-B14F-4D97-AF65-F5344CB8AC3E}">
        <p14:creationId xmlns:p14="http://schemas.microsoft.com/office/powerpoint/2010/main" val="1205994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4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23" eaLnBrk="0" hangingPunct="0">
              <a:defRPr sz="2339">
                <a:solidFill>
                  <a:schemeClr val="tx1"/>
                </a:solidFill>
                <a:latin typeface="Arial" pitchFamily="34" charset="0"/>
              </a:defRPr>
            </a:lvl1pPr>
            <a:lvl2pPr marL="914423" indent="-351701" defTabSz="1215323" eaLnBrk="0" hangingPunct="0">
              <a:defRPr sz="2339">
                <a:solidFill>
                  <a:schemeClr val="tx1"/>
                </a:solidFill>
                <a:latin typeface="Arial" pitchFamily="34" charset="0"/>
              </a:defRPr>
            </a:lvl2pPr>
            <a:lvl3pPr marL="1406804" indent="-281361" defTabSz="1215323" eaLnBrk="0" hangingPunct="0">
              <a:defRPr sz="2339">
                <a:solidFill>
                  <a:schemeClr val="tx1"/>
                </a:solidFill>
                <a:latin typeface="Arial" pitchFamily="34" charset="0"/>
              </a:defRPr>
            </a:lvl3pPr>
            <a:lvl4pPr marL="1969526" indent="-281361" defTabSz="1215323" eaLnBrk="0" hangingPunct="0">
              <a:defRPr sz="2339">
                <a:solidFill>
                  <a:schemeClr val="tx1"/>
                </a:solidFill>
                <a:latin typeface="Arial" pitchFamily="34" charset="0"/>
              </a:defRPr>
            </a:lvl4pPr>
            <a:lvl5pPr marL="2532248" indent="-281361" defTabSz="1215323" eaLnBrk="0" hangingPunct="0">
              <a:defRPr sz="2339">
                <a:solidFill>
                  <a:schemeClr val="tx1"/>
                </a:solidFill>
                <a:latin typeface="Arial" pitchFamily="34" charset="0"/>
              </a:defRPr>
            </a:lvl5pPr>
            <a:lvl6pPr marL="3094970" indent="-281361" defTabSz="1215323" eaLnBrk="0" fontAlgn="base" hangingPunct="0">
              <a:spcBef>
                <a:spcPct val="0"/>
              </a:spcBef>
              <a:spcAft>
                <a:spcPct val="0"/>
              </a:spcAft>
              <a:defRPr sz="2339">
                <a:solidFill>
                  <a:schemeClr val="tx1"/>
                </a:solidFill>
                <a:latin typeface="Arial" pitchFamily="34" charset="0"/>
              </a:defRPr>
            </a:lvl6pPr>
            <a:lvl7pPr marL="3657691" indent="-281361" defTabSz="1215323" eaLnBrk="0" fontAlgn="base" hangingPunct="0">
              <a:spcBef>
                <a:spcPct val="0"/>
              </a:spcBef>
              <a:spcAft>
                <a:spcPct val="0"/>
              </a:spcAft>
              <a:defRPr sz="2339">
                <a:solidFill>
                  <a:schemeClr val="tx1"/>
                </a:solidFill>
                <a:latin typeface="Arial" pitchFamily="34" charset="0"/>
              </a:defRPr>
            </a:lvl7pPr>
            <a:lvl8pPr marL="4220413" indent="-281361" defTabSz="1215323" eaLnBrk="0" fontAlgn="base" hangingPunct="0">
              <a:spcBef>
                <a:spcPct val="0"/>
              </a:spcBef>
              <a:spcAft>
                <a:spcPct val="0"/>
              </a:spcAft>
              <a:defRPr sz="2339">
                <a:solidFill>
                  <a:schemeClr val="tx1"/>
                </a:solidFill>
                <a:latin typeface="Arial" pitchFamily="34" charset="0"/>
              </a:defRPr>
            </a:lvl8pPr>
            <a:lvl9pPr marL="4783135" indent="-281361" defTabSz="1215323" eaLnBrk="0" fontAlgn="base" hangingPunct="0">
              <a:spcBef>
                <a:spcPct val="0"/>
              </a:spcBef>
              <a:spcAft>
                <a:spcPct val="0"/>
              </a:spcAft>
              <a:defRPr sz="2339">
                <a:solidFill>
                  <a:schemeClr val="tx1"/>
                </a:solidFill>
                <a:latin typeface="Arial" pitchFamily="34" charset="0"/>
              </a:defRPr>
            </a:lvl9pPr>
          </a:lstStyle>
          <a:p>
            <a:pPr eaLnBrk="1" hangingPunct="1"/>
            <a:fld id="{7ECC24C9-B0A7-4983-9006-361DEBFA3B20}" type="slidenum">
              <a:rPr lang="es-ES" sz="1600">
                <a:latin typeface="Arial Black" pitchFamily="34" charset="0"/>
              </a:rPr>
              <a:pPr eaLnBrk="1" hangingPunct="1"/>
              <a:t>3</a:t>
            </a:fld>
            <a:endParaRPr lang="es-ES" sz="1600">
              <a:latin typeface="Arial Black" pitchFamily="34" charset="0"/>
            </a:endParaRPr>
          </a:p>
        </p:txBody>
      </p:sp>
      <p:sp>
        <p:nvSpPr>
          <p:cNvPr id="9" name="Rectangle 5">
            <a:extLst>
              <a:ext uri="{FF2B5EF4-FFF2-40B4-BE49-F238E27FC236}">
                <a16:creationId xmlns:a16="http://schemas.microsoft.com/office/drawing/2014/main" id="{FD3709D9-CF6F-440A-91E9-6B1B77D456DF}"/>
              </a:ext>
            </a:extLst>
          </p:cNvPr>
          <p:cNvSpPr txBox="1">
            <a:spLocks noChangeArrowheads="1"/>
          </p:cNvSpPr>
          <p:nvPr/>
        </p:nvSpPr>
        <p:spPr>
          <a:xfrm>
            <a:off x="1287517" y="787831"/>
            <a:ext cx="9268808" cy="811024"/>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Revisión de técnicas de conteo</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7" name="2 Marcador de contenido">
            <a:extLst>
              <a:ext uri="{FF2B5EF4-FFF2-40B4-BE49-F238E27FC236}">
                <a16:creationId xmlns:a16="http://schemas.microsoft.com/office/drawing/2014/main" id="{45F00350-78AA-4B26-AF7C-683C445F55FB}"/>
              </a:ext>
            </a:extLst>
          </p:cNvPr>
          <p:cNvSpPr txBox="1">
            <a:spLocks/>
          </p:cNvSpPr>
          <p:nvPr/>
        </p:nvSpPr>
        <p:spPr>
          <a:xfrm>
            <a:off x="1199455" y="1889372"/>
            <a:ext cx="10013027" cy="398789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ES_tradnl" sz="3600" b="1" dirty="0"/>
              <a:t>La regla del producto para n-</a:t>
            </a:r>
            <a:r>
              <a:rPr lang="es-ES_tradnl" sz="3600" b="1" dirty="0" err="1"/>
              <a:t>uplas</a:t>
            </a:r>
            <a:endParaRPr lang="es-ES_tradnl" sz="3600" b="1" dirty="0"/>
          </a:p>
          <a:p>
            <a:pPr algn="just"/>
            <a:r>
              <a:rPr lang="es-ES_tradnl" sz="3200" dirty="0"/>
              <a:t>Se tiene una n-</a:t>
            </a:r>
            <a:r>
              <a:rPr lang="es-ES_tradnl" sz="3200" dirty="0" err="1"/>
              <a:t>upla</a:t>
            </a:r>
            <a:r>
              <a:rPr lang="es-ES_tradnl" sz="3200" dirty="0"/>
              <a:t> con n</a:t>
            </a:r>
            <a:r>
              <a:rPr lang="es-ES_tradnl" sz="3200" baseline="-25000" dirty="0"/>
              <a:t>1</a:t>
            </a:r>
            <a:r>
              <a:rPr lang="es-ES_tradnl" sz="3200" dirty="0"/>
              <a:t> posibles opciones para el primer elemento; por cada opción del primer elemento hay n</a:t>
            </a:r>
            <a:r>
              <a:rPr lang="es-ES_tradnl" sz="3200" baseline="-25000" dirty="0"/>
              <a:t>2</a:t>
            </a:r>
            <a:r>
              <a:rPr lang="es-ES_tradnl" sz="3200" dirty="0"/>
              <a:t> posibles opciones del segundo elemento;...; por cada posible opción de los primeros n – 1 elementos hay </a:t>
            </a:r>
            <a:r>
              <a:rPr lang="es-ES_tradnl" sz="3200" dirty="0" err="1"/>
              <a:t>n</a:t>
            </a:r>
            <a:r>
              <a:rPr lang="es-ES_tradnl" sz="3200" baseline="-25000" dirty="0" err="1"/>
              <a:t>k</a:t>
            </a:r>
            <a:r>
              <a:rPr lang="es-ES_tradnl" sz="3200" dirty="0"/>
              <a:t> opciones del elemento n. Entonces hay:</a:t>
            </a:r>
          </a:p>
          <a:p>
            <a:pPr lvl="1">
              <a:buFont typeface="Calibri" pitchFamily="34" charset="0"/>
              <a:buNone/>
            </a:pPr>
            <a:r>
              <a:rPr lang="es-ES_tradnl" sz="3200" dirty="0"/>
              <a:t>			 </a:t>
            </a:r>
            <a:r>
              <a:rPr lang="es-ES_tradnl" sz="3200" b="1" dirty="0"/>
              <a:t>n</a:t>
            </a:r>
            <a:r>
              <a:rPr lang="es-ES_tradnl" sz="3200" b="1" baseline="-25000" dirty="0"/>
              <a:t>1</a:t>
            </a:r>
            <a:r>
              <a:rPr lang="es-ES_tradnl" sz="3200" b="1" dirty="0"/>
              <a:t> x n</a:t>
            </a:r>
            <a:r>
              <a:rPr lang="es-ES_tradnl" sz="3200" b="1" baseline="-25000" dirty="0"/>
              <a:t>2</a:t>
            </a:r>
            <a:r>
              <a:rPr lang="es-ES_tradnl" sz="3200" b="1" dirty="0"/>
              <a:t> x ... x </a:t>
            </a:r>
            <a:r>
              <a:rPr lang="es-ES_tradnl" sz="3200" b="1" dirty="0" err="1"/>
              <a:t>n</a:t>
            </a:r>
            <a:r>
              <a:rPr lang="es-ES_tradnl" sz="3200" b="1" baseline="-25000" dirty="0" err="1"/>
              <a:t>k</a:t>
            </a:r>
            <a:r>
              <a:rPr lang="es-ES_tradnl" sz="3200" dirty="0"/>
              <a:t>  posibles n – </a:t>
            </a:r>
            <a:r>
              <a:rPr lang="es-ES_tradnl" sz="3200" dirty="0" err="1"/>
              <a:t>uplas</a:t>
            </a:r>
            <a:r>
              <a:rPr lang="es-ES_tradnl" sz="3200" dirty="0"/>
              <a:t>.</a:t>
            </a:r>
          </a:p>
        </p:txBody>
      </p:sp>
    </p:spTree>
    <p:extLst>
      <p:ext uri="{BB962C8B-B14F-4D97-AF65-F5344CB8AC3E}">
        <p14:creationId xmlns:p14="http://schemas.microsoft.com/office/powerpoint/2010/main" val="437235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4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23" eaLnBrk="0" hangingPunct="0">
              <a:defRPr sz="2339">
                <a:solidFill>
                  <a:schemeClr val="tx1"/>
                </a:solidFill>
                <a:latin typeface="Arial" pitchFamily="34" charset="0"/>
              </a:defRPr>
            </a:lvl1pPr>
            <a:lvl2pPr marL="914423" indent="-351701" defTabSz="1215323" eaLnBrk="0" hangingPunct="0">
              <a:defRPr sz="2339">
                <a:solidFill>
                  <a:schemeClr val="tx1"/>
                </a:solidFill>
                <a:latin typeface="Arial" pitchFamily="34" charset="0"/>
              </a:defRPr>
            </a:lvl2pPr>
            <a:lvl3pPr marL="1406804" indent="-281361" defTabSz="1215323" eaLnBrk="0" hangingPunct="0">
              <a:defRPr sz="2339">
                <a:solidFill>
                  <a:schemeClr val="tx1"/>
                </a:solidFill>
                <a:latin typeface="Arial" pitchFamily="34" charset="0"/>
              </a:defRPr>
            </a:lvl3pPr>
            <a:lvl4pPr marL="1969526" indent="-281361" defTabSz="1215323" eaLnBrk="0" hangingPunct="0">
              <a:defRPr sz="2339">
                <a:solidFill>
                  <a:schemeClr val="tx1"/>
                </a:solidFill>
                <a:latin typeface="Arial" pitchFamily="34" charset="0"/>
              </a:defRPr>
            </a:lvl4pPr>
            <a:lvl5pPr marL="2532248" indent="-281361" defTabSz="1215323" eaLnBrk="0" hangingPunct="0">
              <a:defRPr sz="2339">
                <a:solidFill>
                  <a:schemeClr val="tx1"/>
                </a:solidFill>
                <a:latin typeface="Arial" pitchFamily="34" charset="0"/>
              </a:defRPr>
            </a:lvl5pPr>
            <a:lvl6pPr marL="3094970" indent="-281361" defTabSz="1215323" eaLnBrk="0" fontAlgn="base" hangingPunct="0">
              <a:spcBef>
                <a:spcPct val="0"/>
              </a:spcBef>
              <a:spcAft>
                <a:spcPct val="0"/>
              </a:spcAft>
              <a:defRPr sz="2339">
                <a:solidFill>
                  <a:schemeClr val="tx1"/>
                </a:solidFill>
                <a:latin typeface="Arial" pitchFamily="34" charset="0"/>
              </a:defRPr>
            </a:lvl6pPr>
            <a:lvl7pPr marL="3657691" indent="-281361" defTabSz="1215323" eaLnBrk="0" fontAlgn="base" hangingPunct="0">
              <a:spcBef>
                <a:spcPct val="0"/>
              </a:spcBef>
              <a:spcAft>
                <a:spcPct val="0"/>
              </a:spcAft>
              <a:defRPr sz="2339">
                <a:solidFill>
                  <a:schemeClr val="tx1"/>
                </a:solidFill>
                <a:latin typeface="Arial" pitchFamily="34" charset="0"/>
              </a:defRPr>
            </a:lvl7pPr>
            <a:lvl8pPr marL="4220413" indent="-281361" defTabSz="1215323" eaLnBrk="0" fontAlgn="base" hangingPunct="0">
              <a:spcBef>
                <a:spcPct val="0"/>
              </a:spcBef>
              <a:spcAft>
                <a:spcPct val="0"/>
              </a:spcAft>
              <a:defRPr sz="2339">
                <a:solidFill>
                  <a:schemeClr val="tx1"/>
                </a:solidFill>
                <a:latin typeface="Arial" pitchFamily="34" charset="0"/>
              </a:defRPr>
            </a:lvl8pPr>
            <a:lvl9pPr marL="4783135" indent="-281361" defTabSz="1215323" eaLnBrk="0" fontAlgn="base" hangingPunct="0">
              <a:spcBef>
                <a:spcPct val="0"/>
              </a:spcBef>
              <a:spcAft>
                <a:spcPct val="0"/>
              </a:spcAft>
              <a:defRPr sz="2339">
                <a:solidFill>
                  <a:schemeClr val="tx1"/>
                </a:solidFill>
                <a:latin typeface="Arial" pitchFamily="34" charset="0"/>
              </a:defRPr>
            </a:lvl9pPr>
          </a:lstStyle>
          <a:p>
            <a:pPr eaLnBrk="1" hangingPunct="1"/>
            <a:fld id="{7ECC24C9-B0A7-4983-9006-361DEBFA3B20}" type="slidenum">
              <a:rPr lang="es-ES" sz="1600">
                <a:latin typeface="Arial Black" pitchFamily="34" charset="0"/>
              </a:rPr>
              <a:pPr eaLnBrk="1" hangingPunct="1"/>
              <a:t>30</a:t>
            </a:fld>
            <a:endParaRPr lang="es-ES" sz="1600">
              <a:latin typeface="Arial Black" pitchFamily="34" charset="0"/>
            </a:endParaRPr>
          </a:p>
        </p:txBody>
      </p:sp>
      <p:sp>
        <p:nvSpPr>
          <p:cNvPr id="9" name="Rectangle 5">
            <a:extLst>
              <a:ext uri="{FF2B5EF4-FFF2-40B4-BE49-F238E27FC236}">
                <a16:creationId xmlns:a16="http://schemas.microsoft.com/office/drawing/2014/main" id="{FD3709D9-CF6F-440A-91E9-6B1B77D456DF}"/>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Probabilidad de un evento</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5" name="8 CuadroTexto">
            <a:extLst>
              <a:ext uri="{FF2B5EF4-FFF2-40B4-BE49-F238E27FC236}">
                <a16:creationId xmlns:a16="http://schemas.microsoft.com/office/drawing/2014/main" id="{5BCC7075-A18F-434D-A106-AA5E0AD5C4D0}"/>
              </a:ext>
            </a:extLst>
          </p:cNvPr>
          <p:cNvSpPr txBox="1"/>
          <p:nvPr/>
        </p:nvSpPr>
        <p:spPr>
          <a:xfrm>
            <a:off x="1133517" y="1916832"/>
            <a:ext cx="9924966" cy="3539430"/>
          </a:xfrm>
          <a:prstGeom prst="rect">
            <a:avLst/>
          </a:prstGeom>
          <a:noFill/>
        </p:spPr>
        <p:txBody>
          <a:bodyPr wrap="square" rtlCol="0">
            <a:spAutoFit/>
          </a:bodyPr>
          <a:lstStyle/>
          <a:p>
            <a:pPr>
              <a:buNone/>
            </a:pPr>
            <a:r>
              <a:rPr lang="es-ES_tradnl" sz="3200" b="1" dirty="0"/>
              <a:t>Definición frecuencial de probabilidad (a posteriori)</a:t>
            </a:r>
          </a:p>
          <a:p>
            <a:pPr algn="just">
              <a:buNone/>
            </a:pPr>
            <a:r>
              <a:rPr lang="es-ES_tradnl" sz="3200" dirty="0"/>
              <a:t>Si un experimento aleatorio se repite n veces, bajo las mismas condiciones, y </a:t>
            </a:r>
            <a:r>
              <a:rPr lang="es-ES_tradnl" sz="3200" dirty="0" err="1"/>
              <a:t>n</a:t>
            </a:r>
            <a:r>
              <a:rPr lang="es-ES_tradnl" sz="3200" baseline="-25000" dirty="0" err="1"/>
              <a:t>A</a:t>
            </a:r>
            <a:r>
              <a:rPr lang="es-ES_tradnl" sz="3200" dirty="0"/>
              <a:t> resultados corresponden al evento A, la </a:t>
            </a:r>
            <a:r>
              <a:rPr lang="es-ES_tradnl" sz="3200" b="1" dirty="0"/>
              <a:t>probabilidad estimada de A</a:t>
            </a:r>
            <a:r>
              <a:rPr lang="es-ES_tradnl" sz="3200" dirty="0"/>
              <a:t> está dada por la frecuencia relativa del evento; es decir, P(A) estimada = </a:t>
            </a:r>
            <a:r>
              <a:rPr lang="es-ES_tradnl" sz="3200" dirty="0" err="1"/>
              <a:t>fr</a:t>
            </a:r>
            <a:r>
              <a:rPr lang="es-ES_tradnl" sz="3200" baseline="-25000" dirty="0" err="1"/>
              <a:t>A</a:t>
            </a:r>
            <a:r>
              <a:rPr lang="es-ES_tradnl" sz="3200" baseline="-25000" dirty="0"/>
              <a:t> </a:t>
            </a:r>
            <a:r>
              <a:rPr lang="es-ES_tradnl" sz="3200" dirty="0"/>
              <a:t>=</a:t>
            </a:r>
            <a:r>
              <a:rPr lang="es-ES_tradnl" sz="3200" dirty="0" err="1"/>
              <a:t>n</a:t>
            </a:r>
            <a:r>
              <a:rPr lang="es-ES_tradnl" sz="3200" baseline="-25000" dirty="0" err="1"/>
              <a:t>A</a:t>
            </a:r>
            <a:r>
              <a:rPr lang="es-ES_tradnl" sz="3200" dirty="0"/>
              <a:t>/n. Teóricamente la probabilidad de A es:</a:t>
            </a:r>
            <a:endParaRPr lang="es-ES_tradnl" sz="3600" dirty="0"/>
          </a:p>
          <a:p>
            <a:endParaRPr lang="es-ES_tradnl" sz="3200" dirty="0"/>
          </a:p>
        </p:txBody>
      </p:sp>
      <p:graphicFrame>
        <p:nvGraphicFramePr>
          <p:cNvPr id="6" name="Object 10">
            <a:extLst>
              <a:ext uri="{FF2B5EF4-FFF2-40B4-BE49-F238E27FC236}">
                <a16:creationId xmlns:a16="http://schemas.microsoft.com/office/drawing/2014/main" id="{F1248977-BDB5-4B08-BB86-9708AA033704}"/>
              </a:ext>
            </a:extLst>
          </p:cNvPr>
          <p:cNvGraphicFramePr>
            <a:graphicFrameLocks noChangeAspect="1"/>
          </p:cNvGraphicFramePr>
          <p:nvPr>
            <p:extLst>
              <p:ext uri="{D42A27DB-BD31-4B8C-83A1-F6EECF244321}">
                <p14:modId xmlns:p14="http://schemas.microsoft.com/office/powerpoint/2010/main" val="1403642016"/>
              </p:ext>
            </p:extLst>
          </p:nvPr>
        </p:nvGraphicFramePr>
        <p:xfrm>
          <a:off x="3503712" y="4916202"/>
          <a:ext cx="5436502" cy="1080120"/>
        </p:xfrm>
        <a:graphic>
          <a:graphicData uri="http://schemas.openxmlformats.org/presentationml/2006/ole">
            <mc:AlternateContent xmlns:mc="http://schemas.openxmlformats.org/markup-compatibility/2006">
              <mc:Choice xmlns:v="urn:schemas-microsoft-com:vml" Requires="v">
                <p:oleObj spid="_x0000_s166916" name="Ecuación" r:id="rId3" imgW="1460160" imgH="393480" progId="Equation.3">
                  <p:embed/>
                </p:oleObj>
              </mc:Choice>
              <mc:Fallback>
                <p:oleObj name="Ecuación" r:id="rId3" imgW="1460160" imgH="393480" progId="Equation.3">
                  <p:embed/>
                  <p:pic>
                    <p:nvPicPr>
                      <p:cNvPr id="98314"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712" y="4916202"/>
                        <a:ext cx="5436502" cy="1080120"/>
                      </a:xfrm>
                      <a:prstGeom prst="rect">
                        <a:avLst/>
                      </a:prstGeom>
                      <a:noFill/>
                    </p:spPr>
                  </p:pic>
                </p:oleObj>
              </mc:Fallback>
            </mc:AlternateContent>
          </a:graphicData>
        </a:graphic>
      </p:graphicFrame>
    </p:spTree>
    <p:extLst>
      <p:ext uri="{BB962C8B-B14F-4D97-AF65-F5344CB8AC3E}">
        <p14:creationId xmlns:p14="http://schemas.microsoft.com/office/powerpoint/2010/main" val="406658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529F16-0509-4874-B6CE-2DFB6AB05902}"/>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EC887EE1-A6DA-416C-AA41-168AF8927C88}"/>
              </a:ext>
            </a:extLst>
          </p:cNvPr>
          <p:cNvSpPr>
            <a:spLocks noGrp="1"/>
          </p:cNvSpPr>
          <p:nvPr>
            <p:ph idx="1"/>
          </p:nvPr>
        </p:nvSpPr>
        <p:spPr/>
        <p:txBody>
          <a:bodyPr>
            <a:normAutofit/>
          </a:bodyPr>
          <a:lstStyle/>
          <a:p>
            <a:pPr>
              <a:buNone/>
            </a:pPr>
            <a:r>
              <a:rPr lang="es-ES_tradnl" sz="2400" dirty="0"/>
              <a:t>La siguiente tabla de frecuencias corresponde a las temperaturas promedio de 24 horas (C</a:t>
            </a:r>
            <a:r>
              <a:rPr lang="es-ES_tradnl" sz="2400" dirty="0">
                <a:sym typeface="Symbol"/>
              </a:rPr>
              <a:t></a:t>
            </a:r>
            <a:r>
              <a:rPr lang="es-ES_tradnl" sz="2400" dirty="0"/>
              <a:t>) registrados en cierto observatorio, en el mes de enero de cierto año:</a:t>
            </a:r>
            <a:endParaRPr lang="es-PE" sz="2400" dirty="0"/>
          </a:p>
          <a:p>
            <a:pPr>
              <a:buNone/>
            </a:pPr>
            <a:r>
              <a:rPr lang="es-ES_tradnl" sz="2800" dirty="0"/>
              <a:t> </a:t>
            </a:r>
          </a:p>
          <a:p>
            <a:pPr>
              <a:buNone/>
            </a:pPr>
            <a:endParaRPr lang="es-PE" sz="2800" dirty="0"/>
          </a:p>
          <a:p>
            <a:pPr>
              <a:buNone/>
            </a:pPr>
            <a:endParaRPr lang="es-PE" sz="2800" dirty="0"/>
          </a:p>
          <a:p>
            <a:pPr>
              <a:buNone/>
            </a:pPr>
            <a:r>
              <a:rPr lang="es-ES_tradnl" sz="2800" dirty="0"/>
              <a:t> 	</a:t>
            </a:r>
            <a:r>
              <a:rPr lang="es-ES_tradnl" sz="2400" dirty="0"/>
              <a:t>La probabilidad estimada que en un día del mes de enero, la temperatura promedio sea por lo menos 20.9 C</a:t>
            </a:r>
            <a:r>
              <a:rPr lang="es-ES_tradnl" sz="2400" dirty="0">
                <a:sym typeface="Symbol"/>
              </a:rPr>
              <a:t></a:t>
            </a:r>
            <a:r>
              <a:rPr lang="es-ES_tradnl" sz="2400" dirty="0"/>
              <a:t> pero menor que 23.0 C</a:t>
            </a:r>
            <a:r>
              <a:rPr lang="es-ES_tradnl" sz="2400" dirty="0">
                <a:sym typeface="Symbol"/>
              </a:rPr>
              <a:t></a:t>
            </a:r>
            <a:r>
              <a:rPr lang="es-ES_tradnl" sz="2400" dirty="0"/>
              <a:t> es 28/31. Note que esta probabilidad se obtiene después de realizarse el experimento.</a:t>
            </a:r>
            <a:endParaRPr lang="es-PE" sz="2800" dirty="0"/>
          </a:p>
          <a:p>
            <a:pPr algn="just">
              <a:buNone/>
            </a:pPr>
            <a:endParaRPr lang="es-PE" sz="3200" dirty="0"/>
          </a:p>
          <a:p>
            <a:endParaRPr lang="es-PE" sz="3200" dirty="0"/>
          </a:p>
        </p:txBody>
      </p:sp>
      <p:sp>
        <p:nvSpPr>
          <p:cNvPr id="4" name="Marcador de número de diapositiva 3">
            <a:extLst>
              <a:ext uri="{FF2B5EF4-FFF2-40B4-BE49-F238E27FC236}">
                <a16:creationId xmlns:a16="http://schemas.microsoft.com/office/drawing/2014/main" id="{EC9009C6-75B5-43A5-9915-E668F4339CEA}"/>
              </a:ext>
            </a:extLst>
          </p:cNvPr>
          <p:cNvSpPr>
            <a:spLocks noGrp="1"/>
          </p:cNvSpPr>
          <p:nvPr>
            <p:ph type="sldNum" sz="quarter" idx="12"/>
          </p:nvPr>
        </p:nvSpPr>
        <p:spPr/>
        <p:txBody>
          <a:bodyPr/>
          <a:lstStyle/>
          <a:p>
            <a:pPr>
              <a:defRPr/>
            </a:pPr>
            <a:fld id="{F39CC949-1989-4E64-93DF-3E75F23A0E9E}" type="slidenum">
              <a:rPr lang="es-ES" smtClean="0"/>
              <a:pPr>
                <a:defRPr/>
              </a:pPr>
              <a:t>31</a:t>
            </a:fld>
            <a:endParaRPr lang="es-ES"/>
          </a:p>
        </p:txBody>
      </p:sp>
      <p:pic>
        <p:nvPicPr>
          <p:cNvPr id="6" name="Imagen 5">
            <a:extLst>
              <a:ext uri="{FF2B5EF4-FFF2-40B4-BE49-F238E27FC236}">
                <a16:creationId xmlns:a16="http://schemas.microsoft.com/office/drawing/2014/main" id="{5156C6BE-6AA2-4066-854C-B679BD405913}"/>
              </a:ext>
            </a:extLst>
          </p:cNvPr>
          <p:cNvPicPr>
            <a:picLocks noChangeAspect="1"/>
          </p:cNvPicPr>
          <p:nvPr/>
        </p:nvPicPr>
        <p:blipFill>
          <a:blip r:embed="rId2"/>
          <a:stretch>
            <a:fillRect/>
          </a:stretch>
        </p:blipFill>
        <p:spPr>
          <a:xfrm>
            <a:off x="1062355" y="3140968"/>
            <a:ext cx="10150128" cy="802054"/>
          </a:xfrm>
          <a:prstGeom prst="rect">
            <a:avLst/>
          </a:prstGeom>
        </p:spPr>
      </p:pic>
      <p:sp>
        <p:nvSpPr>
          <p:cNvPr id="7" name="Rectangle 5">
            <a:extLst>
              <a:ext uri="{FF2B5EF4-FFF2-40B4-BE49-F238E27FC236}">
                <a16:creationId xmlns:a16="http://schemas.microsoft.com/office/drawing/2014/main" id="{D68B782D-4413-4166-901A-8DC3DFED176A}"/>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Ejemplo 15</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8" name="Rectángulo 7">
            <a:extLst>
              <a:ext uri="{FF2B5EF4-FFF2-40B4-BE49-F238E27FC236}">
                <a16:creationId xmlns:a16="http://schemas.microsoft.com/office/drawing/2014/main" id="{D0FF01CE-9238-4197-880E-39DFAAB53F80}"/>
              </a:ext>
            </a:extLst>
          </p:cNvPr>
          <p:cNvSpPr/>
          <p:nvPr/>
        </p:nvSpPr>
        <p:spPr>
          <a:xfrm>
            <a:off x="979516" y="6459784"/>
            <a:ext cx="583656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Ejemplo 16 – Página 94 de la Guía de Estadística General</a:t>
            </a:r>
          </a:p>
        </p:txBody>
      </p:sp>
    </p:spTree>
    <p:extLst>
      <p:ext uri="{BB962C8B-B14F-4D97-AF65-F5344CB8AC3E}">
        <p14:creationId xmlns:p14="http://schemas.microsoft.com/office/powerpoint/2010/main" val="914041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4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23" eaLnBrk="0" hangingPunct="0">
              <a:defRPr sz="2339">
                <a:solidFill>
                  <a:schemeClr val="tx1"/>
                </a:solidFill>
                <a:latin typeface="Arial" pitchFamily="34" charset="0"/>
              </a:defRPr>
            </a:lvl1pPr>
            <a:lvl2pPr marL="914423" indent="-351701" defTabSz="1215323" eaLnBrk="0" hangingPunct="0">
              <a:defRPr sz="2339">
                <a:solidFill>
                  <a:schemeClr val="tx1"/>
                </a:solidFill>
                <a:latin typeface="Arial" pitchFamily="34" charset="0"/>
              </a:defRPr>
            </a:lvl2pPr>
            <a:lvl3pPr marL="1406804" indent="-281361" defTabSz="1215323" eaLnBrk="0" hangingPunct="0">
              <a:defRPr sz="2339">
                <a:solidFill>
                  <a:schemeClr val="tx1"/>
                </a:solidFill>
                <a:latin typeface="Arial" pitchFamily="34" charset="0"/>
              </a:defRPr>
            </a:lvl3pPr>
            <a:lvl4pPr marL="1969526" indent="-281361" defTabSz="1215323" eaLnBrk="0" hangingPunct="0">
              <a:defRPr sz="2339">
                <a:solidFill>
                  <a:schemeClr val="tx1"/>
                </a:solidFill>
                <a:latin typeface="Arial" pitchFamily="34" charset="0"/>
              </a:defRPr>
            </a:lvl4pPr>
            <a:lvl5pPr marL="2532248" indent="-281361" defTabSz="1215323" eaLnBrk="0" hangingPunct="0">
              <a:defRPr sz="2339">
                <a:solidFill>
                  <a:schemeClr val="tx1"/>
                </a:solidFill>
                <a:latin typeface="Arial" pitchFamily="34" charset="0"/>
              </a:defRPr>
            </a:lvl5pPr>
            <a:lvl6pPr marL="3094970" indent="-281361" defTabSz="1215323" eaLnBrk="0" fontAlgn="base" hangingPunct="0">
              <a:spcBef>
                <a:spcPct val="0"/>
              </a:spcBef>
              <a:spcAft>
                <a:spcPct val="0"/>
              </a:spcAft>
              <a:defRPr sz="2339">
                <a:solidFill>
                  <a:schemeClr val="tx1"/>
                </a:solidFill>
                <a:latin typeface="Arial" pitchFamily="34" charset="0"/>
              </a:defRPr>
            </a:lvl6pPr>
            <a:lvl7pPr marL="3657691" indent="-281361" defTabSz="1215323" eaLnBrk="0" fontAlgn="base" hangingPunct="0">
              <a:spcBef>
                <a:spcPct val="0"/>
              </a:spcBef>
              <a:spcAft>
                <a:spcPct val="0"/>
              </a:spcAft>
              <a:defRPr sz="2339">
                <a:solidFill>
                  <a:schemeClr val="tx1"/>
                </a:solidFill>
                <a:latin typeface="Arial" pitchFamily="34" charset="0"/>
              </a:defRPr>
            </a:lvl7pPr>
            <a:lvl8pPr marL="4220413" indent="-281361" defTabSz="1215323" eaLnBrk="0" fontAlgn="base" hangingPunct="0">
              <a:spcBef>
                <a:spcPct val="0"/>
              </a:spcBef>
              <a:spcAft>
                <a:spcPct val="0"/>
              </a:spcAft>
              <a:defRPr sz="2339">
                <a:solidFill>
                  <a:schemeClr val="tx1"/>
                </a:solidFill>
                <a:latin typeface="Arial" pitchFamily="34" charset="0"/>
              </a:defRPr>
            </a:lvl8pPr>
            <a:lvl9pPr marL="4783135" indent="-281361" defTabSz="1215323" eaLnBrk="0" fontAlgn="base" hangingPunct="0">
              <a:spcBef>
                <a:spcPct val="0"/>
              </a:spcBef>
              <a:spcAft>
                <a:spcPct val="0"/>
              </a:spcAft>
              <a:defRPr sz="2339">
                <a:solidFill>
                  <a:schemeClr val="tx1"/>
                </a:solidFill>
                <a:latin typeface="Arial" pitchFamily="34" charset="0"/>
              </a:defRPr>
            </a:lvl9pPr>
          </a:lstStyle>
          <a:p>
            <a:pPr eaLnBrk="1" hangingPunct="1"/>
            <a:fld id="{7ECC24C9-B0A7-4983-9006-361DEBFA3B20}" type="slidenum">
              <a:rPr lang="es-ES" sz="1600">
                <a:latin typeface="Arial Black" pitchFamily="34" charset="0"/>
              </a:rPr>
              <a:pPr eaLnBrk="1" hangingPunct="1"/>
              <a:t>32</a:t>
            </a:fld>
            <a:endParaRPr lang="es-ES" sz="1600">
              <a:latin typeface="Arial Black" pitchFamily="34" charset="0"/>
            </a:endParaRPr>
          </a:p>
        </p:txBody>
      </p:sp>
      <p:sp>
        <p:nvSpPr>
          <p:cNvPr id="9" name="Rectangle 5">
            <a:extLst>
              <a:ext uri="{FF2B5EF4-FFF2-40B4-BE49-F238E27FC236}">
                <a16:creationId xmlns:a16="http://schemas.microsoft.com/office/drawing/2014/main" id="{FD3709D9-CF6F-440A-91E9-6B1B77D456DF}"/>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Probabilidad de un evento</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5" name="8 CuadroTexto">
            <a:extLst>
              <a:ext uri="{FF2B5EF4-FFF2-40B4-BE49-F238E27FC236}">
                <a16:creationId xmlns:a16="http://schemas.microsoft.com/office/drawing/2014/main" id="{5BCC7075-A18F-434D-A106-AA5E0AD5C4D0}"/>
              </a:ext>
            </a:extLst>
          </p:cNvPr>
          <p:cNvSpPr txBox="1"/>
          <p:nvPr/>
        </p:nvSpPr>
        <p:spPr>
          <a:xfrm>
            <a:off x="1133517" y="1916832"/>
            <a:ext cx="9924966" cy="3816429"/>
          </a:xfrm>
          <a:prstGeom prst="rect">
            <a:avLst/>
          </a:prstGeom>
          <a:noFill/>
        </p:spPr>
        <p:txBody>
          <a:bodyPr wrap="square" rtlCol="0">
            <a:spAutoFit/>
          </a:bodyPr>
          <a:lstStyle/>
          <a:p>
            <a:pPr>
              <a:buNone/>
            </a:pPr>
            <a:r>
              <a:rPr lang="es-ES_tradnl" sz="2800" b="1" dirty="0"/>
              <a:t>Definición axiomática</a:t>
            </a:r>
          </a:p>
          <a:p>
            <a:r>
              <a:rPr lang="es-ES_tradnl" sz="2400" dirty="0"/>
              <a:t>Sea </a:t>
            </a:r>
            <a:r>
              <a:rPr lang="es-ES_tradnl" sz="2400" dirty="0">
                <a:sym typeface="Symbol"/>
              </a:rPr>
              <a:t></a:t>
            </a:r>
            <a:r>
              <a:rPr lang="es-ES_tradnl" sz="2400" dirty="0"/>
              <a:t> el espacio muestral asociado a un experimento aleatorio. La probabilidad de cualquier evento A de </a:t>
            </a:r>
            <a:r>
              <a:rPr lang="es-ES_tradnl" sz="2400" dirty="0">
                <a:sym typeface="Symbol"/>
              </a:rPr>
              <a:t></a:t>
            </a:r>
            <a:r>
              <a:rPr lang="es-ES_tradnl" sz="2400" dirty="0"/>
              <a:t>, es el número real P(A) que satisface los siguientes axiomas:</a:t>
            </a:r>
            <a:endParaRPr lang="es-PE" sz="2400" dirty="0"/>
          </a:p>
          <a:p>
            <a:pPr marL="633413" lvl="2" indent="-457200">
              <a:buSzPct val="100000"/>
              <a:buFont typeface="+mj-lt"/>
              <a:buAutoNum type="arabicParenR"/>
            </a:pPr>
            <a:r>
              <a:rPr lang="es-ES_tradnl" sz="2400" dirty="0"/>
              <a:t>P(A)</a:t>
            </a:r>
            <a:r>
              <a:rPr lang="es-ES_tradnl" sz="2400" dirty="0">
                <a:sym typeface="Symbol"/>
              </a:rPr>
              <a:t>0</a:t>
            </a:r>
            <a:r>
              <a:rPr lang="es-ES_tradnl" sz="2400" dirty="0"/>
              <a:t> para todo evento A.</a:t>
            </a:r>
          </a:p>
          <a:p>
            <a:pPr marL="633413" lvl="2" indent="-457200">
              <a:buSzPct val="100000"/>
              <a:buFont typeface="+mj-lt"/>
              <a:buAutoNum type="arabicParenR"/>
            </a:pPr>
            <a:r>
              <a:rPr lang="es-ES_tradnl" sz="2400" dirty="0"/>
              <a:t>P(</a:t>
            </a:r>
            <a:r>
              <a:rPr lang="es-ES_tradnl" sz="2400" dirty="0">
                <a:sym typeface="Symbol"/>
              </a:rPr>
              <a:t></a:t>
            </a:r>
            <a:r>
              <a:rPr lang="es-ES_tradnl" sz="2400" dirty="0"/>
              <a:t>) =1</a:t>
            </a:r>
            <a:endParaRPr lang="es-PE" sz="2400" dirty="0"/>
          </a:p>
          <a:p>
            <a:pPr marL="633413" lvl="2" indent="-457200">
              <a:buSzPct val="100000"/>
              <a:buFont typeface="+mj-lt"/>
              <a:buAutoNum type="arabicParenR"/>
            </a:pPr>
            <a:r>
              <a:rPr lang="es-ES_tradnl" sz="2400" dirty="0"/>
              <a:t>Si los eventos A</a:t>
            </a:r>
            <a:r>
              <a:rPr lang="es-ES_tradnl" sz="2400" baseline="-25000" dirty="0"/>
              <a:t>1</a:t>
            </a:r>
            <a:r>
              <a:rPr lang="es-ES_tradnl" sz="2400" dirty="0"/>
              <a:t>, A</a:t>
            </a:r>
            <a:r>
              <a:rPr lang="es-ES_tradnl" sz="2400" baseline="-25000" dirty="0"/>
              <a:t>2</a:t>
            </a:r>
            <a:r>
              <a:rPr lang="es-ES_tradnl" sz="2400" dirty="0"/>
              <a:t>, ..., </a:t>
            </a:r>
            <a:r>
              <a:rPr lang="es-ES_tradnl" sz="2400" dirty="0" err="1"/>
              <a:t>A</a:t>
            </a:r>
            <a:r>
              <a:rPr lang="es-ES_tradnl" sz="2400" baseline="-25000" dirty="0" err="1"/>
              <a:t>k</a:t>
            </a:r>
            <a:r>
              <a:rPr lang="es-ES_tradnl" sz="2400" dirty="0"/>
              <a:t>  son mutuamente excluyentes </a:t>
            </a:r>
          </a:p>
          <a:p>
            <a:pPr marL="176213" lvl="2">
              <a:buSzPct val="100000"/>
            </a:pPr>
            <a:r>
              <a:rPr lang="es-ES_tradnl" sz="2400" dirty="0"/>
              <a:t>		o sea si:                                      , entonces</a:t>
            </a:r>
          </a:p>
          <a:p>
            <a:pPr marL="1444625" lvl="2" indent="-457200">
              <a:buSzPct val="100000"/>
              <a:buNone/>
            </a:pPr>
            <a:r>
              <a:rPr lang="es-ES_tradnl" dirty="0"/>
              <a:t>			</a:t>
            </a:r>
            <a:endParaRPr lang="es-PE" dirty="0"/>
          </a:p>
          <a:p>
            <a:endParaRPr lang="es-ES_tradnl" sz="2800" dirty="0"/>
          </a:p>
        </p:txBody>
      </p:sp>
      <p:graphicFrame>
        <p:nvGraphicFramePr>
          <p:cNvPr id="7" name="Object 22">
            <a:extLst>
              <a:ext uri="{FF2B5EF4-FFF2-40B4-BE49-F238E27FC236}">
                <a16:creationId xmlns:a16="http://schemas.microsoft.com/office/drawing/2014/main" id="{1942C9F1-856B-4057-B37C-4DE47D486476}"/>
              </a:ext>
            </a:extLst>
          </p:cNvPr>
          <p:cNvGraphicFramePr>
            <a:graphicFrameLocks noChangeAspect="1"/>
          </p:cNvGraphicFramePr>
          <p:nvPr>
            <p:extLst>
              <p:ext uri="{D42A27DB-BD31-4B8C-83A1-F6EECF244321}">
                <p14:modId xmlns:p14="http://schemas.microsoft.com/office/powerpoint/2010/main" val="3565682096"/>
              </p:ext>
            </p:extLst>
          </p:nvPr>
        </p:nvGraphicFramePr>
        <p:xfrm>
          <a:off x="3359696" y="5032772"/>
          <a:ext cx="5811412" cy="984985"/>
        </p:xfrm>
        <a:graphic>
          <a:graphicData uri="http://schemas.openxmlformats.org/presentationml/2006/ole">
            <mc:AlternateContent xmlns:mc="http://schemas.openxmlformats.org/markup-compatibility/2006">
              <mc:Choice xmlns:v="urn:schemas-microsoft-com:vml" Requires="v">
                <p:oleObj spid="_x0000_s167944" name="Ecuación" r:id="rId3" imgW="3048000" imgH="508000" progId="Equation.3">
                  <p:embed/>
                </p:oleObj>
              </mc:Choice>
              <mc:Fallback>
                <p:oleObj name="Ecuación" r:id="rId3" imgW="3048000" imgH="508000" progId="Equation.3">
                  <p:embed/>
                  <p:pic>
                    <p:nvPicPr>
                      <p:cNvPr id="95254"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696" y="5032772"/>
                        <a:ext cx="5811412" cy="984985"/>
                      </a:xfrm>
                      <a:prstGeom prst="rect">
                        <a:avLst/>
                      </a:prstGeom>
                      <a:noFill/>
                    </p:spPr>
                  </p:pic>
                </p:oleObj>
              </mc:Fallback>
            </mc:AlternateContent>
          </a:graphicData>
        </a:graphic>
      </p:graphicFrame>
      <p:graphicFrame>
        <p:nvGraphicFramePr>
          <p:cNvPr id="8" name="Object 20">
            <a:extLst>
              <a:ext uri="{FF2B5EF4-FFF2-40B4-BE49-F238E27FC236}">
                <a16:creationId xmlns:a16="http://schemas.microsoft.com/office/drawing/2014/main" id="{32BD8C8E-A02E-4624-8FCE-A2C0A9C0DA2D}"/>
              </a:ext>
            </a:extLst>
          </p:cNvPr>
          <p:cNvGraphicFramePr>
            <a:graphicFrameLocks noChangeAspect="1"/>
          </p:cNvGraphicFramePr>
          <p:nvPr>
            <p:extLst>
              <p:ext uri="{D42A27DB-BD31-4B8C-83A1-F6EECF244321}">
                <p14:modId xmlns:p14="http://schemas.microsoft.com/office/powerpoint/2010/main" val="21780480"/>
              </p:ext>
            </p:extLst>
          </p:nvPr>
        </p:nvGraphicFramePr>
        <p:xfrm>
          <a:off x="3143672" y="4672732"/>
          <a:ext cx="2520279" cy="360040"/>
        </p:xfrm>
        <a:graphic>
          <a:graphicData uri="http://schemas.openxmlformats.org/presentationml/2006/ole">
            <mc:AlternateContent xmlns:mc="http://schemas.openxmlformats.org/markup-compatibility/2006">
              <mc:Choice xmlns:v="urn:schemas-microsoft-com:vml" Requires="v">
                <p:oleObj spid="_x0000_s167945" name="Ecuación" r:id="rId5" imgW="2108200" imgH="241300" progId="Equation.3">
                  <p:embed/>
                </p:oleObj>
              </mc:Choice>
              <mc:Fallback>
                <p:oleObj name="Ecuación" r:id="rId5" imgW="2108200" imgH="241300" progId="Equation.3">
                  <p:embed/>
                  <p:pic>
                    <p:nvPicPr>
                      <p:cNvPr id="95252"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672" y="4672732"/>
                        <a:ext cx="2520279"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93845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2406C6A-2509-4AF1-8A0D-E412302CB856}"/>
              </a:ext>
            </a:extLst>
          </p:cNvPr>
          <p:cNvSpPr>
            <a:spLocks noGrp="1"/>
          </p:cNvSpPr>
          <p:nvPr>
            <p:ph idx="1"/>
          </p:nvPr>
        </p:nvSpPr>
        <p:spPr/>
        <p:txBody>
          <a:bodyPr/>
          <a:lstStyle/>
          <a:p>
            <a:pPr marL="174625" lvl="2" indent="515938">
              <a:buSzPct val="100000"/>
              <a:buFont typeface="+mj-lt"/>
              <a:buAutoNum type="arabicPeriod"/>
            </a:pPr>
            <a:r>
              <a:rPr lang="es-ES_tradnl" sz="2400" dirty="0"/>
              <a:t>P(A</a:t>
            </a:r>
            <a:r>
              <a:rPr lang="es-ES_tradnl" sz="2400" baseline="30000" dirty="0"/>
              <a:t>C</a:t>
            </a:r>
            <a:r>
              <a:rPr lang="es-ES_tradnl" sz="2400" dirty="0"/>
              <a:t>) = 1-P(A)</a:t>
            </a:r>
          </a:p>
          <a:p>
            <a:pPr marL="174625" lvl="2" indent="515938">
              <a:buSzPct val="100000"/>
              <a:buFont typeface="+mj-lt"/>
              <a:buAutoNum type="arabicPeriod"/>
            </a:pPr>
            <a:r>
              <a:rPr lang="es-ES_tradnl" sz="2400" dirty="0"/>
              <a:t>P(</a:t>
            </a:r>
            <a:r>
              <a:rPr lang="es-ES_tradnl" sz="2400" dirty="0">
                <a:sym typeface="Symbol"/>
              </a:rPr>
              <a:t>) =0</a:t>
            </a:r>
          </a:p>
          <a:p>
            <a:pPr marL="174625" lvl="2" indent="515938">
              <a:buSzPct val="100000"/>
              <a:buFont typeface="+mj-lt"/>
              <a:buAutoNum type="arabicPeriod"/>
            </a:pPr>
            <a:r>
              <a:rPr lang="es-ES_tradnl" sz="2400" dirty="0">
                <a:sym typeface="Symbol"/>
              </a:rPr>
              <a:t>P(A</a:t>
            </a:r>
            <a:r>
              <a:rPr lang="es-ES_tradnl" sz="2400" baseline="30000" dirty="0">
                <a:sym typeface="Symbol"/>
              </a:rPr>
              <a:t>C</a:t>
            </a:r>
            <a:r>
              <a:rPr lang="es-ES_tradnl" sz="2400" dirty="0">
                <a:latin typeface="Arial Narrow"/>
                <a:sym typeface="Symbol"/>
              </a:rPr>
              <a:t>∩B) = P(B) – P(A ∩ B)</a:t>
            </a:r>
          </a:p>
          <a:p>
            <a:pPr marL="174625" lvl="2" indent="515938">
              <a:buSzPct val="100000"/>
              <a:buFont typeface="+mj-lt"/>
              <a:buAutoNum type="arabicPeriod"/>
            </a:pPr>
            <a:r>
              <a:rPr lang="es-PE" sz="2400" dirty="0">
                <a:latin typeface="Arial Narrow"/>
                <a:sym typeface="Symbol"/>
              </a:rPr>
              <a:t>P(A B) = P(A) + P(B) – P(A∩B), A y B eventos cualesquiera.</a:t>
            </a:r>
          </a:p>
          <a:p>
            <a:pPr marL="174625" lvl="2" indent="515938">
              <a:buSzPct val="100000"/>
              <a:buFont typeface="+mj-lt"/>
              <a:buAutoNum type="arabicPeriod"/>
            </a:pPr>
            <a:r>
              <a:rPr lang="es-PE" sz="2400" dirty="0">
                <a:latin typeface="Arial Narrow"/>
                <a:sym typeface="Symbol"/>
              </a:rPr>
              <a:t>P(A B) = P(A) + P(B), A∩B  = </a:t>
            </a:r>
            <a:r>
              <a:rPr lang="es-ES_tradnl" sz="2400" dirty="0">
                <a:sym typeface="Symbol"/>
              </a:rPr>
              <a:t></a:t>
            </a:r>
          </a:p>
          <a:p>
            <a:pPr marL="174625" lvl="2" indent="515938">
              <a:buSzPct val="100000"/>
              <a:buFont typeface="+mj-lt"/>
              <a:buAutoNum type="arabicPeriod"/>
            </a:pPr>
            <a:r>
              <a:rPr lang="es-ES_tradnl" sz="2400" dirty="0">
                <a:sym typeface="Symbol"/>
              </a:rPr>
              <a:t>P(A</a:t>
            </a:r>
            <a:r>
              <a:rPr lang="es-ES_tradnl" sz="2400" baseline="30000" dirty="0">
                <a:sym typeface="Symbol"/>
              </a:rPr>
              <a:t>C</a:t>
            </a:r>
            <a:r>
              <a:rPr lang="es-ES_tradnl" sz="2400" dirty="0">
                <a:latin typeface="Arial Narrow"/>
                <a:sym typeface="Symbol"/>
              </a:rPr>
              <a:t>∩ B</a:t>
            </a:r>
            <a:r>
              <a:rPr lang="es-ES_tradnl" sz="2400" baseline="30000" dirty="0">
                <a:latin typeface="Arial Narrow"/>
                <a:sym typeface="Symbol"/>
              </a:rPr>
              <a:t>C</a:t>
            </a:r>
            <a:r>
              <a:rPr lang="es-ES_tradnl" sz="2400" dirty="0">
                <a:latin typeface="Arial Narrow"/>
                <a:sym typeface="Symbol"/>
              </a:rPr>
              <a:t>) = </a:t>
            </a:r>
            <a:r>
              <a:rPr lang="es-PE" sz="2400" dirty="0">
                <a:latin typeface="Arial Narrow"/>
                <a:sym typeface="Symbol"/>
              </a:rPr>
              <a:t>P((A B)</a:t>
            </a:r>
            <a:r>
              <a:rPr lang="es-PE" sz="2400" baseline="30000" dirty="0">
                <a:latin typeface="Arial Narrow"/>
                <a:sym typeface="Symbol"/>
              </a:rPr>
              <a:t>C</a:t>
            </a:r>
            <a:r>
              <a:rPr lang="es-PE" sz="2400" dirty="0">
                <a:latin typeface="Arial Narrow"/>
                <a:sym typeface="Symbol"/>
              </a:rPr>
              <a:t> ) = 1- P(A B)</a:t>
            </a:r>
          </a:p>
          <a:p>
            <a:pPr marL="174625" lvl="2" indent="515938">
              <a:buSzPct val="100000"/>
              <a:buFont typeface="+mj-lt"/>
              <a:buAutoNum type="arabicPeriod"/>
            </a:pPr>
            <a:r>
              <a:rPr lang="es-ES_tradnl" sz="2400" dirty="0">
                <a:sym typeface="Symbol"/>
              </a:rPr>
              <a:t>P(A</a:t>
            </a:r>
            <a:r>
              <a:rPr lang="es-ES_tradnl" sz="2400" baseline="30000" dirty="0">
                <a:sym typeface="Symbol"/>
              </a:rPr>
              <a:t>C</a:t>
            </a:r>
            <a:r>
              <a:rPr lang="es-PE" sz="2400" dirty="0">
                <a:latin typeface="Arial Narrow"/>
                <a:sym typeface="Symbol"/>
              </a:rPr>
              <a:t></a:t>
            </a:r>
            <a:r>
              <a:rPr lang="es-ES_tradnl" sz="2400" dirty="0">
                <a:latin typeface="Arial Narrow"/>
                <a:sym typeface="Symbol"/>
              </a:rPr>
              <a:t> B</a:t>
            </a:r>
            <a:r>
              <a:rPr lang="es-ES_tradnl" sz="2400" baseline="30000" dirty="0">
                <a:latin typeface="Arial Narrow"/>
                <a:sym typeface="Symbol"/>
              </a:rPr>
              <a:t>C</a:t>
            </a:r>
            <a:r>
              <a:rPr lang="es-ES_tradnl" sz="2400" dirty="0">
                <a:latin typeface="Arial Narrow"/>
                <a:sym typeface="Symbol"/>
              </a:rPr>
              <a:t>) = </a:t>
            </a:r>
            <a:r>
              <a:rPr lang="es-PE" sz="2400" dirty="0">
                <a:latin typeface="Arial Narrow"/>
                <a:sym typeface="Symbol"/>
              </a:rPr>
              <a:t>P((A</a:t>
            </a:r>
            <a:r>
              <a:rPr lang="es-ES_tradnl" sz="2400" dirty="0">
                <a:latin typeface="Arial Narrow"/>
                <a:sym typeface="Symbol"/>
              </a:rPr>
              <a:t>∩</a:t>
            </a:r>
            <a:r>
              <a:rPr lang="es-PE" sz="2400" dirty="0">
                <a:latin typeface="Arial Narrow"/>
                <a:sym typeface="Symbol"/>
              </a:rPr>
              <a:t> B)</a:t>
            </a:r>
            <a:r>
              <a:rPr lang="es-PE" sz="2400" baseline="30000" dirty="0">
                <a:latin typeface="Arial Narrow"/>
                <a:sym typeface="Symbol"/>
              </a:rPr>
              <a:t>C</a:t>
            </a:r>
            <a:r>
              <a:rPr lang="es-PE" sz="2400" dirty="0">
                <a:latin typeface="Arial Narrow"/>
                <a:sym typeface="Symbol"/>
              </a:rPr>
              <a:t> ) = 1- P(A</a:t>
            </a:r>
            <a:r>
              <a:rPr lang="es-ES_tradnl" sz="2400" dirty="0">
                <a:latin typeface="Arial Narrow"/>
                <a:sym typeface="Symbol"/>
              </a:rPr>
              <a:t>∩</a:t>
            </a:r>
            <a:r>
              <a:rPr lang="es-PE" sz="2400" dirty="0">
                <a:latin typeface="Arial Narrow"/>
                <a:sym typeface="Symbol"/>
              </a:rPr>
              <a:t> B)</a:t>
            </a:r>
            <a:endParaRPr lang="es-ES_tradnl" sz="2400" dirty="0"/>
          </a:p>
          <a:p>
            <a:pPr marL="174625" lvl="2" indent="515938">
              <a:buSzPct val="100000"/>
              <a:buFont typeface="+mj-lt"/>
              <a:buAutoNum type="arabicPeriod"/>
            </a:pPr>
            <a:endParaRPr lang="es-ES_tradnl" sz="2000" dirty="0"/>
          </a:p>
          <a:p>
            <a:pPr marL="457200" indent="-457200">
              <a:buNone/>
            </a:pPr>
            <a:endParaRPr lang="es-ES_tradnl" dirty="0"/>
          </a:p>
        </p:txBody>
      </p:sp>
      <p:sp>
        <p:nvSpPr>
          <p:cNvPr id="4" name="Marcador de número de diapositiva 3">
            <a:extLst>
              <a:ext uri="{FF2B5EF4-FFF2-40B4-BE49-F238E27FC236}">
                <a16:creationId xmlns:a16="http://schemas.microsoft.com/office/drawing/2014/main" id="{53875571-5558-43EE-A30E-63FDCBDE335B}"/>
              </a:ext>
            </a:extLst>
          </p:cNvPr>
          <p:cNvSpPr>
            <a:spLocks noGrp="1"/>
          </p:cNvSpPr>
          <p:nvPr>
            <p:ph type="sldNum" sz="quarter" idx="12"/>
          </p:nvPr>
        </p:nvSpPr>
        <p:spPr/>
        <p:txBody>
          <a:bodyPr/>
          <a:lstStyle/>
          <a:p>
            <a:pPr>
              <a:defRPr/>
            </a:pPr>
            <a:fld id="{F39CC949-1989-4E64-93DF-3E75F23A0E9E}" type="slidenum">
              <a:rPr lang="es-ES" smtClean="0"/>
              <a:pPr>
                <a:defRPr/>
              </a:pPr>
              <a:t>33</a:t>
            </a:fld>
            <a:endParaRPr lang="es-ES"/>
          </a:p>
        </p:txBody>
      </p:sp>
      <p:sp useBgFill="1">
        <p:nvSpPr>
          <p:cNvPr id="5" name="12 Cerrar llave">
            <a:extLst>
              <a:ext uri="{FF2B5EF4-FFF2-40B4-BE49-F238E27FC236}">
                <a16:creationId xmlns:a16="http://schemas.microsoft.com/office/drawing/2014/main" id="{5F04249B-33B6-4386-8CE7-AFEFF36AEBC3}"/>
              </a:ext>
            </a:extLst>
          </p:cNvPr>
          <p:cNvSpPr/>
          <p:nvPr/>
        </p:nvSpPr>
        <p:spPr bwMode="auto">
          <a:xfrm>
            <a:off x="6384032" y="3645024"/>
            <a:ext cx="288032" cy="1187992"/>
          </a:xfrm>
          <a:prstGeom prst="rightBrace">
            <a:avLst>
              <a:gd name="adj1" fmla="val 8333"/>
              <a:gd name="adj2" fmla="val 53664"/>
            </a:avLst>
          </a:prstGeom>
          <a:ln w="19050">
            <a:solidFill>
              <a:srgbClr val="FF0000"/>
            </a:solidFill>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87425" rtl="0" eaLnBrk="1" fontAlgn="base" latinLnBrk="0" hangingPunct="1">
              <a:lnSpc>
                <a:spcPct val="100000"/>
              </a:lnSpc>
              <a:spcBef>
                <a:spcPct val="0"/>
              </a:spcBef>
              <a:spcAft>
                <a:spcPct val="0"/>
              </a:spcAft>
              <a:buClrTx/>
              <a:buSzTx/>
              <a:buFontTx/>
              <a:buNone/>
              <a:tabLst/>
            </a:pPr>
            <a:endParaRPr kumimoji="0" lang="es-PE" sz="1900" b="1" i="0" u="none" strike="noStrike" normalizeH="0" baseline="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ndParaRPr>
          </a:p>
        </p:txBody>
      </p:sp>
      <p:sp>
        <p:nvSpPr>
          <p:cNvPr id="6" name="15 CuadroTexto">
            <a:extLst>
              <a:ext uri="{FF2B5EF4-FFF2-40B4-BE49-F238E27FC236}">
                <a16:creationId xmlns:a16="http://schemas.microsoft.com/office/drawing/2014/main" id="{A8552004-BEBB-40CC-A055-B7ECCB36BCFC}"/>
              </a:ext>
            </a:extLst>
          </p:cNvPr>
          <p:cNvSpPr txBox="1"/>
          <p:nvPr/>
        </p:nvSpPr>
        <p:spPr>
          <a:xfrm>
            <a:off x="6816080" y="3900466"/>
            <a:ext cx="1584176" cy="677108"/>
          </a:xfrm>
          <a:prstGeom prst="rect">
            <a:avLst/>
          </a:prstGeom>
          <a:noFill/>
        </p:spPr>
        <p:txBody>
          <a:bodyPr wrap="square" rtlCol="0">
            <a:spAutoFit/>
          </a:bodyPr>
          <a:lstStyle/>
          <a:p>
            <a:r>
              <a:rPr lang="es-PE" dirty="0"/>
              <a:t>Leyes de Morgan</a:t>
            </a:r>
          </a:p>
        </p:txBody>
      </p:sp>
      <p:sp>
        <p:nvSpPr>
          <p:cNvPr id="7" name="Rectangle 5">
            <a:extLst>
              <a:ext uri="{FF2B5EF4-FFF2-40B4-BE49-F238E27FC236}">
                <a16:creationId xmlns:a16="http://schemas.microsoft.com/office/drawing/2014/main" id="{367105BC-D103-498C-B787-F8362AE2C1A0}"/>
              </a:ext>
            </a:extLst>
          </p:cNvPr>
          <p:cNvSpPr txBox="1">
            <a:spLocks noChangeArrowheads="1"/>
          </p:cNvSpPr>
          <p:nvPr/>
        </p:nvSpPr>
        <p:spPr>
          <a:xfrm>
            <a:off x="1287517" y="787831"/>
            <a:ext cx="9268808" cy="811024"/>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Propiedades de la probabilidad</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32880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A0896F-1F2B-4BDD-B21A-DE33A0F02C65}"/>
              </a:ext>
            </a:extLst>
          </p:cNvPr>
          <p:cNvSpPr>
            <a:spLocks noGrp="1"/>
          </p:cNvSpPr>
          <p:nvPr>
            <p:ph type="title"/>
          </p:nvPr>
        </p:nvSpPr>
        <p:spPr/>
        <p:txBody>
          <a:bodyPr/>
          <a:lstStyle/>
          <a:p>
            <a:endParaRPr lang="es-PE" dirty="0"/>
          </a:p>
        </p:txBody>
      </p:sp>
      <p:sp>
        <p:nvSpPr>
          <p:cNvPr id="3" name="Marcador de contenido 2">
            <a:extLst>
              <a:ext uri="{FF2B5EF4-FFF2-40B4-BE49-F238E27FC236}">
                <a16:creationId xmlns:a16="http://schemas.microsoft.com/office/drawing/2014/main" id="{79B930DD-D46A-4149-8E6C-E57A45102324}"/>
              </a:ext>
            </a:extLst>
          </p:cNvPr>
          <p:cNvSpPr>
            <a:spLocks noGrp="1"/>
          </p:cNvSpPr>
          <p:nvPr>
            <p:ph idx="1"/>
          </p:nvPr>
        </p:nvSpPr>
        <p:spPr/>
        <p:txBody>
          <a:bodyPr>
            <a:normAutofit lnSpcReduction="10000"/>
          </a:bodyPr>
          <a:lstStyle/>
          <a:p>
            <a:pPr marL="93663" lvl="1" indent="0" algn="just">
              <a:buNone/>
            </a:pPr>
            <a:r>
              <a:rPr lang="es-ES_tradnl" sz="3200" dirty="0"/>
              <a:t>Los registros de una planta industrial indican que el 12% de todos los obreros lesionados ingresan a un hospital para recibir tratamiento (evento H), el 16% regresa al trabajo al día siguiente (evento T) y el 2% ingresan a un hospital pero vuelven al trabajo al día siguiente (H</a:t>
            </a:r>
            <a:r>
              <a:rPr lang="es-ES_tradnl" sz="3200" dirty="0">
                <a:latin typeface="Arial Narrow"/>
              </a:rPr>
              <a:t>∩T)</a:t>
            </a:r>
            <a:r>
              <a:rPr lang="es-ES_tradnl" sz="3200" dirty="0"/>
              <a:t>. Si un obrero se lesiona:</a:t>
            </a:r>
            <a:endParaRPr lang="es-PE" sz="3200" dirty="0"/>
          </a:p>
          <a:p>
            <a:pPr marL="93663" lvl="1" indent="0" algn="just">
              <a:buNone/>
            </a:pPr>
            <a:r>
              <a:rPr lang="es-ES_tradnl" sz="3200" dirty="0"/>
              <a:t>a) Halle la probabilidad de que ingrese en un hospital para recibir tratamiento o que regresará  al día siguiente</a:t>
            </a:r>
            <a:endParaRPr lang="es-PE" sz="3200" dirty="0"/>
          </a:p>
          <a:p>
            <a:pPr marL="93663" lvl="2" indent="0" algn="ctr">
              <a:buNone/>
            </a:pPr>
            <a:r>
              <a:rPr lang="pt-BR" sz="3200" b="1" dirty="0"/>
              <a:t>P(H</a:t>
            </a:r>
            <a:r>
              <a:rPr lang="pt-BR" sz="3200" b="1" dirty="0">
                <a:sym typeface="Symbol"/>
              </a:rPr>
              <a:t></a:t>
            </a:r>
            <a:r>
              <a:rPr lang="pt-BR" sz="3200" b="1" dirty="0"/>
              <a:t>T) = P(H) + P(T) - P(H</a:t>
            </a:r>
            <a:r>
              <a:rPr lang="pt-BR" sz="3200" b="1" dirty="0">
                <a:sym typeface="Symbol"/>
              </a:rPr>
              <a:t></a:t>
            </a:r>
            <a:r>
              <a:rPr lang="pt-BR" sz="3200" b="1" dirty="0"/>
              <a:t>T) = 0.12 + 0.16 – 0.02 = 0.26</a:t>
            </a:r>
            <a:endParaRPr lang="es-PE" sz="3200" b="1" dirty="0"/>
          </a:p>
          <a:p>
            <a:endParaRPr lang="es-PE" sz="3200" dirty="0"/>
          </a:p>
        </p:txBody>
      </p:sp>
      <p:sp>
        <p:nvSpPr>
          <p:cNvPr id="4" name="Marcador de número de diapositiva 3">
            <a:extLst>
              <a:ext uri="{FF2B5EF4-FFF2-40B4-BE49-F238E27FC236}">
                <a16:creationId xmlns:a16="http://schemas.microsoft.com/office/drawing/2014/main" id="{2727FC46-3F19-4A65-AD45-7CF4E8A76EA2}"/>
              </a:ext>
            </a:extLst>
          </p:cNvPr>
          <p:cNvSpPr>
            <a:spLocks noGrp="1"/>
          </p:cNvSpPr>
          <p:nvPr>
            <p:ph type="sldNum" sz="quarter" idx="12"/>
          </p:nvPr>
        </p:nvSpPr>
        <p:spPr/>
        <p:txBody>
          <a:bodyPr/>
          <a:lstStyle/>
          <a:p>
            <a:pPr>
              <a:defRPr/>
            </a:pPr>
            <a:fld id="{F39CC949-1989-4E64-93DF-3E75F23A0E9E}" type="slidenum">
              <a:rPr lang="es-ES" smtClean="0"/>
              <a:pPr>
                <a:defRPr/>
              </a:pPr>
              <a:t>34</a:t>
            </a:fld>
            <a:endParaRPr lang="es-ES"/>
          </a:p>
        </p:txBody>
      </p:sp>
      <p:sp>
        <p:nvSpPr>
          <p:cNvPr id="5" name="Rectangle 5">
            <a:extLst>
              <a:ext uri="{FF2B5EF4-FFF2-40B4-BE49-F238E27FC236}">
                <a16:creationId xmlns:a16="http://schemas.microsoft.com/office/drawing/2014/main" id="{A6DB2B02-08DA-4170-AC13-DEC26A6F7BFC}"/>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Ejemplo 16</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E28FA546-216E-4803-B00B-7C0CD75BD643}"/>
              </a:ext>
            </a:extLst>
          </p:cNvPr>
          <p:cNvSpPr/>
          <p:nvPr/>
        </p:nvSpPr>
        <p:spPr>
          <a:xfrm>
            <a:off x="979516" y="6459784"/>
            <a:ext cx="583656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Ejemplo 17 – Página 95 de la Guía de Estadística General</a:t>
            </a:r>
          </a:p>
        </p:txBody>
      </p:sp>
    </p:spTree>
    <p:extLst>
      <p:ext uri="{BB962C8B-B14F-4D97-AF65-F5344CB8AC3E}">
        <p14:creationId xmlns:p14="http://schemas.microsoft.com/office/powerpoint/2010/main" val="34961286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E5E7A8-533B-4CEA-A678-77B103810605}"/>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15BA0504-815A-48F6-B632-0BD7734145F7}"/>
              </a:ext>
            </a:extLst>
          </p:cNvPr>
          <p:cNvSpPr>
            <a:spLocks noGrp="1"/>
          </p:cNvSpPr>
          <p:nvPr>
            <p:ph idx="1"/>
          </p:nvPr>
        </p:nvSpPr>
        <p:spPr/>
        <p:txBody>
          <a:bodyPr/>
          <a:lstStyle/>
          <a:p>
            <a:endParaRPr lang="es-PE" dirty="0"/>
          </a:p>
        </p:txBody>
      </p:sp>
      <p:sp>
        <p:nvSpPr>
          <p:cNvPr id="4" name="Marcador de número de diapositiva 3">
            <a:extLst>
              <a:ext uri="{FF2B5EF4-FFF2-40B4-BE49-F238E27FC236}">
                <a16:creationId xmlns:a16="http://schemas.microsoft.com/office/drawing/2014/main" id="{CDFA5A94-2B33-4C79-BC00-C6463F861646}"/>
              </a:ext>
            </a:extLst>
          </p:cNvPr>
          <p:cNvSpPr>
            <a:spLocks noGrp="1"/>
          </p:cNvSpPr>
          <p:nvPr>
            <p:ph type="sldNum" sz="quarter" idx="12"/>
          </p:nvPr>
        </p:nvSpPr>
        <p:spPr/>
        <p:txBody>
          <a:bodyPr/>
          <a:lstStyle/>
          <a:p>
            <a:pPr>
              <a:defRPr/>
            </a:pPr>
            <a:fld id="{F39CC949-1989-4E64-93DF-3E75F23A0E9E}" type="slidenum">
              <a:rPr lang="es-ES" smtClean="0"/>
              <a:pPr>
                <a:defRPr/>
              </a:pPr>
              <a:t>35</a:t>
            </a:fld>
            <a:endParaRPr lang="es-ES"/>
          </a:p>
        </p:txBody>
      </p:sp>
      <p:sp>
        <p:nvSpPr>
          <p:cNvPr id="5" name="Rectángulo 4">
            <a:extLst>
              <a:ext uri="{FF2B5EF4-FFF2-40B4-BE49-F238E27FC236}">
                <a16:creationId xmlns:a16="http://schemas.microsoft.com/office/drawing/2014/main" id="{606D59CB-E56A-4F7D-B940-D3680F6A2285}"/>
              </a:ext>
            </a:extLst>
          </p:cNvPr>
          <p:cNvSpPr/>
          <p:nvPr/>
        </p:nvSpPr>
        <p:spPr>
          <a:xfrm>
            <a:off x="1013346" y="1902524"/>
            <a:ext cx="10142334" cy="2982355"/>
          </a:xfrm>
          <a:prstGeom prst="rect">
            <a:avLst/>
          </a:prstGeom>
        </p:spPr>
        <p:txBody>
          <a:bodyPr wrap="square">
            <a:spAutoFit/>
          </a:bodyPr>
          <a:lstStyle/>
          <a:p>
            <a:pPr marL="93663" lvl="1" algn="just" defTabSz="914400">
              <a:lnSpc>
                <a:spcPct val="90000"/>
              </a:lnSpc>
              <a:spcBef>
                <a:spcPts val="200"/>
              </a:spcBef>
              <a:spcAft>
                <a:spcPts val="400"/>
              </a:spcAft>
              <a:buClr>
                <a:schemeClr val="accent1"/>
              </a:buClr>
            </a:pPr>
            <a:r>
              <a:rPr lang="pt-BR" sz="3200" dirty="0">
                <a:solidFill>
                  <a:schemeClr val="tx1">
                    <a:lumMod val="75000"/>
                    <a:lumOff val="25000"/>
                  </a:schemeClr>
                </a:solidFill>
              </a:rPr>
              <a:t>b) </a:t>
            </a:r>
            <a:r>
              <a:rPr lang="es-ES_tradnl" sz="3200" dirty="0">
                <a:solidFill>
                  <a:schemeClr val="tx1">
                    <a:lumMod val="75000"/>
                    <a:lumOff val="25000"/>
                  </a:schemeClr>
                </a:solidFill>
              </a:rPr>
              <a:t>Calcule la probabilidad de que ingrese a un hospital pero no regrese al trabajo al día siguiente.  </a:t>
            </a:r>
            <a:endParaRPr lang="es-PE" sz="3200" dirty="0">
              <a:solidFill>
                <a:schemeClr val="tx1">
                  <a:lumMod val="75000"/>
                  <a:lumOff val="25000"/>
                </a:schemeClr>
              </a:solidFill>
            </a:endParaRPr>
          </a:p>
          <a:p>
            <a:pPr marL="93663" lvl="1" algn="ctr" defTabSz="914400">
              <a:lnSpc>
                <a:spcPct val="90000"/>
              </a:lnSpc>
              <a:spcBef>
                <a:spcPts val="200"/>
              </a:spcBef>
              <a:spcAft>
                <a:spcPts val="400"/>
              </a:spcAft>
              <a:buClr>
                <a:schemeClr val="accent1"/>
              </a:buClr>
            </a:pPr>
            <a:r>
              <a:rPr lang="pt-BR" sz="3200" b="1" dirty="0">
                <a:solidFill>
                  <a:schemeClr val="tx1">
                    <a:lumMod val="75000"/>
                    <a:lumOff val="25000"/>
                  </a:schemeClr>
                </a:solidFill>
              </a:rPr>
              <a:t>P(</a:t>
            </a:r>
            <a:r>
              <a:rPr lang="pt-BR" sz="3200" b="1" dirty="0" err="1">
                <a:solidFill>
                  <a:schemeClr val="tx1">
                    <a:lumMod val="75000"/>
                    <a:lumOff val="25000"/>
                  </a:schemeClr>
                </a:solidFill>
              </a:rPr>
              <a:t>H</a:t>
            </a:r>
            <a:r>
              <a:rPr lang="pt-BR" sz="3200" b="1" dirty="0" err="1">
                <a:solidFill>
                  <a:schemeClr val="tx1">
                    <a:lumMod val="75000"/>
                    <a:lumOff val="25000"/>
                  </a:schemeClr>
                </a:solidFill>
                <a:sym typeface="Symbol"/>
              </a:rPr>
              <a:t></a:t>
            </a:r>
            <a:r>
              <a:rPr lang="pt-BR" sz="3200" b="1" dirty="0" err="1">
                <a:solidFill>
                  <a:schemeClr val="tx1">
                    <a:lumMod val="75000"/>
                    <a:lumOff val="25000"/>
                  </a:schemeClr>
                </a:solidFill>
              </a:rPr>
              <a:t>T</a:t>
            </a:r>
            <a:r>
              <a:rPr lang="pt-BR" sz="3200" b="1" baseline="30000" dirty="0" err="1">
                <a:solidFill>
                  <a:schemeClr val="tx1">
                    <a:lumMod val="75000"/>
                    <a:lumOff val="25000"/>
                  </a:schemeClr>
                </a:solidFill>
              </a:rPr>
              <a:t>c</a:t>
            </a:r>
            <a:r>
              <a:rPr lang="pt-BR" sz="3200" b="1" dirty="0">
                <a:solidFill>
                  <a:schemeClr val="tx1">
                    <a:lumMod val="75000"/>
                    <a:lumOff val="25000"/>
                  </a:schemeClr>
                </a:solidFill>
              </a:rPr>
              <a:t>) = P(H) - P(H</a:t>
            </a:r>
            <a:r>
              <a:rPr lang="pt-BR" sz="3200" b="1" dirty="0">
                <a:solidFill>
                  <a:schemeClr val="tx1">
                    <a:lumMod val="75000"/>
                    <a:lumOff val="25000"/>
                  </a:schemeClr>
                </a:solidFill>
                <a:sym typeface="Symbol"/>
              </a:rPr>
              <a:t></a:t>
            </a:r>
            <a:r>
              <a:rPr lang="pt-BR" sz="3200" b="1" dirty="0">
                <a:solidFill>
                  <a:schemeClr val="tx1">
                    <a:lumMod val="75000"/>
                    <a:lumOff val="25000"/>
                  </a:schemeClr>
                </a:solidFill>
              </a:rPr>
              <a:t>T) = 0.12 – 0.02 = 0.1</a:t>
            </a:r>
            <a:endParaRPr lang="es-PE" sz="3200" b="1" dirty="0">
              <a:solidFill>
                <a:schemeClr val="tx1">
                  <a:lumMod val="75000"/>
                  <a:lumOff val="25000"/>
                </a:schemeClr>
              </a:solidFill>
            </a:endParaRPr>
          </a:p>
          <a:p>
            <a:pPr marL="93663" lvl="1" algn="just" defTabSz="914400">
              <a:lnSpc>
                <a:spcPct val="90000"/>
              </a:lnSpc>
              <a:spcBef>
                <a:spcPts val="200"/>
              </a:spcBef>
              <a:spcAft>
                <a:spcPts val="400"/>
              </a:spcAft>
              <a:buClr>
                <a:schemeClr val="accent1"/>
              </a:buClr>
            </a:pPr>
            <a:r>
              <a:rPr lang="pt-BR" sz="3200" dirty="0">
                <a:solidFill>
                  <a:schemeClr val="tx1">
                    <a:lumMod val="75000"/>
                    <a:lumOff val="25000"/>
                  </a:schemeClr>
                </a:solidFill>
              </a:rPr>
              <a:t>c) </a:t>
            </a:r>
            <a:r>
              <a:rPr lang="es-ES_tradnl" sz="3200" dirty="0">
                <a:solidFill>
                  <a:schemeClr val="tx1">
                    <a:lumMod val="75000"/>
                    <a:lumOff val="25000"/>
                  </a:schemeClr>
                </a:solidFill>
              </a:rPr>
              <a:t>Determine la probabilidad de que no ingrese a un hospital ni regrese al trabajo al día siguiente. </a:t>
            </a:r>
            <a:endParaRPr lang="es-PE" sz="3200" dirty="0">
              <a:solidFill>
                <a:schemeClr val="tx1">
                  <a:lumMod val="75000"/>
                  <a:lumOff val="25000"/>
                </a:schemeClr>
              </a:solidFill>
            </a:endParaRPr>
          </a:p>
          <a:p>
            <a:pPr marL="93663" lvl="1" algn="just" defTabSz="914400">
              <a:lnSpc>
                <a:spcPct val="90000"/>
              </a:lnSpc>
              <a:spcBef>
                <a:spcPts val="200"/>
              </a:spcBef>
              <a:spcAft>
                <a:spcPts val="400"/>
              </a:spcAft>
              <a:buClr>
                <a:schemeClr val="accent1"/>
              </a:buClr>
            </a:pPr>
            <a:r>
              <a:rPr lang="pt-BR" sz="3200" b="1" dirty="0">
                <a:solidFill>
                  <a:schemeClr val="tx1">
                    <a:lumMod val="75000"/>
                    <a:lumOff val="25000"/>
                  </a:schemeClr>
                </a:solidFill>
              </a:rPr>
              <a:t>	P(</a:t>
            </a:r>
            <a:r>
              <a:rPr lang="pt-BR" sz="3200" b="1" dirty="0" err="1">
                <a:solidFill>
                  <a:schemeClr val="tx1">
                    <a:lumMod val="75000"/>
                    <a:lumOff val="25000"/>
                  </a:schemeClr>
                </a:solidFill>
              </a:rPr>
              <a:t>H</a:t>
            </a:r>
            <a:r>
              <a:rPr lang="pt-BR" sz="3200" b="1" baseline="30000" dirty="0" err="1">
                <a:solidFill>
                  <a:schemeClr val="tx1">
                    <a:lumMod val="75000"/>
                    <a:lumOff val="25000"/>
                  </a:schemeClr>
                </a:solidFill>
              </a:rPr>
              <a:t>c</a:t>
            </a:r>
            <a:r>
              <a:rPr lang="pt-BR" sz="3200" b="1" dirty="0" err="1">
                <a:solidFill>
                  <a:schemeClr val="tx1">
                    <a:lumMod val="75000"/>
                    <a:lumOff val="25000"/>
                  </a:schemeClr>
                </a:solidFill>
                <a:sym typeface="Symbol"/>
              </a:rPr>
              <a:t></a:t>
            </a:r>
            <a:r>
              <a:rPr lang="pt-BR" sz="3200" b="1" dirty="0" err="1">
                <a:solidFill>
                  <a:schemeClr val="tx1">
                    <a:lumMod val="75000"/>
                    <a:lumOff val="25000"/>
                  </a:schemeClr>
                </a:solidFill>
              </a:rPr>
              <a:t>T</a:t>
            </a:r>
            <a:r>
              <a:rPr lang="pt-BR" sz="3200" b="1" baseline="30000" dirty="0" err="1">
                <a:solidFill>
                  <a:schemeClr val="tx1">
                    <a:lumMod val="75000"/>
                    <a:lumOff val="25000"/>
                  </a:schemeClr>
                </a:solidFill>
              </a:rPr>
              <a:t>c</a:t>
            </a:r>
            <a:r>
              <a:rPr lang="pt-BR" sz="3200" b="1" dirty="0">
                <a:solidFill>
                  <a:schemeClr val="tx1">
                    <a:lumMod val="75000"/>
                    <a:lumOff val="25000"/>
                  </a:schemeClr>
                </a:solidFill>
              </a:rPr>
              <a:t>) = P(H</a:t>
            </a:r>
            <a:r>
              <a:rPr lang="pt-BR" sz="3200" b="1" dirty="0">
                <a:solidFill>
                  <a:schemeClr val="tx1">
                    <a:lumMod val="75000"/>
                    <a:lumOff val="25000"/>
                  </a:schemeClr>
                </a:solidFill>
                <a:sym typeface="Symbol"/>
              </a:rPr>
              <a:t></a:t>
            </a:r>
            <a:r>
              <a:rPr lang="pt-BR" sz="3200" b="1" dirty="0">
                <a:solidFill>
                  <a:schemeClr val="tx1">
                    <a:lumMod val="75000"/>
                    <a:lumOff val="25000"/>
                  </a:schemeClr>
                </a:solidFill>
              </a:rPr>
              <a:t>T)</a:t>
            </a:r>
            <a:r>
              <a:rPr lang="pt-BR" sz="3200" b="1" baseline="30000" dirty="0">
                <a:solidFill>
                  <a:schemeClr val="tx1">
                    <a:lumMod val="75000"/>
                    <a:lumOff val="25000"/>
                  </a:schemeClr>
                </a:solidFill>
              </a:rPr>
              <a:t>c</a:t>
            </a:r>
            <a:r>
              <a:rPr lang="pt-BR" sz="3200" b="1" dirty="0">
                <a:solidFill>
                  <a:schemeClr val="tx1">
                    <a:lumMod val="75000"/>
                    <a:lumOff val="25000"/>
                  </a:schemeClr>
                </a:solidFill>
              </a:rPr>
              <a:t> = 1 - P(H</a:t>
            </a:r>
            <a:r>
              <a:rPr lang="pt-BR" sz="3200" b="1" dirty="0">
                <a:solidFill>
                  <a:schemeClr val="tx1">
                    <a:lumMod val="75000"/>
                    <a:lumOff val="25000"/>
                  </a:schemeClr>
                </a:solidFill>
                <a:sym typeface="Symbol"/>
              </a:rPr>
              <a:t></a:t>
            </a:r>
            <a:r>
              <a:rPr lang="pt-BR" sz="3200" b="1" dirty="0">
                <a:solidFill>
                  <a:schemeClr val="tx1">
                    <a:lumMod val="75000"/>
                    <a:lumOff val="25000"/>
                  </a:schemeClr>
                </a:solidFill>
              </a:rPr>
              <a:t>T) = 1 – 0.26 = 0.74</a:t>
            </a:r>
            <a:endParaRPr lang="es-PE" sz="3200" b="1" dirty="0">
              <a:solidFill>
                <a:schemeClr val="tx1">
                  <a:lumMod val="75000"/>
                  <a:lumOff val="25000"/>
                </a:schemeClr>
              </a:solidFill>
            </a:endParaRPr>
          </a:p>
        </p:txBody>
      </p:sp>
      <p:sp>
        <p:nvSpPr>
          <p:cNvPr id="6" name="Rectángulo 5">
            <a:extLst>
              <a:ext uri="{FF2B5EF4-FFF2-40B4-BE49-F238E27FC236}">
                <a16:creationId xmlns:a16="http://schemas.microsoft.com/office/drawing/2014/main" id="{7A91E30B-007A-4B7A-832F-9A52E60CED8A}"/>
              </a:ext>
            </a:extLst>
          </p:cNvPr>
          <p:cNvSpPr/>
          <p:nvPr/>
        </p:nvSpPr>
        <p:spPr>
          <a:xfrm>
            <a:off x="979516" y="6459784"/>
            <a:ext cx="583656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Ejemplo 17 – Página 95 de la Guía de Estadística General</a:t>
            </a:r>
          </a:p>
        </p:txBody>
      </p:sp>
      <p:sp>
        <p:nvSpPr>
          <p:cNvPr id="7" name="Rectangle 5">
            <a:extLst>
              <a:ext uri="{FF2B5EF4-FFF2-40B4-BE49-F238E27FC236}">
                <a16:creationId xmlns:a16="http://schemas.microsoft.com/office/drawing/2014/main" id="{CDA153DA-3899-4593-9842-59BD1FAB5DD2}"/>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Ejemplo 16</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53114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A0896F-1F2B-4BDD-B21A-DE33A0F02C65}"/>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79B930DD-D46A-4149-8E6C-E57A45102324}"/>
              </a:ext>
            </a:extLst>
          </p:cNvPr>
          <p:cNvSpPr>
            <a:spLocks noGrp="1"/>
          </p:cNvSpPr>
          <p:nvPr>
            <p:ph idx="1"/>
          </p:nvPr>
        </p:nvSpPr>
        <p:spPr/>
        <p:txBody>
          <a:bodyPr>
            <a:normAutofit lnSpcReduction="10000"/>
          </a:bodyPr>
          <a:lstStyle/>
          <a:p>
            <a:pPr marL="0" indent="0" algn="just">
              <a:buNone/>
            </a:pPr>
            <a:r>
              <a:rPr lang="es-PE" sz="2400" dirty="0"/>
              <a:t>Se encuestó a 500 alumnos universitarios sobre cultura musical. 474 no identifican el Concierto de </a:t>
            </a:r>
            <a:r>
              <a:rPr lang="es-PE" sz="2400" b="1" dirty="0"/>
              <a:t>Grieg </a:t>
            </a:r>
            <a:r>
              <a:rPr lang="es-PE" sz="2400" dirty="0"/>
              <a:t>(A), 471 no identifican la Sinfonía </a:t>
            </a:r>
            <a:r>
              <a:rPr lang="es-PE" sz="2400" dirty="0" err="1"/>
              <a:t>N°</a:t>
            </a:r>
            <a:r>
              <a:rPr lang="es-PE" sz="2400" dirty="0"/>
              <a:t> 7 de </a:t>
            </a:r>
            <a:r>
              <a:rPr lang="es-PE" sz="2400" b="1" dirty="0"/>
              <a:t>Beethoven </a:t>
            </a:r>
            <a:r>
              <a:rPr lang="es-PE" sz="2400" dirty="0"/>
              <a:t>(B) y 450 no identifican ninguna de estas obras.  </a:t>
            </a:r>
          </a:p>
          <a:p>
            <a:pPr marL="0" indent="0" algn="just">
              <a:buNone/>
            </a:pPr>
            <a:r>
              <a:rPr lang="es-PE" sz="2400" dirty="0"/>
              <a:t>a) Calcule la probabilidad de que un estudiante universitario identifique las dos obras maestras en mención. </a:t>
            </a:r>
          </a:p>
          <a:p>
            <a:pPr marL="0" indent="0" algn="just">
              <a:buNone/>
            </a:pPr>
            <a:r>
              <a:rPr lang="es-ES_tradnl" sz="2400" dirty="0"/>
              <a:t> </a:t>
            </a:r>
            <a:r>
              <a:rPr lang="es-ES_tradnl" sz="2400" b="1" dirty="0"/>
              <a:t>	</a:t>
            </a:r>
            <a:r>
              <a:rPr lang="pt-BR" sz="2400" b="1" dirty="0"/>
              <a:t>P(A</a:t>
            </a:r>
            <a:r>
              <a:rPr lang="pt-BR" sz="2400" b="1" dirty="0">
                <a:sym typeface="Symbol"/>
              </a:rPr>
              <a:t></a:t>
            </a:r>
            <a:r>
              <a:rPr lang="pt-BR" sz="2400" b="1" dirty="0"/>
              <a:t>B)</a:t>
            </a:r>
            <a:r>
              <a:rPr lang="es-ES" sz="2400" b="1" dirty="0"/>
              <a:t> = 474/500 + 471/500 - 450/500 =</a:t>
            </a:r>
            <a:r>
              <a:rPr lang="pt-BR" sz="2400" b="1" dirty="0"/>
              <a:t>495/500</a:t>
            </a:r>
          </a:p>
          <a:p>
            <a:pPr marL="0" indent="0" algn="just">
              <a:buNone/>
            </a:pPr>
            <a:r>
              <a:rPr lang="es-PE" sz="2400" b="1" dirty="0"/>
              <a:t>	P(A’</a:t>
            </a:r>
            <a:r>
              <a:rPr lang="pt-BR" sz="2400" b="1" dirty="0">
                <a:sym typeface="Symbol"/>
              </a:rPr>
              <a:t> ∩ B´ ) = 1-495/500 = 5/500</a:t>
            </a:r>
            <a:endParaRPr lang="es-PE" sz="2400" b="1" dirty="0"/>
          </a:p>
          <a:p>
            <a:pPr marL="0" lvl="0" indent="0" algn="just">
              <a:buNone/>
            </a:pPr>
            <a:r>
              <a:rPr lang="es-ES_tradnl" sz="2400" dirty="0"/>
              <a:t>b) ¿Cuál es la probabilidad que un estudiante identifique la obra de Beethoven pero no la de Grieg?</a:t>
            </a:r>
            <a:endParaRPr lang="es-PE" sz="2400" dirty="0"/>
          </a:p>
          <a:p>
            <a:pPr marL="0" indent="0" algn="just">
              <a:buNone/>
            </a:pPr>
            <a:r>
              <a:rPr lang="es-ES_tradnl" sz="2400" b="1" dirty="0"/>
              <a:t> 	</a:t>
            </a:r>
            <a:r>
              <a:rPr lang="pt-BR" sz="2400" b="1" dirty="0"/>
              <a:t> P(A</a:t>
            </a:r>
            <a:r>
              <a:rPr lang="pt-BR" sz="2400" b="1" dirty="0">
                <a:latin typeface="Arial Narrow"/>
                <a:sym typeface="Symbol"/>
              </a:rPr>
              <a:t>∩</a:t>
            </a:r>
            <a:r>
              <a:rPr lang="pt-BR" sz="2400" b="1" dirty="0"/>
              <a:t>B</a:t>
            </a:r>
            <a:r>
              <a:rPr lang="pt-BR" sz="2400" b="1" baseline="30000" dirty="0"/>
              <a:t>C</a:t>
            </a:r>
            <a:r>
              <a:rPr lang="pt-BR" sz="2400" b="1" dirty="0"/>
              <a:t>)</a:t>
            </a:r>
            <a:r>
              <a:rPr lang="es-ES" sz="2400" b="1" dirty="0"/>
              <a:t> = 474/500 - 450/500 = 2</a:t>
            </a:r>
            <a:r>
              <a:rPr lang="pt-BR" sz="2400" b="1" dirty="0"/>
              <a:t>4/500 </a:t>
            </a:r>
            <a:endParaRPr lang="es-PE" sz="2400" b="1" dirty="0"/>
          </a:p>
          <a:p>
            <a:endParaRPr lang="es-PE" sz="2400" dirty="0"/>
          </a:p>
        </p:txBody>
      </p:sp>
      <p:sp>
        <p:nvSpPr>
          <p:cNvPr id="4" name="Marcador de número de diapositiva 3">
            <a:extLst>
              <a:ext uri="{FF2B5EF4-FFF2-40B4-BE49-F238E27FC236}">
                <a16:creationId xmlns:a16="http://schemas.microsoft.com/office/drawing/2014/main" id="{2727FC46-3F19-4A65-AD45-7CF4E8A76EA2}"/>
              </a:ext>
            </a:extLst>
          </p:cNvPr>
          <p:cNvSpPr>
            <a:spLocks noGrp="1"/>
          </p:cNvSpPr>
          <p:nvPr>
            <p:ph type="sldNum" sz="quarter" idx="12"/>
          </p:nvPr>
        </p:nvSpPr>
        <p:spPr/>
        <p:txBody>
          <a:bodyPr/>
          <a:lstStyle/>
          <a:p>
            <a:pPr>
              <a:defRPr/>
            </a:pPr>
            <a:fld id="{F39CC949-1989-4E64-93DF-3E75F23A0E9E}" type="slidenum">
              <a:rPr lang="es-ES" smtClean="0"/>
              <a:pPr>
                <a:defRPr/>
              </a:pPr>
              <a:t>36</a:t>
            </a:fld>
            <a:endParaRPr lang="es-ES"/>
          </a:p>
        </p:txBody>
      </p:sp>
      <p:sp>
        <p:nvSpPr>
          <p:cNvPr id="5" name="Rectangle 5">
            <a:extLst>
              <a:ext uri="{FF2B5EF4-FFF2-40B4-BE49-F238E27FC236}">
                <a16:creationId xmlns:a16="http://schemas.microsoft.com/office/drawing/2014/main" id="{A6DB2B02-08DA-4170-AC13-DEC26A6F7BFC}"/>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Ejemplo 17</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BA2AC4FA-B454-42AC-A8FB-E6C759229DA5}"/>
              </a:ext>
            </a:extLst>
          </p:cNvPr>
          <p:cNvSpPr/>
          <p:nvPr/>
        </p:nvSpPr>
        <p:spPr>
          <a:xfrm>
            <a:off x="979516" y="6459784"/>
            <a:ext cx="583656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Ejemplo 19 – Página 96 de la Guía de Estadística General</a:t>
            </a:r>
          </a:p>
        </p:txBody>
      </p:sp>
    </p:spTree>
    <p:extLst>
      <p:ext uri="{BB962C8B-B14F-4D97-AF65-F5344CB8AC3E}">
        <p14:creationId xmlns:p14="http://schemas.microsoft.com/office/powerpoint/2010/main" val="1964477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4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23" eaLnBrk="0" hangingPunct="0">
              <a:defRPr sz="2339">
                <a:solidFill>
                  <a:schemeClr val="tx1"/>
                </a:solidFill>
                <a:latin typeface="Arial" pitchFamily="34" charset="0"/>
              </a:defRPr>
            </a:lvl1pPr>
            <a:lvl2pPr marL="914423" indent="-351701" defTabSz="1215323" eaLnBrk="0" hangingPunct="0">
              <a:defRPr sz="2339">
                <a:solidFill>
                  <a:schemeClr val="tx1"/>
                </a:solidFill>
                <a:latin typeface="Arial" pitchFamily="34" charset="0"/>
              </a:defRPr>
            </a:lvl2pPr>
            <a:lvl3pPr marL="1406804" indent="-281361" defTabSz="1215323" eaLnBrk="0" hangingPunct="0">
              <a:defRPr sz="2339">
                <a:solidFill>
                  <a:schemeClr val="tx1"/>
                </a:solidFill>
                <a:latin typeface="Arial" pitchFamily="34" charset="0"/>
              </a:defRPr>
            </a:lvl3pPr>
            <a:lvl4pPr marL="1969526" indent="-281361" defTabSz="1215323" eaLnBrk="0" hangingPunct="0">
              <a:defRPr sz="2339">
                <a:solidFill>
                  <a:schemeClr val="tx1"/>
                </a:solidFill>
                <a:latin typeface="Arial" pitchFamily="34" charset="0"/>
              </a:defRPr>
            </a:lvl4pPr>
            <a:lvl5pPr marL="2532248" indent="-281361" defTabSz="1215323" eaLnBrk="0" hangingPunct="0">
              <a:defRPr sz="2339">
                <a:solidFill>
                  <a:schemeClr val="tx1"/>
                </a:solidFill>
                <a:latin typeface="Arial" pitchFamily="34" charset="0"/>
              </a:defRPr>
            </a:lvl5pPr>
            <a:lvl6pPr marL="3094970" indent="-281361" defTabSz="1215323" eaLnBrk="0" fontAlgn="base" hangingPunct="0">
              <a:spcBef>
                <a:spcPct val="0"/>
              </a:spcBef>
              <a:spcAft>
                <a:spcPct val="0"/>
              </a:spcAft>
              <a:defRPr sz="2339">
                <a:solidFill>
                  <a:schemeClr val="tx1"/>
                </a:solidFill>
                <a:latin typeface="Arial" pitchFamily="34" charset="0"/>
              </a:defRPr>
            </a:lvl6pPr>
            <a:lvl7pPr marL="3657691" indent="-281361" defTabSz="1215323" eaLnBrk="0" fontAlgn="base" hangingPunct="0">
              <a:spcBef>
                <a:spcPct val="0"/>
              </a:spcBef>
              <a:spcAft>
                <a:spcPct val="0"/>
              </a:spcAft>
              <a:defRPr sz="2339">
                <a:solidFill>
                  <a:schemeClr val="tx1"/>
                </a:solidFill>
                <a:latin typeface="Arial" pitchFamily="34" charset="0"/>
              </a:defRPr>
            </a:lvl7pPr>
            <a:lvl8pPr marL="4220413" indent="-281361" defTabSz="1215323" eaLnBrk="0" fontAlgn="base" hangingPunct="0">
              <a:spcBef>
                <a:spcPct val="0"/>
              </a:spcBef>
              <a:spcAft>
                <a:spcPct val="0"/>
              </a:spcAft>
              <a:defRPr sz="2339">
                <a:solidFill>
                  <a:schemeClr val="tx1"/>
                </a:solidFill>
                <a:latin typeface="Arial" pitchFamily="34" charset="0"/>
              </a:defRPr>
            </a:lvl8pPr>
            <a:lvl9pPr marL="4783135" indent="-281361" defTabSz="1215323" eaLnBrk="0" fontAlgn="base" hangingPunct="0">
              <a:spcBef>
                <a:spcPct val="0"/>
              </a:spcBef>
              <a:spcAft>
                <a:spcPct val="0"/>
              </a:spcAft>
              <a:defRPr sz="2339">
                <a:solidFill>
                  <a:schemeClr val="tx1"/>
                </a:solidFill>
                <a:latin typeface="Arial" pitchFamily="34" charset="0"/>
              </a:defRPr>
            </a:lvl9pPr>
          </a:lstStyle>
          <a:p>
            <a:pPr eaLnBrk="1" hangingPunct="1"/>
            <a:fld id="{7ECC24C9-B0A7-4983-9006-361DEBFA3B20}" type="slidenum">
              <a:rPr lang="es-ES" sz="1600">
                <a:latin typeface="Arial Black" pitchFamily="34" charset="0"/>
              </a:rPr>
              <a:pPr eaLnBrk="1" hangingPunct="1"/>
              <a:t>4</a:t>
            </a:fld>
            <a:endParaRPr lang="es-ES" sz="1600">
              <a:latin typeface="Arial Black" pitchFamily="34" charset="0"/>
            </a:endParaRPr>
          </a:p>
        </p:txBody>
      </p:sp>
      <p:sp>
        <p:nvSpPr>
          <p:cNvPr id="9" name="Rectangle 5">
            <a:extLst>
              <a:ext uri="{FF2B5EF4-FFF2-40B4-BE49-F238E27FC236}">
                <a16:creationId xmlns:a16="http://schemas.microsoft.com/office/drawing/2014/main" id="{FD3709D9-CF6F-440A-91E9-6B1B77D456DF}"/>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Ejemplo 1</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6A56E46D-5301-41AA-A042-1A342D2B8C7C}"/>
              </a:ext>
            </a:extLst>
          </p:cNvPr>
          <p:cNvSpPr/>
          <p:nvPr/>
        </p:nvSpPr>
        <p:spPr>
          <a:xfrm>
            <a:off x="911423" y="1951672"/>
            <a:ext cx="10301059" cy="2554545"/>
          </a:xfrm>
          <a:prstGeom prst="rect">
            <a:avLst/>
          </a:prstGeom>
        </p:spPr>
        <p:txBody>
          <a:bodyPr wrap="square">
            <a:spAutoFit/>
          </a:bodyPr>
          <a:lstStyle/>
          <a:p>
            <a:pPr marL="174625" lvl="1" indent="-6350" algn="just">
              <a:buNone/>
              <a:tabLst>
                <a:tab pos="174625" algn="l"/>
              </a:tabLst>
            </a:pPr>
            <a:r>
              <a:rPr lang="es-ES_tradnl" sz="3200" dirty="0"/>
              <a:t>	El propietario de una casa desea efectuar algunas remodelaciones.  Si, en la zona, hay 8 distribuidores de utensilios de cocina, 10 contratistas plomeros y 5 contratistas electricistas.  ¿De cuántas formas se pueden seleccionar estos tres servicios?</a:t>
            </a:r>
            <a:endParaRPr lang="es-PE" sz="3200" dirty="0"/>
          </a:p>
        </p:txBody>
      </p:sp>
      <p:sp>
        <p:nvSpPr>
          <p:cNvPr id="3" name="Rectángulo 2">
            <a:extLst>
              <a:ext uri="{FF2B5EF4-FFF2-40B4-BE49-F238E27FC236}">
                <a16:creationId xmlns:a16="http://schemas.microsoft.com/office/drawing/2014/main" id="{ACDEA7C3-41DC-4C65-AA3D-1BCBECB392B7}"/>
              </a:ext>
            </a:extLst>
          </p:cNvPr>
          <p:cNvSpPr/>
          <p:nvPr/>
        </p:nvSpPr>
        <p:spPr>
          <a:xfrm>
            <a:off x="2280969" y="4859034"/>
            <a:ext cx="7857664" cy="646331"/>
          </a:xfrm>
          <a:prstGeom prst="rect">
            <a:avLst/>
          </a:prstGeom>
        </p:spPr>
        <p:txBody>
          <a:bodyPr wrap="none">
            <a:spAutoFit/>
          </a:bodyPr>
          <a:lstStyle/>
          <a:p>
            <a:pPr marL="174625" indent="-6350" algn="ctr">
              <a:buNone/>
              <a:tabLst>
                <a:tab pos="174625" algn="l"/>
              </a:tabLst>
            </a:pPr>
            <a:r>
              <a:rPr lang="es-ES" sz="3600" b="1" dirty="0"/>
              <a:t>		</a:t>
            </a:r>
            <a:r>
              <a:rPr lang="es-ES_tradnl" sz="3600" b="1" dirty="0"/>
              <a:t>n(A) = n</a:t>
            </a:r>
            <a:r>
              <a:rPr lang="es-ES_tradnl" sz="3600" b="1" baseline="-25000" dirty="0"/>
              <a:t>1</a:t>
            </a:r>
            <a:r>
              <a:rPr lang="es-ES_tradnl" sz="3600" b="1" dirty="0"/>
              <a:t> n</a:t>
            </a:r>
            <a:r>
              <a:rPr lang="es-ES_tradnl" sz="3600" b="1" baseline="-25000" dirty="0"/>
              <a:t>2</a:t>
            </a:r>
            <a:r>
              <a:rPr lang="es-ES_tradnl" sz="3600" b="1" dirty="0"/>
              <a:t> n</a:t>
            </a:r>
            <a:r>
              <a:rPr lang="es-ES_tradnl" sz="3600" b="1" baseline="-25000" dirty="0"/>
              <a:t>3</a:t>
            </a:r>
            <a:r>
              <a:rPr lang="es-ES_tradnl" sz="3600" b="1" dirty="0"/>
              <a:t> = (8)(10)(5) = 400 formas</a:t>
            </a:r>
          </a:p>
        </p:txBody>
      </p:sp>
      <p:sp>
        <p:nvSpPr>
          <p:cNvPr id="8" name="Rectángulo 7">
            <a:extLst>
              <a:ext uri="{FF2B5EF4-FFF2-40B4-BE49-F238E27FC236}">
                <a16:creationId xmlns:a16="http://schemas.microsoft.com/office/drawing/2014/main" id="{9EC8C84B-E964-4977-9598-ACAF78C1AF39}"/>
              </a:ext>
            </a:extLst>
          </p:cNvPr>
          <p:cNvSpPr/>
          <p:nvPr/>
        </p:nvSpPr>
        <p:spPr>
          <a:xfrm>
            <a:off x="979516" y="6459784"/>
            <a:ext cx="547652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Ejemplo 1 – Página 86 de la Guía de Estadística General</a:t>
            </a:r>
          </a:p>
        </p:txBody>
      </p:sp>
    </p:spTree>
    <p:extLst>
      <p:ext uri="{BB962C8B-B14F-4D97-AF65-F5344CB8AC3E}">
        <p14:creationId xmlns:p14="http://schemas.microsoft.com/office/powerpoint/2010/main" val="103037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4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23" eaLnBrk="0" hangingPunct="0">
              <a:defRPr sz="2339">
                <a:solidFill>
                  <a:schemeClr val="tx1"/>
                </a:solidFill>
                <a:latin typeface="Arial" pitchFamily="34" charset="0"/>
              </a:defRPr>
            </a:lvl1pPr>
            <a:lvl2pPr marL="914423" indent="-351701" defTabSz="1215323" eaLnBrk="0" hangingPunct="0">
              <a:defRPr sz="2339">
                <a:solidFill>
                  <a:schemeClr val="tx1"/>
                </a:solidFill>
                <a:latin typeface="Arial" pitchFamily="34" charset="0"/>
              </a:defRPr>
            </a:lvl2pPr>
            <a:lvl3pPr marL="1406804" indent="-281361" defTabSz="1215323" eaLnBrk="0" hangingPunct="0">
              <a:defRPr sz="2339">
                <a:solidFill>
                  <a:schemeClr val="tx1"/>
                </a:solidFill>
                <a:latin typeface="Arial" pitchFamily="34" charset="0"/>
              </a:defRPr>
            </a:lvl3pPr>
            <a:lvl4pPr marL="1969526" indent="-281361" defTabSz="1215323" eaLnBrk="0" hangingPunct="0">
              <a:defRPr sz="2339">
                <a:solidFill>
                  <a:schemeClr val="tx1"/>
                </a:solidFill>
                <a:latin typeface="Arial" pitchFamily="34" charset="0"/>
              </a:defRPr>
            </a:lvl4pPr>
            <a:lvl5pPr marL="2532248" indent="-281361" defTabSz="1215323" eaLnBrk="0" hangingPunct="0">
              <a:defRPr sz="2339">
                <a:solidFill>
                  <a:schemeClr val="tx1"/>
                </a:solidFill>
                <a:latin typeface="Arial" pitchFamily="34" charset="0"/>
              </a:defRPr>
            </a:lvl5pPr>
            <a:lvl6pPr marL="3094970" indent="-281361" defTabSz="1215323" eaLnBrk="0" fontAlgn="base" hangingPunct="0">
              <a:spcBef>
                <a:spcPct val="0"/>
              </a:spcBef>
              <a:spcAft>
                <a:spcPct val="0"/>
              </a:spcAft>
              <a:defRPr sz="2339">
                <a:solidFill>
                  <a:schemeClr val="tx1"/>
                </a:solidFill>
                <a:latin typeface="Arial" pitchFamily="34" charset="0"/>
              </a:defRPr>
            </a:lvl6pPr>
            <a:lvl7pPr marL="3657691" indent="-281361" defTabSz="1215323" eaLnBrk="0" fontAlgn="base" hangingPunct="0">
              <a:spcBef>
                <a:spcPct val="0"/>
              </a:spcBef>
              <a:spcAft>
                <a:spcPct val="0"/>
              </a:spcAft>
              <a:defRPr sz="2339">
                <a:solidFill>
                  <a:schemeClr val="tx1"/>
                </a:solidFill>
                <a:latin typeface="Arial" pitchFamily="34" charset="0"/>
              </a:defRPr>
            </a:lvl7pPr>
            <a:lvl8pPr marL="4220413" indent="-281361" defTabSz="1215323" eaLnBrk="0" fontAlgn="base" hangingPunct="0">
              <a:spcBef>
                <a:spcPct val="0"/>
              </a:spcBef>
              <a:spcAft>
                <a:spcPct val="0"/>
              </a:spcAft>
              <a:defRPr sz="2339">
                <a:solidFill>
                  <a:schemeClr val="tx1"/>
                </a:solidFill>
                <a:latin typeface="Arial" pitchFamily="34" charset="0"/>
              </a:defRPr>
            </a:lvl8pPr>
            <a:lvl9pPr marL="4783135" indent="-281361" defTabSz="1215323" eaLnBrk="0" fontAlgn="base" hangingPunct="0">
              <a:spcBef>
                <a:spcPct val="0"/>
              </a:spcBef>
              <a:spcAft>
                <a:spcPct val="0"/>
              </a:spcAft>
              <a:defRPr sz="2339">
                <a:solidFill>
                  <a:schemeClr val="tx1"/>
                </a:solidFill>
                <a:latin typeface="Arial" pitchFamily="34" charset="0"/>
              </a:defRPr>
            </a:lvl9pPr>
          </a:lstStyle>
          <a:p>
            <a:pPr eaLnBrk="1" hangingPunct="1"/>
            <a:fld id="{7ECC24C9-B0A7-4983-9006-361DEBFA3B20}" type="slidenum">
              <a:rPr lang="es-ES" sz="1600">
                <a:latin typeface="Arial Black" pitchFamily="34" charset="0"/>
              </a:rPr>
              <a:pPr eaLnBrk="1" hangingPunct="1"/>
              <a:t>5</a:t>
            </a:fld>
            <a:endParaRPr lang="es-ES" sz="1600">
              <a:latin typeface="Arial Black" pitchFamily="34" charset="0"/>
            </a:endParaRPr>
          </a:p>
        </p:txBody>
      </p:sp>
      <p:sp>
        <p:nvSpPr>
          <p:cNvPr id="9" name="Rectangle 5">
            <a:extLst>
              <a:ext uri="{FF2B5EF4-FFF2-40B4-BE49-F238E27FC236}">
                <a16:creationId xmlns:a16="http://schemas.microsoft.com/office/drawing/2014/main" id="{FD3709D9-CF6F-440A-91E9-6B1B77D456DF}"/>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Ejercicio 1</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6A56E46D-5301-41AA-A042-1A342D2B8C7C}"/>
              </a:ext>
            </a:extLst>
          </p:cNvPr>
          <p:cNvSpPr/>
          <p:nvPr/>
        </p:nvSpPr>
        <p:spPr>
          <a:xfrm>
            <a:off x="911423" y="1951672"/>
            <a:ext cx="10301059" cy="2062103"/>
          </a:xfrm>
          <a:prstGeom prst="rect">
            <a:avLst/>
          </a:prstGeom>
        </p:spPr>
        <p:txBody>
          <a:bodyPr wrap="square">
            <a:spAutoFit/>
          </a:bodyPr>
          <a:lstStyle/>
          <a:p>
            <a:pPr marL="174625" lvl="1" indent="-6350" algn="just">
              <a:buNone/>
              <a:tabLst>
                <a:tab pos="174625" algn="l"/>
              </a:tabLst>
            </a:pPr>
            <a:r>
              <a:rPr lang="es-PE" sz="3200" dirty="0"/>
              <a:t>Un menú consta de tres platos; una entrada, un segundo y un postre. Si en la lista figuran 2 clases de entrada, 3 clases de segundo y 2 tipos de postre. ¿De cuántas formas se puede seleccionar los tres platos del menú? </a:t>
            </a:r>
          </a:p>
        </p:txBody>
      </p:sp>
      <p:sp>
        <p:nvSpPr>
          <p:cNvPr id="6" name="Rectángulo 5">
            <a:extLst>
              <a:ext uri="{FF2B5EF4-FFF2-40B4-BE49-F238E27FC236}">
                <a16:creationId xmlns:a16="http://schemas.microsoft.com/office/drawing/2014/main" id="{2C394216-4A04-49BF-B2D9-CFC03FA2E05D}"/>
              </a:ext>
            </a:extLst>
          </p:cNvPr>
          <p:cNvSpPr/>
          <p:nvPr/>
        </p:nvSpPr>
        <p:spPr>
          <a:xfrm>
            <a:off x="979516" y="6459784"/>
            <a:ext cx="547652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Ejercicio 1 – Página 86 de la Guía de Estadística General</a:t>
            </a:r>
          </a:p>
        </p:txBody>
      </p:sp>
    </p:spTree>
    <p:extLst>
      <p:ext uri="{BB962C8B-B14F-4D97-AF65-F5344CB8AC3E}">
        <p14:creationId xmlns:p14="http://schemas.microsoft.com/office/powerpoint/2010/main" val="476271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4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23" eaLnBrk="0" hangingPunct="0">
              <a:defRPr sz="2339">
                <a:solidFill>
                  <a:schemeClr val="tx1"/>
                </a:solidFill>
                <a:latin typeface="Arial" pitchFamily="34" charset="0"/>
              </a:defRPr>
            </a:lvl1pPr>
            <a:lvl2pPr marL="914423" indent="-351701" defTabSz="1215323" eaLnBrk="0" hangingPunct="0">
              <a:defRPr sz="2339">
                <a:solidFill>
                  <a:schemeClr val="tx1"/>
                </a:solidFill>
                <a:latin typeface="Arial" pitchFamily="34" charset="0"/>
              </a:defRPr>
            </a:lvl2pPr>
            <a:lvl3pPr marL="1406804" indent="-281361" defTabSz="1215323" eaLnBrk="0" hangingPunct="0">
              <a:defRPr sz="2339">
                <a:solidFill>
                  <a:schemeClr val="tx1"/>
                </a:solidFill>
                <a:latin typeface="Arial" pitchFamily="34" charset="0"/>
              </a:defRPr>
            </a:lvl3pPr>
            <a:lvl4pPr marL="1969526" indent="-281361" defTabSz="1215323" eaLnBrk="0" hangingPunct="0">
              <a:defRPr sz="2339">
                <a:solidFill>
                  <a:schemeClr val="tx1"/>
                </a:solidFill>
                <a:latin typeface="Arial" pitchFamily="34" charset="0"/>
              </a:defRPr>
            </a:lvl4pPr>
            <a:lvl5pPr marL="2532248" indent="-281361" defTabSz="1215323" eaLnBrk="0" hangingPunct="0">
              <a:defRPr sz="2339">
                <a:solidFill>
                  <a:schemeClr val="tx1"/>
                </a:solidFill>
                <a:latin typeface="Arial" pitchFamily="34" charset="0"/>
              </a:defRPr>
            </a:lvl5pPr>
            <a:lvl6pPr marL="3094970" indent="-281361" defTabSz="1215323" eaLnBrk="0" fontAlgn="base" hangingPunct="0">
              <a:spcBef>
                <a:spcPct val="0"/>
              </a:spcBef>
              <a:spcAft>
                <a:spcPct val="0"/>
              </a:spcAft>
              <a:defRPr sz="2339">
                <a:solidFill>
                  <a:schemeClr val="tx1"/>
                </a:solidFill>
                <a:latin typeface="Arial" pitchFamily="34" charset="0"/>
              </a:defRPr>
            </a:lvl6pPr>
            <a:lvl7pPr marL="3657691" indent="-281361" defTabSz="1215323" eaLnBrk="0" fontAlgn="base" hangingPunct="0">
              <a:spcBef>
                <a:spcPct val="0"/>
              </a:spcBef>
              <a:spcAft>
                <a:spcPct val="0"/>
              </a:spcAft>
              <a:defRPr sz="2339">
                <a:solidFill>
                  <a:schemeClr val="tx1"/>
                </a:solidFill>
                <a:latin typeface="Arial" pitchFamily="34" charset="0"/>
              </a:defRPr>
            </a:lvl7pPr>
            <a:lvl8pPr marL="4220413" indent="-281361" defTabSz="1215323" eaLnBrk="0" fontAlgn="base" hangingPunct="0">
              <a:spcBef>
                <a:spcPct val="0"/>
              </a:spcBef>
              <a:spcAft>
                <a:spcPct val="0"/>
              </a:spcAft>
              <a:defRPr sz="2339">
                <a:solidFill>
                  <a:schemeClr val="tx1"/>
                </a:solidFill>
                <a:latin typeface="Arial" pitchFamily="34" charset="0"/>
              </a:defRPr>
            </a:lvl8pPr>
            <a:lvl9pPr marL="4783135" indent="-281361" defTabSz="1215323" eaLnBrk="0" fontAlgn="base" hangingPunct="0">
              <a:spcBef>
                <a:spcPct val="0"/>
              </a:spcBef>
              <a:spcAft>
                <a:spcPct val="0"/>
              </a:spcAft>
              <a:defRPr sz="2339">
                <a:solidFill>
                  <a:schemeClr val="tx1"/>
                </a:solidFill>
                <a:latin typeface="Arial" pitchFamily="34" charset="0"/>
              </a:defRPr>
            </a:lvl9pPr>
          </a:lstStyle>
          <a:p>
            <a:pPr eaLnBrk="1" hangingPunct="1"/>
            <a:fld id="{7ECC24C9-B0A7-4983-9006-361DEBFA3B20}" type="slidenum">
              <a:rPr lang="es-ES" sz="1600">
                <a:latin typeface="Arial Black" pitchFamily="34" charset="0"/>
              </a:rPr>
              <a:pPr eaLnBrk="1" hangingPunct="1"/>
              <a:t>6</a:t>
            </a:fld>
            <a:endParaRPr lang="es-ES" sz="1600">
              <a:latin typeface="Arial Black" pitchFamily="34" charset="0"/>
            </a:endParaRPr>
          </a:p>
        </p:txBody>
      </p:sp>
      <p:sp>
        <p:nvSpPr>
          <p:cNvPr id="9" name="Rectangle 5">
            <a:extLst>
              <a:ext uri="{FF2B5EF4-FFF2-40B4-BE49-F238E27FC236}">
                <a16:creationId xmlns:a16="http://schemas.microsoft.com/office/drawing/2014/main" id="{FD3709D9-CF6F-440A-91E9-6B1B77D456DF}"/>
              </a:ext>
            </a:extLst>
          </p:cNvPr>
          <p:cNvSpPr txBox="1">
            <a:spLocks noChangeArrowheads="1"/>
          </p:cNvSpPr>
          <p:nvPr/>
        </p:nvSpPr>
        <p:spPr>
          <a:xfrm>
            <a:off x="1287517" y="787831"/>
            <a:ext cx="9268808" cy="811024"/>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Revisión de técnicas de conteo</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7" name="2 Marcador de contenido">
            <a:extLst>
              <a:ext uri="{FF2B5EF4-FFF2-40B4-BE49-F238E27FC236}">
                <a16:creationId xmlns:a16="http://schemas.microsoft.com/office/drawing/2014/main" id="{45F00350-78AA-4B26-AF7C-683C445F55FB}"/>
              </a:ext>
            </a:extLst>
          </p:cNvPr>
          <p:cNvSpPr txBox="1">
            <a:spLocks/>
          </p:cNvSpPr>
          <p:nvPr/>
        </p:nvSpPr>
        <p:spPr>
          <a:xfrm>
            <a:off x="1199455" y="1889372"/>
            <a:ext cx="10013027" cy="398789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ES_tradnl" sz="3600" b="1" dirty="0"/>
              <a:t>La regla de la adición</a:t>
            </a:r>
          </a:p>
          <a:p>
            <a:pPr marL="201168" lvl="1" indent="0" algn="just">
              <a:buNone/>
            </a:pPr>
            <a:endParaRPr lang="es-ES_tradnl" sz="3200" dirty="0"/>
          </a:p>
          <a:p>
            <a:pPr marL="201168" lvl="1" indent="0" algn="just">
              <a:buNone/>
            </a:pPr>
            <a:r>
              <a:rPr lang="es-ES_tradnl" sz="3200" dirty="0"/>
              <a:t>Si un experimento </a:t>
            </a:r>
            <a:r>
              <a:rPr lang="el-GR" sz="3200" dirty="0"/>
              <a:t>ε1 </a:t>
            </a:r>
            <a:r>
              <a:rPr lang="es-ES_tradnl" sz="3200" dirty="0"/>
              <a:t>ocurre de n1 formas, </a:t>
            </a:r>
            <a:r>
              <a:rPr lang="el-GR" sz="3200" dirty="0"/>
              <a:t>ε2 </a:t>
            </a:r>
            <a:r>
              <a:rPr lang="es-ES_tradnl" sz="3200" dirty="0"/>
              <a:t>ocurre de n2 formas, …, </a:t>
            </a:r>
            <a:r>
              <a:rPr lang="el-GR" sz="3200" dirty="0"/>
              <a:t>ε</a:t>
            </a:r>
            <a:r>
              <a:rPr lang="es-ES_tradnl" sz="3200" dirty="0"/>
              <a:t>k ocurre de </a:t>
            </a:r>
            <a:r>
              <a:rPr lang="es-ES_tradnl" sz="3200" dirty="0" err="1"/>
              <a:t>nk</a:t>
            </a:r>
            <a:r>
              <a:rPr lang="es-ES_tradnl" sz="3200" dirty="0"/>
              <a:t> formas, entonces el experimento </a:t>
            </a:r>
            <a:r>
              <a:rPr lang="el-GR" sz="3200" dirty="0"/>
              <a:t>ε </a:t>
            </a:r>
            <a:r>
              <a:rPr lang="es-ES_tradnl" sz="3200" dirty="0"/>
              <a:t>que consiste en realizar </a:t>
            </a:r>
            <a:r>
              <a:rPr lang="el-GR" sz="3200" dirty="0"/>
              <a:t>ε1 </a:t>
            </a:r>
            <a:r>
              <a:rPr lang="es-ES_tradnl" sz="3200" dirty="0"/>
              <a:t>o </a:t>
            </a:r>
            <a:r>
              <a:rPr lang="el-GR" sz="3200" dirty="0"/>
              <a:t>ε2  </a:t>
            </a:r>
            <a:r>
              <a:rPr lang="es-ES_tradnl" sz="3200" dirty="0"/>
              <a:t>o … </a:t>
            </a:r>
            <a:r>
              <a:rPr lang="el-GR" sz="3200" dirty="0"/>
              <a:t>ε</a:t>
            </a:r>
            <a:r>
              <a:rPr lang="es-ES_tradnl" sz="3200" dirty="0"/>
              <a:t>k (los experimentos no pueden realizarse juntos) ocurre de n1 + n2 + ... + </a:t>
            </a:r>
            <a:r>
              <a:rPr lang="es-ES_tradnl" sz="3200" dirty="0" err="1"/>
              <a:t>nk</a:t>
            </a:r>
            <a:r>
              <a:rPr lang="es-ES_tradnl" sz="3200" dirty="0"/>
              <a:t> formas.</a:t>
            </a:r>
          </a:p>
        </p:txBody>
      </p:sp>
    </p:spTree>
    <p:extLst>
      <p:ext uri="{BB962C8B-B14F-4D97-AF65-F5344CB8AC3E}">
        <p14:creationId xmlns:p14="http://schemas.microsoft.com/office/powerpoint/2010/main" val="327828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4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23" eaLnBrk="0" hangingPunct="0">
              <a:defRPr sz="2339">
                <a:solidFill>
                  <a:schemeClr val="tx1"/>
                </a:solidFill>
                <a:latin typeface="Arial" pitchFamily="34" charset="0"/>
              </a:defRPr>
            </a:lvl1pPr>
            <a:lvl2pPr marL="914423" indent="-351701" defTabSz="1215323" eaLnBrk="0" hangingPunct="0">
              <a:defRPr sz="2339">
                <a:solidFill>
                  <a:schemeClr val="tx1"/>
                </a:solidFill>
                <a:latin typeface="Arial" pitchFamily="34" charset="0"/>
              </a:defRPr>
            </a:lvl2pPr>
            <a:lvl3pPr marL="1406804" indent="-281361" defTabSz="1215323" eaLnBrk="0" hangingPunct="0">
              <a:defRPr sz="2339">
                <a:solidFill>
                  <a:schemeClr val="tx1"/>
                </a:solidFill>
                <a:latin typeface="Arial" pitchFamily="34" charset="0"/>
              </a:defRPr>
            </a:lvl3pPr>
            <a:lvl4pPr marL="1969526" indent="-281361" defTabSz="1215323" eaLnBrk="0" hangingPunct="0">
              <a:defRPr sz="2339">
                <a:solidFill>
                  <a:schemeClr val="tx1"/>
                </a:solidFill>
                <a:latin typeface="Arial" pitchFamily="34" charset="0"/>
              </a:defRPr>
            </a:lvl4pPr>
            <a:lvl5pPr marL="2532248" indent="-281361" defTabSz="1215323" eaLnBrk="0" hangingPunct="0">
              <a:defRPr sz="2339">
                <a:solidFill>
                  <a:schemeClr val="tx1"/>
                </a:solidFill>
                <a:latin typeface="Arial" pitchFamily="34" charset="0"/>
              </a:defRPr>
            </a:lvl5pPr>
            <a:lvl6pPr marL="3094970" indent="-281361" defTabSz="1215323" eaLnBrk="0" fontAlgn="base" hangingPunct="0">
              <a:spcBef>
                <a:spcPct val="0"/>
              </a:spcBef>
              <a:spcAft>
                <a:spcPct val="0"/>
              </a:spcAft>
              <a:defRPr sz="2339">
                <a:solidFill>
                  <a:schemeClr val="tx1"/>
                </a:solidFill>
                <a:latin typeface="Arial" pitchFamily="34" charset="0"/>
              </a:defRPr>
            </a:lvl6pPr>
            <a:lvl7pPr marL="3657691" indent="-281361" defTabSz="1215323" eaLnBrk="0" fontAlgn="base" hangingPunct="0">
              <a:spcBef>
                <a:spcPct val="0"/>
              </a:spcBef>
              <a:spcAft>
                <a:spcPct val="0"/>
              </a:spcAft>
              <a:defRPr sz="2339">
                <a:solidFill>
                  <a:schemeClr val="tx1"/>
                </a:solidFill>
                <a:latin typeface="Arial" pitchFamily="34" charset="0"/>
              </a:defRPr>
            </a:lvl7pPr>
            <a:lvl8pPr marL="4220413" indent="-281361" defTabSz="1215323" eaLnBrk="0" fontAlgn="base" hangingPunct="0">
              <a:spcBef>
                <a:spcPct val="0"/>
              </a:spcBef>
              <a:spcAft>
                <a:spcPct val="0"/>
              </a:spcAft>
              <a:defRPr sz="2339">
                <a:solidFill>
                  <a:schemeClr val="tx1"/>
                </a:solidFill>
                <a:latin typeface="Arial" pitchFamily="34" charset="0"/>
              </a:defRPr>
            </a:lvl8pPr>
            <a:lvl9pPr marL="4783135" indent="-281361" defTabSz="1215323" eaLnBrk="0" fontAlgn="base" hangingPunct="0">
              <a:spcBef>
                <a:spcPct val="0"/>
              </a:spcBef>
              <a:spcAft>
                <a:spcPct val="0"/>
              </a:spcAft>
              <a:defRPr sz="2339">
                <a:solidFill>
                  <a:schemeClr val="tx1"/>
                </a:solidFill>
                <a:latin typeface="Arial" pitchFamily="34" charset="0"/>
              </a:defRPr>
            </a:lvl9pPr>
          </a:lstStyle>
          <a:p>
            <a:pPr eaLnBrk="1" hangingPunct="1"/>
            <a:fld id="{7ECC24C9-B0A7-4983-9006-361DEBFA3B20}" type="slidenum">
              <a:rPr lang="es-ES" sz="1600">
                <a:latin typeface="Arial Black" pitchFamily="34" charset="0"/>
              </a:rPr>
              <a:pPr eaLnBrk="1" hangingPunct="1"/>
              <a:t>7</a:t>
            </a:fld>
            <a:endParaRPr lang="es-ES" sz="1600">
              <a:latin typeface="Arial Black" pitchFamily="34" charset="0"/>
            </a:endParaRPr>
          </a:p>
        </p:txBody>
      </p:sp>
      <p:sp>
        <p:nvSpPr>
          <p:cNvPr id="9" name="Rectangle 5">
            <a:extLst>
              <a:ext uri="{FF2B5EF4-FFF2-40B4-BE49-F238E27FC236}">
                <a16:creationId xmlns:a16="http://schemas.microsoft.com/office/drawing/2014/main" id="{FD3709D9-CF6F-440A-91E9-6B1B77D456DF}"/>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Ejercicio 2</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6A56E46D-5301-41AA-A042-1A342D2B8C7C}"/>
              </a:ext>
            </a:extLst>
          </p:cNvPr>
          <p:cNvSpPr/>
          <p:nvPr/>
        </p:nvSpPr>
        <p:spPr>
          <a:xfrm>
            <a:off x="911423" y="1951672"/>
            <a:ext cx="10301059" cy="2062103"/>
          </a:xfrm>
          <a:prstGeom prst="rect">
            <a:avLst/>
          </a:prstGeom>
        </p:spPr>
        <p:txBody>
          <a:bodyPr wrap="square">
            <a:spAutoFit/>
          </a:bodyPr>
          <a:lstStyle/>
          <a:p>
            <a:pPr marL="174625" lvl="1" indent="-6350" algn="just">
              <a:buNone/>
              <a:tabLst>
                <a:tab pos="174625" algn="l"/>
              </a:tabLst>
            </a:pPr>
            <a:r>
              <a:rPr lang="es-PE" sz="3200" dirty="0"/>
              <a:t>	Un producto se vende en 3 mercados. En el primer mercado se tienen disponibles 5 tiendas, en el segundo 4 y en el tercer mercado, 6 tiendas. ¿De cuántas maneras puede venderse el producto? 		</a:t>
            </a:r>
          </a:p>
        </p:txBody>
      </p:sp>
      <p:sp>
        <p:nvSpPr>
          <p:cNvPr id="5" name="Rectángulo 4">
            <a:extLst>
              <a:ext uri="{FF2B5EF4-FFF2-40B4-BE49-F238E27FC236}">
                <a16:creationId xmlns:a16="http://schemas.microsoft.com/office/drawing/2014/main" id="{D1C2CC56-E430-450F-B7ED-B77FEA8801A1}"/>
              </a:ext>
            </a:extLst>
          </p:cNvPr>
          <p:cNvSpPr/>
          <p:nvPr/>
        </p:nvSpPr>
        <p:spPr>
          <a:xfrm>
            <a:off x="979516" y="6459784"/>
            <a:ext cx="547652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Ejercicio 2 – Página 87 de la Guía de Estadística General</a:t>
            </a:r>
          </a:p>
        </p:txBody>
      </p:sp>
    </p:spTree>
    <p:extLst>
      <p:ext uri="{BB962C8B-B14F-4D97-AF65-F5344CB8AC3E}">
        <p14:creationId xmlns:p14="http://schemas.microsoft.com/office/powerpoint/2010/main" val="234526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4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23" eaLnBrk="0" hangingPunct="0">
              <a:defRPr sz="2339">
                <a:solidFill>
                  <a:schemeClr val="tx1"/>
                </a:solidFill>
                <a:latin typeface="Arial" pitchFamily="34" charset="0"/>
              </a:defRPr>
            </a:lvl1pPr>
            <a:lvl2pPr marL="914423" indent="-351701" defTabSz="1215323" eaLnBrk="0" hangingPunct="0">
              <a:defRPr sz="2339">
                <a:solidFill>
                  <a:schemeClr val="tx1"/>
                </a:solidFill>
                <a:latin typeface="Arial" pitchFamily="34" charset="0"/>
              </a:defRPr>
            </a:lvl2pPr>
            <a:lvl3pPr marL="1406804" indent="-281361" defTabSz="1215323" eaLnBrk="0" hangingPunct="0">
              <a:defRPr sz="2339">
                <a:solidFill>
                  <a:schemeClr val="tx1"/>
                </a:solidFill>
                <a:latin typeface="Arial" pitchFamily="34" charset="0"/>
              </a:defRPr>
            </a:lvl3pPr>
            <a:lvl4pPr marL="1969526" indent="-281361" defTabSz="1215323" eaLnBrk="0" hangingPunct="0">
              <a:defRPr sz="2339">
                <a:solidFill>
                  <a:schemeClr val="tx1"/>
                </a:solidFill>
                <a:latin typeface="Arial" pitchFamily="34" charset="0"/>
              </a:defRPr>
            </a:lvl4pPr>
            <a:lvl5pPr marL="2532248" indent="-281361" defTabSz="1215323" eaLnBrk="0" hangingPunct="0">
              <a:defRPr sz="2339">
                <a:solidFill>
                  <a:schemeClr val="tx1"/>
                </a:solidFill>
                <a:latin typeface="Arial" pitchFamily="34" charset="0"/>
              </a:defRPr>
            </a:lvl5pPr>
            <a:lvl6pPr marL="3094970" indent="-281361" defTabSz="1215323" eaLnBrk="0" fontAlgn="base" hangingPunct="0">
              <a:spcBef>
                <a:spcPct val="0"/>
              </a:spcBef>
              <a:spcAft>
                <a:spcPct val="0"/>
              </a:spcAft>
              <a:defRPr sz="2339">
                <a:solidFill>
                  <a:schemeClr val="tx1"/>
                </a:solidFill>
                <a:latin typeface="Arial" pitchFamily="34" charset="0"/>
              </a:defRPr>
            </a:lvl6pPr>
            <a:lvl7pPr marL="3657691" indent="-281361" defTabSz="1215323" eaLnBrk="0" fontAlgn="base" hangingPunct="0">
              <a:spcBef>
                <a:spcPct val="0"/>
              </a:spcBef>
              <a:spcAft>
                <a:spcPct val="0"/>
              </a:spcAft>
              <a:defRPr sz="2339">
                <a:solidFill>
                  <a:schemeClr val="tx1"/>
                </a:solidFill>
                <a:latin typeface="Arial" pitchFamily="34" charset="0"/>
              </a:defRPr>
            </a:lvl7pPr>
            <a:lvl8pPr marL="4220413" indent="-281361" defTabSz="1215323" eaLnBrk="0" fontAlgn="base" hangingPunct="0">
              <a:spcBef>
                <a:spcPct val="0"/>
              </a:spcBef>
              <a:spcAft>
                <a:spcPct val="0"/>
              </a:spcAft>
              <a:defRPr sz="2339">
                <a:solidFill>
                  <a:schemeClr val="tx1"/>
                </a:solidFill>
                <a:latin typeface="Arial" pitchFamily="34" charset="0"/>
              </a:defRPr>
            </a:lvl8pPr>
            <a:lvl9pPr marL="4783135" indent="-281361" defTabSz="1215323" eaLnBrk="0" fontAlgn="base" hangingPunct="0">
              <a:spcBef>
                <a:spcPct val="0"/>
              </a:spcBef>
              <a:spcAft>
                <a:spcPct val="0"/>
              </a:spcAft>
              <a:defRPr sz="2339">
                <a:solidFill>
                  <a:schemeClr val="tx1"/>
                </a:solidFill>
                <a:latin typeface="Arial" pitchFamily="34" charset="0"/>
              </a:defRPr>
            </a:lvl9pPr>
          </a:lstStyle>
          <a:p>
            <a:pPr eaLnBrk="1" hangingPunct="1"/>
            <a:fld id="{7ECC24C9-B0A7-4983-9006-361DEBFA3B20}" type="slidenum">
              <a:rPr lang="es-ES" sz="1600">
                <a:latin typeface="Arial Black" pitchFamily="34" charset="0"/>
              </a:rPr>
              <a:pPr eaLnBrk="1" hangingPunct="1"/>
              <a:t>8</a:t>
            </a:fld>
            <a:endParaRPr lang="es-ES" sz="1600">
              <a:latin typeface="Arial Black" pitchFamily="34" charset="0"/>
            </a:endParaRPr>
          </a:p>
        </p:txBody>
      </p:sp>
      <p:sp>
        <p:nvSpPr>
          <p:cNvPr id="9" name="Rectangle 5">
            <a:extLst>
              <a:ext uri="{FF2B5EF4-FFF2-40B4-BE49-F238E27FC236}">
                <a16:creationId xmlns:a16="http://schemas.microsoft.com/office/drawing/2014/main" id="{FD3709D9-CF6F-440A-91E9-6B1B77D456DF}"/>
              </a:ext>
            </a:extLst>
          </p:cNvPr>
          <p:cNvSpPr txBox="1">
            <a:spLocks noChangeArrowheads="1"/>
          </p:cNvSpPr>
          <p:nvPr/>
        </p:nvSpPr>
        <p:spPr>
          <a:xfrm>
            <a:off x="1287517" y="787831"/>
            <a:ext cx="9268808" cy="811024"/>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Revisión de técnicas de conteo</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7" name="2 Marcador de contenido">
            <a:extLst>
              <a:ext uri="{FF2B5EF4-FFF2-40B4-BE49-F238E27FC236}">
                <a16:creationId xmlns:a16="http://schemas.microsoft.com/office/drawing/2014/main" id="{45F00350-78AA-4B26-AF7C-683C445F55FB}"/>
              </a:ext>
            </a:extLst>
          </p:cNvPr>
          <p:cNvSpPr txBox="1">
            <a:spLocks/>
          </p:cNvSpPr>
          <p:nvPr/>
        </p:nvSpPr>
        <p:spPr>
          <a:xfrm>
            <a:off x="1199455" y="1889372"/>
            <a:ext cx="10013027" cy="398789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s-ES_tradnl" sz="3600" b="1" dirty="0"/>
              <a:t>Permutaciones</a:t>
            </a:r>
          </a:p>
          <a:p>
            <a:pPr marL="201168" lvl="1" indent="0" algn="just">
              <a:buNone/>
            </a:pPr>
            <a:endParaRPr lang="es-ES_tradnl" sz="3200" dirty="0"/>
          </a:p>
          <a:p>
            <a:pPr marL="201168" lvl="1" indent="0" algn="just">
              <a:buNone/>
            </a:pPr>
            <a:r>
              <a:rPr lang="es-PE" sz="3200" dirty="0"/>
              <a:t>Secuencia ordenada  de n objetos  tomados de un conjunto de N objetos distintos se llama permutación.</a:t>
            </a:r>
          </a:p>
          <a:p>
            <a:pPr marL="201168" lvl="1" indent="0" algn="just">
              <a:buNone/>
            </a:pPr>
            <a:r>
              <a:rPr lang="es-PE" sz="3200" dirty="0"/>
              <a:t>El número de permutaciones de tamaño n que puede construirse con los N objetos es  </a:t>
            </a:r>
          </a:p>
          <a:p>
            <a:pPr marL="201168" lvl="1" indent="0" algn="just">
              <a:buNone/>
            </a:pPr>
            <a:r>
              <a:rPr lang="es-PE" sz="3200" dirty="0"/>
              <a:t> </a:t>
            </a:r>
          </a:p>
        </p:txBody>
      </p:sp>
      <p:graphicFrame>
        <p:nvGraphicFramePr>
          <p:cNvPr id="5" name="Object 1">
            <a:extLst>
              <a:ext uri="{FF2B5EF4-FFF2-40B4-BE49-F238E27FC236}">
                <a16:creationId xmlns:a16="http://schemas.microsoft.com/office/drawing/2014/main" id="{B3CE1D4F-FA6D-4CF3-840B-84C2B37D8967}"/>
              </a:ext>
            </a:extLst>
          </p:cNvPr>
          <p:cNvGraphicFramePr>
            <a:graphicFrameLocks noChangeAspect="1"/>
          </p:cNvGraphicFramePr>
          <p:nvPr>
            <p:extLst>
              <p:ext uri="{D42A27DB-BD31-4B8C-83A1-F6EECF244321}">
                <p14:modId xmlns:p14="http://schemas.microsoft.com/office/powerpoint/2010/main" val="1822507963"/>
              </p:ext>
            </p:extLst>
          </p:nvPr>
        </p:nvGraphicFramePr>
        <p:xfrm>
          <a:off x="3431704" y="5053653"/>
          <a:ext cx="6003951" cy="733152"/>
        </p:xfrm>
        <a:graphic>
          <a:graphicData uri="http://schemas.openxmlformats.org/presentationml/2006/ole">
            <mc:AlternateContent xmlns:mc="http://schemas.openxmlformats.org/markup-compatibility/2006">
              <mc:Choice xmlns:v="urn:schemas-microsoft-com:vml" Requires="v">
                <p:oleObj spid="_x0000_s157700" name="Ecuación" r:id="rId3" imgW="3492360" imgH="419040" progId="Equation.3">
                  <p:embed/>
                </p:oleObj>
              </mc:Choice>
              <mc:Fallback>
                <p:oleObj name="Ecuación" r:id="rId3" imgW="3492360" imgH="419040" progId="Equation.3">
                  <p:embed/>
                  <p:pic>
                    <p:nvPicPr>
                      <p:cNvPr id="91137"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1704" y="5053653"/>
                        <a:ext cx="6003951" cy="733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8269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4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23" eaLnBrk="0" hangingPunct="0">
              <a:defRPr sz="2339">
                <a:solidFill>
                  <a:schemeClr val="tx1"/>
                </a:solidFill>
                <a:latin typeface="Arial" pitchFamily="34" charset="0"/>
              </a:defRPr>
            </a:lvl1pPr>
            <a:lvl2pPr marL="914423" indent="-351701" defTabSz="1215323" eaLnBrk="0" hangingPunct="0">
              <a:defRPr sz="2339">
                <a:solidFill>
                  <a:schemeClr val="tx1"/>
                </a:solidFill>
                <a:latin typeface="Arial" pitchFamily="34" charset="0"/>
              </a:defRPr>
            </a:lvl2pPr>
            <a:lvl3pPr marL="1406804" indent="-281361" defTabSz="1215323" eaLnBrk="0" hangingPunct="0">
              <a:defRPr sz="2339">
                <a:solidFill>
                  <a:schemeClr val="tx1"/>
                </a:solidFill>
                <a:latin typeface="Arial" pitchFamily="34" charset="0"/>
              </a:defRPr>
            </a:lvl3pPr>
            <a:lvl4pPr marL="1969526" indent="-281361" defTabSz="1215323" eaLnBrk="0" hangingPunct="0">
              <a:defRPr sz="2339">
                <a:solidFill>
                  <a:schemeClr val="tx1"/>
                </a:solidFill>
                <a:latin typeface="Arial" pitchFamily="34" charset="0"/>
              </a:defRPr>
            </a:lvl4pPr>
            <a:lvl5pPr marL="2532248" indent="-281361" defTabSz="1215323" eaLnBrk="0" hangingPunct="0">
              <a:defRPr sz="2339">
                <a:solidFill>
                  <a:schemeClr val="tx1"/>
                </a:solidFill>
                <a:latin typeface="Arial" pitchFamily="34" charset="0"/>
              </a:defRPr>
            </a:lvl5pPr>
            <a:lvl6pPr marL="3094970" indent="-281361" defTabSz="1215323" eaLnBrk="0" fontAlgn="base" hangingPunct="0">
              <a:spcBef>
                <a:spcPct val="0"/>
              </a:spcBef>
              <a:spcAft>
                <a:spcPct val="0"/>
              </a:spcAft>
              <a:defRPr sz="2339">
                <a:solidFill>
                  <a:schemeClr val="tx1"/>
                </a:solidFill>
                <a:latin typeface="Arial" pitchFamily="34" charset="0"/>
              </a:defRPr>
            </a:lvl6pPr>
            <a:lvl7pPr marL="3657691" indent="-281361" defTabSz="1215323" eaLnBrk="0" fontAlgn="base" hangingPunct="0">
              <a:spcBef>
                <a:spcPct val="0"/>
              </a:spcBef>
              <a:spcAft>
                <a:spcPct val="0"/>
              </a:spcAft>
              <a:defRPr sz="2339">
                <a:solidFill>
                  <a:schemeClr val="tx1"/>
                </a:solidFill>
                <a:latin typeface="Arial" pitchFamily="34" charset="0"/>
              </a:defRPr>
            </a:lvl7pPr>
            <a:lvl8pPr marL="4220413" indent="-281361" defTabSz="1215323" eaLnBrk="0" fontAlgn="base" hangingPunct="0">
              <a:spcBef>
                <a:spcPct val="0"/>
              </a:spcBef>
              <a:spcAft>
                <a:spcPct val="0"/>
              </a:spcAft>
              <a:defRPr sz="2339">
                <a:solidFill>
                  <a:schemeClr val="tx1"/>
                </a:solidFill>
                <a:latin typeface="Arial" pitchFamily="34" charset="0"/>
              </a:defRPr>
            </a:lvl8pPr>
            <a:lvl9pPr marL="4783135" indent="-281361" defTabSz="1215323" eaLnBrk="0" fontAlgn="base" hangingPunct="0">
              <a:spcBef>
                <a:spcPct val="0"/>
              </a:spcBef>
              <a:spcAft>
                <a:spcPct val="0"/>
              </a:spcAft>
              <a:defRPr sz="2339">
                <a:solidFill>
                  <a:schemeClr val="tx1"/>
                </a:solidFill>
                <a:latin typeface="Arial" pitchFamily="34" charset="0"/>
              </a:defRPr>
            </a:lvl9pPr>
          </a:lstStyle>
          <a:p>
            <a:pPr eaLnBrk="1" hangingPunct="1"/>
            <a:fld id="{7ECC24C9-B0A7-4983-9006-361DEBFA3B20}" type="slidenum">
              <a:rPr lang="es-ES" sz="1600">
                <a:latin typeface="Arial Black" pitchFamily="34" charset="0"/>
              </a:rPr>
              <a:pPr eaLnBrk="1" hangingPunct="1"/>
              <a:t>9</a:t>
            </a:fld>
            <a:endParaRPr lang="es-ES" sz="1600">
              <a:latin typeface="Arial Black" pitchFamily="34" charset="0"/>
            </a:endParaRPr>
          </a:p>
        </p:txBody>
      </p:sp>
      <p:sp>
        <p:nvSpPr>
          <p:cNvPr id="9" name="Rectangle 5">
            <a:extLst>
              <a:ext uri="{FF2B5EF4-FFF2-40B4-BE49-F238E27FC236}">
                <a16:creationId xmlns:a16="http://schemas.microsoft.com/office/drawing/2014/main" id="{FD3709D9-CF6F-440A-91E9-6B1B77D456DF}"/>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Ejemplo 2</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2" name="Rectángulo 1">
            <a:extLst>
              <a:ext uri="{FF2B5EF4-FFF2-40B4-BE49-F238E27FC236}">
                <a16:creationId xmlns:a16="http://schemas.microsoft.com/office/drawing/2014/main" id="{6A56E46D-5301-41AA-A042-1A342D2B8C7C}"/>
              </a:ext>
            </a:extLst>
          </p:cNvPr>
          <p:cNvSpPr/>
          <p:nvPr/>
        </p:nvSpPr>
        <p:spPr>
          <a:xfrm>
            <a:off x="911423" y="1951672"/>
            <a:ext cx="10301059" cy="3539430"/>
          </a:xfrm>
          <a:prstGeom prst="rect">
            <a:avLst/>
          </a:prstGeom>
        </p:spPr>
        <p:txBody>
          <a:bodyPr wrap="square">
            <a:spAutoFit/>
          </a:bodyPr>
          <a:lstStyle/>
          <a:p>
            <a:pPr marL="174625" lvl="1" indent="-6350" algn="just">
              <a:buNone/>
              <a:tabLst>
                <a:tab pos="174625" algn="l"/>
              </a:tabLst>
            </a:pPr>
            <a:r>
              <a:rPr lang="es-PE" sz="3200" dirty="0"/>
              <a:t>En un campeonato de fútbol participan 12 equipos ¿De cuántas maneras se pueden ocupar los tres primeros puestos?</a:t>
            </a:r>
          </a:p>
          <a:p>
            <a:pPr marL="174625" lvl="1" indent="-6350" algn="just">
              <a:buNone/>
              <a:tabLst>
                <a:tab pos="174625" algn="l"/>
              </a:tabLst>
            </a:pPr>
            <a:r>
              <a:rPr lang="es-PE" sz="3200" dirty="0"/>
              <a:t>Sea el evento A = {</a:t>
            </a:r>
            <a:r>
              <a:rPr lang="es-PE" sz="3200" dirty="0" err="1"/>
              <a:t>N°</a:t>
            </a:r>
            <a:r>
              <a:rPr lang="es-PE" sz="3200" dirty="0"/>
              <a:t> maneras de los 3 primeros puestos}</a:t>
            </a:r>
          </a:p>
          <a:p>
            <a:pPr marL="174625" lvl="1" indent="-6350" algn="just">
              <a:buNone/>
              <a:tabLst>
                <a:tab pos="174625" algn="l"/>
              </a:tabLst>
            </a:pPr>
            <a:r>
              <a:rPr lang="es-PE" sz="3200" dirty="0"/>
              <a:t>Total de equipos es N = 12. Se debe seleccionar n=3. Entonces,</a:t>
            </a:r>
          </a:p>
          <a:p>
            <a:pPr marL="174625" lvl="1" indent="-6350" algn="just">
              <a:buNone/>
              <a:tabLst>
                <a:tab pos="174625" algn="l"/>
              </a:tabLst>
            </a:pPr>
            <a:r>
              <a:rPr lang="es-PE" sz="3200" dirty="0"/>
              <a:t> N (A) = </a:t>
            </a:r>
          </a:p>
        </p:txBody>
      </p:sp>
      <p:graphicFrame>
        <p:nvGraphicFramePr>
          <p:cNvPr id="5" name="Object 4">
            <a:extLst>
              <a:ext uri="{FF2B5EF4-FFF2-40B4-BE49-F238E27FC236}">
                <a16:creationId xmlns:a16="http://schemas.microsoft.com/office/drawing/2014/main" id="{CB51FE90-ABBA-49B0-A173-0E9E2A818B38}"/>
              </a:ext>
            </a:extLst>
          </p:cNvPr>
          <p:cNvGraphicFramePr>
            <a:graphicFrameLocks noChangeAspect="1"/>
          </p:cNvGraphicFramePr>
          <p:nvPr>
            <p:extLst>
              <p:ext uri="{D42A27DB-BD31-4B8C-83A1-F6EECF244321}">
                <p14:modId xmlns:p14="http://schemas.microsoft.com/office/powerpoint/2010/main" val="3533957857"/>
              </p:ext>
            </p:extLst>
          </p:nvPr>
        </p:nvGraphicFramePr>
        <p:xfrm>
          <a:off x="2423592" y="4776106"/>
          <a:ext cx="4249658" cy="714996"/>
        </p:xfrm>
        <a:graphic>
          <a:graphicData uri="http://schemas.openxmlformats.org/presentationml/2006/ole">
            <mc:AlternateContent xmlns:mc="http://schemas.openxmlformats.org/markup-compatibility/2006">
              <mc:Choice xmlns:v="urn:schemas-microsoft-com:vml" Requires="v">
                <p:oleObj spid="_x0000_s158725" name="Ecuación" r:id="rId3" imgW="1460160" imgH="241200" progId="Equation.3">
                  <p:embed/>
                </p:oleObj>
              </mc:Choice>
              <mc:Fallback>
                <p:oleObj name="Ecuación" r:id="rId3" imgW="1460160" imgH="241200" progId="Equation.3">
                  <p:embed/>
                  <p:pic>
                    <p:nvPicPr>
                      <p:cNvPr id="9114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3592" y="4776106"/>
                        <a:ext cx="4249658" cy="714996"/>
                      </a:xfrm>
                      <a:prstGeom prst="rect">
                        <a:avLst/>
                      </a:prstGeom>
                      <a:noFill/>
                    </p:spPr>
                  </p:pic>
                </p:oleObj>
              </mc:Fallback>
            </mc:AlternateContent>
          </a:graphicData>
        </a:graphic>
      </p:graphicFrame>
      <p:sp>
        <p:nvSpPr>
          <p:cNvPr id="6" name="Rectángulo 5">
            <a:extLst>
              <a:ext uri="{FF2B5EF4-FFF2-40B4-BE49-F238E27FC236}">
                <a16:creationId xmlns:a16="http://schemas.microsoft.com/office/drawing/2014/main" id="{CE9B72DD-40F5-4DD4-8061-EC19C44DEA53}"/>
              </a:ext>
            </a:extLst>
          </p:cNvPr>
          <p:cNvSpPr/>
          <p:nvPr/>
        </p:nvSpPr>
        <p:spPr>
          <a:xfrm>
            <a:off x="979516" y="6459784"/>
            <a:ext cx="547652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Ejemplo 2 – Página 87 de la Guía de Estadística General</a:t>
            </a:r>
          </a:p>
        </p:txBody>
      </p:sp>
    </p:spTree>
    <p:extLst>
      <p:ext uri="{BB962C8B-B14F-4D97-AF65-F5344CB8AC3E}">
        <p14:creationId xmlns:p14="http://schemas.microsoft.com/office/powerpoint/2010/main" val="2611922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4638</TotalTime>
  <Words>2837</Words>
  <Application>Microsoft Office PowerPoint</Application>
  <PresentationFormat>Panorámica</PresentationFormat>
  <Paragraphs>235</Paragraphs>
  <Slides>36</Slides>
  <Notes>1</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36</vt:i4>
      </vt:variant>
    </vt:vector>
  </HeadingPairs>
  <TitlesOfParts>
    <vt:vector size="44" baseType="lpstr">
      <vt:lpstr>Arial</vt:lpstr>
      <vt:lpstr>Arial Black</vt:lpstr>
      <vt:lpstr>Arial Narrow</vt:lpstr>
      <vt:lpstr>Calibri</vt:lpstr>
      <vt:lpstr>Calibri Light</vt:lpstr>
      <vt:lpstr>Wingdings</vt:lpstr>
      <vt:lpstr>Retrospección</vt:lpstr>
      <vt:lpstr>Ecuación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Universidad de Málaga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1: Introducción a la estadística descriptiva</dc:title>
  <dc:creator>Fco. Javier Barón López</dc:creator>
  <cp:keywords>Bioestadística, estadística descriptiva</cp:keywords>
  <cp:lastModifiedBy>.</cp:lastModifiedBy>
  <cp:revision>253</cp:revision>
  <dcterms:created xsi:type="dcterms:W3CDTF">2003-09-01T17:28:59Z</dcterms:created>
  <dcterms:modified xsi:type="dcterms:W3CDTF">2020-01-20T13:39:23Z</dcterms:modified>
</cp:coreProperties>
</file>