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1"/>
  </p:sldMasterIdLst>
  <p:notesMasterIdLst>
    <p:notesMasterId r:id="rId19"/>
  </p:notesMasterIdLst>
  <p:handoutMasterIdLst>
    <p:handoutMasterId r:id="rId20"/>
  </p:handoutMasterIdLst>
  <p:sldIdLst>
    <p:sldId id="455" r:id="rId2"/>
    <p:sldId id="382" r:id="rId3"/>
    <p:sldId id="456" r:id="rId4"/>
    <p:sldId id="458" r:id="rId5"/>
    <p:sldId id="459" r:id="rId6"/>
    <p:sldId id="460" r:id="rId7"/>
    <p:sldId id="461" r:id="rId8"/>
    <p:sldId id="462" r:id="rId9"/>
    <p:sldId id="463" r:id="rId10"/>
    <p:sldId id="465" r:id="rId11"/>
    <p:sldId id="466" r:id="rId12"/>
    <p:sldId id="467" r:id="rId13"/>
    <p:sldId id="468" r:id="rId14"/>
    <p:sldId id="469" r:id="rId15"/>
    <p:sldId id="470" r:id="rId16"/>
    <p:sldId id="471" r:id="rId17"/>
    <p:sldId id="472" r:id="rId18"/>
  </p:sldIdLst>
  <p:sldSz cx="12192000" cy="685800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2D163E7-F3D4-4F8D-BEDE-02478CD06DEE}">
          <p14:sldIdLst>
            <p14:sldId id="455"/>
            <p14:sldId id="382"/>
            <p14:sldId id="456"/>
            <p14:sldId id="458"/>
            <p14:sldId id="459"/>
            <p14:sldId id="460"/>
            <p14:sldId id="461"/>
            <p14:sldId id="462"/>
            <p14:sldId id="463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31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DE6E7"/>
    <a:srgbClr val="FFFFCC"/>
    <a:srgbClr val="FFCC00"/>
    <a:srgbClr val="99FF33"/>
    <a:srgbClr val="0066FF"/>
    <a:srgbClr val="3399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>
      <p:cViewPr varScale="1">
        <p:scale>
          <a:sx n="62" d="100"/>
          <a:sy n="62" d="100"/>
        </p:scale>
        <p:origin x="78" y="126"/>
      </p:cViewPr>
      <p:guideLst>
        <p:guide orient="horz" pos="431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1260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6900"/>
            <a:ext cx="42957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fld id="{F5CF000E-9573-461A-8909-D58CC482525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0673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6963" y="549275"/>
            <a:ext cx="4872037" cy="2741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3450"/>
            <a:ext cx="76803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defTabSz="954088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5" tIns="47723" rIns="95445" bIns="47723" numCol="1" anchor="b" anchorCtr="0" compatLnSpc="1">
            <a:prstTxWarp prst="textNoShape">
              <a:avLst/>
            </a:prstTxWarp>
          </a:bodyPr>
          <a:lstStyle>
            <a:lvl1pPr algn="r" defTabSz="954088">
              <a:defRPr sz="1300"/>
            </a:lvl1pPr>
          </a:lstStyle>
          <a:p>
            <a:pPr>
              <a:defRPr/>
            </a:pPr>
            <a:fld id="{FDD6080B-2795-4CE9-9F5D-5DC18E6D7C7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05795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4088" eaLnBrk="0" hangingPunct="0">
              <a:defRPr sz="19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E56E854-B1F8-420C-AE71-7A03C0877C91}" type="slidenum">
              <a:rPr lang="es-ES" sz="1300" smtClean="0"/>
              <a:pPr eaLnBrk="1" hangingPunct="1"/>
              <a:t>1</a:t>
            </a:fld>
            <a:endParaRPr lang="es-ES" sz="1300" dirty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6963" y="549275"/>
            <a:ext cx="4872037" cy="2741613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P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10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2B6B7D-FC2C-46F1-AED0-9BF478693E3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911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B3603E-B180-4473-99B4-8F766828627D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253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7C3449-63A3-4B9B-B313-E9F13E2996B2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74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07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D2A3A-D2BE-4463-86F7-3DA5BFB661A5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48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37BE4F-7C6F-4557-9A54-769EA274A9E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716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EA692E-5CBE-49BA-9053-B5E4D1F68131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1476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3B6207-ED24-4248-A54C-03A3DA36CA9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166650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19C15B-C8D5-4E80-BC4B-DF8D7DEE653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914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089AAF94-B3F1-424E-8FD0-2E1202687230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776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42F814-2DA7-45BD-BCB3-036BD5F1D889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700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ES"/>
              <a:t>Bioestadística. U. Málaga.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s-ES"/>
              <a:t>Tema 1: Introdución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C3B6207-ED24-4248-A54C-03A3DA36CA9B}" type="slidenum">
              <a:rPr lang="es-ES" smtClean="0"/>
              <a:pPr>
                <a:defRPr/>
              </a:pPr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74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 descr="Resultado de imagen para universidad agraria la molina logo">
            <a:extLst>
              <a:ext uri="{FF2B5EF4-FFF2-40B4-BE49-F238E27FC236}">
                <a16:creationId xmlns:a16="http://schemas.microsoft.com/office/drawing/2014/main" id="{88FEB302-0E49-4115-A01A-2EBD978F7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327" y="548681"/>
            <a:ext cx="6297348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896105-2BF5-4238-9074-0C616CFB2702}"/>
              </a:ext>
            </a:extLst>
          </p:cNvPr>
          <p:cNvSpPr txBox="1">
            <a:spLocks noChangeArrowheads="1"/>
          </p:cNvSpPr>
          <p:nvPr/>
        </p:nvSpPr>
        <p:spPr>
          <a:xfrm>
            <a:off x="713402" y="2924944"/>
            <a:ext cx="10765196" cy="180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ESTADÍSTICA GENERAL</a:t>
            </a:r>
          </a:p>
          <a:p>
            <a:pPr algn="ctr">
              <a:defRPr/>
            </a:pPr>
            <a:r>
              <a:rPr lang="es-ES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CAPÍTULO 7: PROBABILIDAD condicional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E55D79-D5C4-4673-BDD8-F946DDBF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10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6F5339-049A-49FB-AB8E-337360B4EF06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Teorema de Bayes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B139B26-6F47-4CB1-86D9-0C4CC111A455}"/>
              </a:ext>
            </a:extLst>
          </p:cNvPr>
          <p:cNvSpPr/>
          <p:nvPr/>
        </p:nvSpPr>
        <p:spPr>
          <a:xfrm>
            <a:off x="1055440" y="1988840"/>
            <a:ext cx="100811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200" dirty="0">
                <a:ea typeface="Times New Roman" pitchFamily="18" charset="0"/>
                <a:cs typeface="Arial" pitchFamily="34" charset="0"/>
              </a:rPr>
              <a:t>Sean los eventos A</a:t>
            </a:r>
            <a:r>
              <a:rPr lang="es-ES_tradnl" sz="3200" baseline="-30000" dirty="0">
                <a:ea typeface="Times New Roman" pitchFamily="18" charset="0"/>
                <a:cs typeface="Arial" pitchFamily="34" charset="0"/>
              </a:rPr>
              <a:t>1</a:t>
            </a:r>
            <a:r>
              <a:rPr lang="es-ES_tradnl" sz="3200" dirty="0">
                <a:ea typeface="Times New Roman" pitchFamily="18" charset="0"/>
                <a:cs typeface="Arial" pitchFamily="34" charset="0"/>
              </a:rPr>
              <a:t>, A</a:t>
            </a:r>
            <a:r>
              <a:rPr lang="es-ES_tradnl" sz="3200" baseline="-30000" dirty="0">
                <a:ea typeface="Times New Roman" pitchFamily="18" charset="0"/>
                <a:cs typeface="Arial" pitchFamily="34" charset="0"/>
              </a:rPr>
              <a:t>2</a:t>
            </a:r>
            <a:r>
              <a:rPr lang="es-ES_tradnl" sz="3200" dirty="0">
                <a:ea typeface="Times New Roman" pitchFamily="18" charset="0"/>
                <a:cs typeface="Arial" pitchFamily="34" charset="0"/>
              </a:rPr>
              <a:t>,..., </a:t>
            </a:r>
            <a:r>
              <a:rPr lang="es-ES_tradnl" sz="3200" dirty="0" err="1">
                <a:ea typeface="Times New Roman" pitchFamily="18" charset="0"/>
                <a:cs typeface="Arial" pitchFamily="34" charset="0"/>
              </a:rPr>
              <a:t>A</a:t>
            </a:r>
            <a:r>
              <a:rPr lang="es-ES_tradnl" sz="3200" baseline="-30000" dirty="0" err="1">
                <a:ea typeface="Times New Roman" pitchFamily="18" charset="0"/>
                <a:cs typeface="Arial" pitchFamily="34" charset="0"/>
              </a:rPr>
              <a:t>k</a:t>
            </a:r>
            <a:r>
              <a:rPr lang="es-ES_tradnl" sz="3200" dirty="0">
                <a:ea typeface="Times New Roman" pitchFamily="18" charset="0"/>
                <a:cs typeface="Arial" pitchFamily="34" charset="0"/>
              </a:rPr>
              <a:t> mutuamente excluyentes y colectivamente exhaustivos con P(A</a:t>
            </a:r>
            <a:r>
              <a:rPr lang="es-ES_tradnl" sz="3200" baseline="-25000" dirty="0">
                <a:ea typeface="Times New Roman" pitchFamily="18" charset="0"/>
                <a:cs typeface="Arial" pitchFamily="34" charset="0"/>
              </a:rPr>
              <a:t>j</a:t>
            </a:r>
            <a:r>
              <a:rPr lang="es-ES_tradnl" sz="3200" dirty="0">
                <a:ea typeface="Times New Roman" pitchFamily="18" charset="0"/>
                <a:cs typeface="Arial" pitchFamily="34" charset="0"/>
              </a:rPr>
              <a:t>)&gt;0 para j = 1, 2,..., k.  Entonces para cualquier otro evento B tal que P(B) </a:t>
            </a:r>
            <a:r>
              <a:rPr lang="es-ES_tradnl" sz="3200" dirty="0">
                <a:ea typeface="Times New Roman" pitchFamily="18" charset="0"/>
                <a:cs typeface="Arial" pitchFamily="34" charset="0"/>
                <a:sym typeface="Symbol" pitchFamily="18" charset="2"/>
              </a:rPr>
              <a:t></a:t>
            </a:r>
            <a:r>
              <a:rPr lang="es-ES_tradnl" sz="3200" dirty="0">
                <a:ea typeface="Times New Roman" pitchFamily="18" charset="0"/>
                <a:cs typeface="Arial" pitchFamily="34" charset="0"/>
              </a:rPr>
              <a:t> 0 :</a:t>
            </a:r>
          </a:p>
        </p:txBody>
      </p:sp>
      <p:graphicFrame>
        <p:nvGraphicFramePr>
          <p:cNvPr id="6" name="Object 17">
            <a:extLst>
              <a:ext uri="{FF2B5EF4-FFF2-40B4-BE49-F238E27FC236}">
                <a16:creationId xmlns:a16="http://schemas.microsoft.com/office/drawing/2014/main" id="{466294F7-0F9C-4C9D-87ED-122329CC37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480887"/>
              </p:ext>
            </p:extLst>
          </p:nvPr>
        </p:nvGraphicFramePr>
        <p:xfrm>
          <a:off x="3530785" y="3948485"/>
          <a:ext cx="5130429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85" name="Ecuación" r:id="rId3" imgW="2616120" imgH="634680" progId="Equation.3">
                  <p:embed/>
                </p:oleObj>
              </mc:Choice>
              <mc:Fallback>
                <p:oleObj name="Ecuación" r:id="rId3" imgW="2616120" imgH="634680" progId="Equation.3">
                  <p:embed/>
                  <p:pic>
                    <p:nvPicPr>
                      <p:cNvPr id="2459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785" y="3948485"/>
                        <a:ext cx="5130429" cy="14401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2960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E55D79-D5C4-4673-BDD8-F946DDBF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11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6F5339-049A-49FB-AB8E-337360B4EF06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Teorema de Bayes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B139B26-6F47-4CB1-86D9-0C4CC111A455}"/>
              </a:ext>
            </a:extLst>
          </p:cNvPr>
          <p:cNvSpPr/>
          <p:nvPr/>
        </p:nvSpPr>
        <p:spPr>
          <a:xfrm>
            <a:off x="1055440" y="1988840"/>
            <a:ext cx="100811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_tradnl" sz="3200" dirty="0"/>
              <a:t>N</a:t>
            </a:r>
            <a:r>
              <a:rPr lang="es-PE" sz="3200" dirty="0" err="1"/>
              <a:t>ota</a:t>
            </a:r>
            <a:r>
              <a:rPr lang="es-PE" sz="3200" dirty="0"/>
              <a:t>.- E</a:t>
            </a:r>
            <a:r>
              <a:rPr lang="es-ES_tradnl" sz="3200" dirty="0"/>
              <a:t>n la igualdad anterior, obsérvese que en el numerador aparece la regla de la multiplicación y en el denominador la ley de probabilidad total.</a:t>
            </a:r>
            <a:r>
              <a:rPr lang="es-ES_tradnl" sz="3200" dirty="0">
                <a:ea typeface="Times New Roman" pitchFamily="18" charset="0"/>
                <a:cs typeface="Arial" pitchFamily="34" charset="0"/>
              </a:rPr>
              <a:t>  </a:t>
            </a:r>
            <a:endParaRPr lang="es-ES_tradnl" sz="32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356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12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3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45F00350-78AA-4B26-AF7C-683C445F55FB}"/>
              </a:ext>
            </a:extLst>
          </p:cNvPr>
          <p:cNvSpPr txBox="1">
            <a:spLocks/>
          </p:cNvSpPr>
          <p:nvPr/>
        </p:nvSpPr>
        <p:spPr>
          <a:xfrm>
            <a:off x="1199455" y="1889372"/>
            <a:ext cx="10013027" cy="39878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_tradnl" sz="2400" dirty="0"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10A6551-A1ED-446C-9F08-4A6C8BD645D8}"/>
              </a:ext>
            </a:extLst>
          </p:cNvPr>
          <p:cNvSpPr/>
          <p:nvPr/>
        </p:nvSpPr>
        <p:spPr>
          <a:xfrm>
            <a:off x="1001812" y="1906953"/>
            <a:ext cx="1035077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300" dirty="0"/>
              <a:t>Los ingenieros de ventas 1, 2 y 3  estiman los costos de 30%, 20% y 50%, respectivamente, de todos los trabajos licitados por una compañía. Las probabilidades de cometer un error grave, al estimar el costo, de los ingenieros 1, 2 y 3 son 0.01, 0.03 y 0.02, respectivamente.</a:t>
            </a:r>
            <a:endParaRPr lang="es-PE" sz="2300" dirty="0"/>
          </a:p>
          <a:p>
            <a:pPr marL="273050" indent="-273050"/>
            <a:r>
              <a:rPr lang="es-ES_tradnl" sz="2300" dirty="0"/>
              <a:t>a) Halle la probabilidad de que se cometa error grave al estimar el costo en una licitación.</a:t>
            </a:r>
            <a:endParaRPr lang="es-PE" sz="2300" dirty="0"/>
          </a:p>
          <a:p>
            <a:r>
              <a:rPr lang="es-ES_tradnl" sz="2300" dirty="0"/>
              <a:t>    Sean los eventos: </a:t>
            </a:r>
            <a:r>
              <a:rPr lang="es-ES_tradnl" sz="2300" dirty="0" err="1"/>
              <a:t>A</a:t>
            </a:r>
            <a:r>
              <a:rPr lang="es-ES_tradnl" sz="2300" baseline="-25000" dirty="0" err="1"/>
              <a:t>i</a:t>
            </a:r>
            <a:r>
              <a:rPr lang="es-ES_tradnl" sz="2300" dirty="0"/>
              <a:t> = {el ing. “i” estima los costos de una licitación}, i = 1, 2, 3</a:t>
            </a:r>
            <a:endParaRPr lang="es-PE" sz="2300" dirty="0"/>
          </a:p>
          <a:p>
            <a:r>
              <a:rPr lang="es-ES_tradnl" sz="2300" dirty="0"/>
              <a:t>    E  = {Se comete error grave al estimar el costo}</a:t>
            </a:r>
            <a:endParaRPr lang="es-PE" sz="2300" dirty="0"/>
          </a:p>
          <a:p>
            <a:r>
              <a:rPr lang="es-ES_tradnl" sz="2300" dirty="0"/>
              <a:t>    Según los datos se tiene:</a:t>
            </a:r>
            <a:endParaRPr lang="es-PE" sz="2300" dirty="0"/>
          </a:p>
          <a:p>
            <a:r>
              <a:rPr lang="es-ES_tradnl" sz="2300" dirty="0"/>
              <a:t>  </a:t>
            </a:r>
            <a:endParaRPr lang="es-PE" sz="2300" dirty="0"/>
          </a:p>
          <a:p>
            <a:r>
              <a:rPr lang="es-ES_tradnl" sz="2300" dirty="0"/>
              <a:t> </a:t>
            </a:r>
            <a:r>
              <a:rPr lang="es-PE" sz="2300" dirty="0"/>
              <a:t>   </a:t>
            </a:r>
            <a:r>
              <a:rPr lang="es-ES_tradnl" sz="2300" dirty="0"/>
              <a:t>Aplicando la ley de probabilidad total:</a:t>
            </a:r>
            <a:endParaRPr lang="es-PE" sz="2300" dirty="0"/>
          </a:p>
          <a:p>
            <a:r>
              <a:rPr lang="es-ES_tradnl" sz="2300" dirty="0"/>
              <a:t>	</a:t>
            </a:r>
            <a:endParaRPr lang="es-PE" sz="2300" dirty="0"/>
          </a:p>
        </p:txBody>
      </p:sp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A6D5E4EB-97C7-4168-BEDD-F1AD2AB9D8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710842"/>
              </p:ext>
            </p:extLst>
          </p:nvPr>
        </p:nvGraphicFramePr>
        <p:xfrm>
          <a:off x="4511824" y="4750127"/>
          <a:ext cx="5112568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2" name="Ecuación" r:id="rId3" imgW="3225600" imgH="457200" progId="Equation.3">
                  <p:embed/>
                </p:oleObj>
              </mc:Choice>
              <mc:Fallback>
                <p:oleObj name="Ecuación" r:id="rId3" imgW="3225600" imgH="457200" progId="Equation.3">
                  <p:embed/>
                  <p:pic>
                    <p:nvPicPr>
                      <p:cNvPr id="27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824" y="4750127"/>
                        <a:ext cx="5112568" cy="792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3062CF54-A306-4639-A3F3-BE56AF5001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320999"/>
              </p:ext>
            </p:extLst>
          </p:nvPr>
        </p:nvGraphicFramePr>
        <p:xfrm>
          <a:off x="2135560" y="5846037"/>
          <a:ext cx="856895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3" name="Ecuación" r:id="rId5" imgW="5155920" imgH="228600" progId="Equation.3">
                  <p:embed/>
                </p:oleObj>
              </mc:Choice>
              <mc:Fallback>
                <p:oleObj name="Ecuación" r:id="rId5" imgW="5155920" imgH="228600" progId="Equation.3">
                  <p:embed/>
                  <p:pic>
                    <p:nvPicPr>
                      <p:cNvPr id="276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5846037"/>
                        <a:ext cx="856895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ángulo 10">
            <a:extLst>
              <a:ext uri="{FF2B5EF4-FFF2-40B4-BE49-F238E27FC236}">
                <a16:creationId xmlns:a16="http://schemas.microsoft.com/office/drawing/2014/main" id="{178C41DD-D61E-49EA-B174-5EC71C83C381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26 – Página 105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135424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13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3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45F00350-78AA-4B26-AF7C-683C445F55FB}"/>
              </a:ext>
            </a:extLst>
          </p:cNvPr>
          <p:cNvSpPr txBox="1">
            <a:spLocks/>
          </p:cNvSpPr>
          <p:nvPr/>
        </p:nvSpPr>
        <p:spPr>
          <a:xfrm>
            <a:off x="1199455" y="1889372"/>
            <a:ext cx="10013027" cy="39878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_tradnl" sz="2400" dirty="0"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764FF31-A09D-4234-8510-686418F8EED9}"/>
              </a:ext>
            </a:extLst>
          </p:cNvPr>
          <p:cNvSpPr/>
          <p:nvPr/>
        </p:nvSpPr>
        <p:spPr>
          <a:xfrm>
            <a:off x="979517" y="1924529"/>
            <a:ext cx="10013027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AutoNum type="alphaLcParenR" startAt="2"/>
            </a:pPr>
            <a:r>
              <a:rPr lang="es-ES_tradnl" sz="2300" dirty="0">
                <a:ea typeface="Times New Roman" pitchFamily="18" charset="0"/>
                <a:cs typeface="Arial" pitchFamily="34" charset="0"/>
              </a:rPr>
              <a:t>Si en una licitación en particular se incurre en un error grave al estimar los costos del trabajo. ¿Cuál es la probabilidad de que el ingeniero 2 haya cometido el error?</a:t>
            </a:r>
          </a:p>
          <a:p>
            <a:pPr marL="273050" indent="-3175" algn="just" eaLnBrk="0" hangingPunct="0"/>
            <a:r>
              <a:rPr lang="es-ES_tradnl" sz="2300" dirty="0">
                <a:ea typeface="Times New Roman" pitchFamily="18" charset="0"/>
                <a:cs typeface="Arial" pitchFamily="34" charset="0"/>
              </a:rPr>
              <a:t>Aplicando el teorema de Bayes y usando el resultado de la pregunta (a):</a:t>
            </a:r>
          </a:p>
          <a:p>
            <a:pPr marL="273050" indent="-3175" algn="just" eaLnBrk="0" hangingPunct="0"/>
            <a:endParaRPr lang="es-ES_tradnl" sz="2300" dirty="0">
              <a:cs typeface="Arial" pitchFamily="34" charset="0"/>
            </a:endParaRPr>
          </a:p>
          <a:p>
            <a:pPr marL="273050" indent="-3175" algn="just" eaLnBrk="0" hangingPunct="0"/>
            <a:endParaRPr lang="es-ES_tradnl" sz="2300" dirty="0">
              <a:cs typeface="Arial" pitchFamily="34" charset="0"/>
            </a:endParaRPr>
          </a:p>
          <a:p>
            <a:pPr marL="273050" indent="-3175" algn="just" eaLnBrk="0" hangingPunct="0"/>
            <a:endParaRPr lang="es-ES_tradnl" sz="2300" dirty="0">
              <a:cs typeface="Arial" pitchFamily="34" charset="0"/>
            </a:endParaRPr>
          </a:p>
          <a:p>
            <a:pPr marL="273050" indent="-3175" algn="just" eaLnBrk="0" hangingPunct="0"/>
            <a:endParaRPr lang="es-ES_tradnl" sz="2300" dirty="0">
              <a:cs typeface="Arial" pitchFamily="34" charset="0"/>
            </a:endParaRPr>
          </a:p>
          <a:p>
            <a:pPr marL="3175" indent="-3175" algn="just" eaLnBrk="0" hangingPunct="0"/>
            <a:r>
              <a:rPr lang="es-ES_tradnl" sz="2300" dirty="0"/>
              <a:t>c) Si en una licitación en particular no se incurre en un error grave al estimar los costos del trabajo. ¿Cuál es la probabilidad de que el ingeniero 3 haya hecho el trabajo? (se deja como ejercicio)</a:t>
            </a:r>
            <a:endParaRPr lang="es-ES_tradnl" sz="2300" dirty="0">
              <a:cs typeface="Arial" pitchFamily="34" charset="0"/>
            </a:endParaRPr>
          </a:p>
          <a:p>
            <a:pPr marL="273050" indent="-3175" algn="just" eaLnBrk="0" hangingPunct="0"/>
            <a:endParaRPr lang="es-ES_tradnl" sz="2300" dirty="0">
              <a:ea typeface="Times New Roman" pitchFamily="18" charset="0"/>
              <a:cs typeface="Arial" pitchFamily="34" charset="0"/>
            </a:endParaRPr>
          </a:p>
          <a:p>
            <a:pPr indent="269875" algn="just" eaLnBrk="0" hangingPunct="0"/>
            <a:endParaRPr lang="es-ES_tradnl" sz="2300" dirty="0">
              <a:cs typeface="Arial" pitchFamily="34" charset="0"/>
            </a:endParaRPr>
          </a:p>
          <a:p>
            <a:pPr indent="269875" algn="just" eaLnBrk="0" hangingPunct="0"/>
            <a:endParaRPr lang="es-ES_tradnl" sz="2300" dirty="0">
              <a:cs typeface="Arial" pitchFamily="34" charset="0"/>
            </a:endParaRPr>
          </a:p>
          <a:p>
            <a:pPr indent="269875" algn="just" eaLnBrk="0" hangingPunct="0"/>
            <a:endParaRPr lang="es-ES_tradnl" sz="2300" dirty="0">
              <a:cs typeface="Arial" pitchFamily="34" charset="0"/>
            </a:endParaRPr>
          </a:p>
        </p:txBody>
      </p:sp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8844390D-E7F3-4EF7-B287-3D1775F84C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6023590"/>
              </p:ext>
            </p:extLst>
          </p:nvPr>
        </p:nvGraphicFramePr>
        <p:xfrm>
          <a:off x="3869709" y="3679153"/>
          <a:ext cx="4672518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3" name="Ecuación" r:id="rId3" imgW="2971800" imgH="419100" progId="Equation.3">
                  <p:embed/>
                </p:oleObj>
              </mc:Choice>
              <mc:Fallback>
                <p:oleObj name="Ecuación" r:id="rId3" imgW="2971800" imgH="419100" progId="Equation.3">
                  <p:embed/>
                  <p:pic>
                    <p:nvPicPr>
                      <p:cNvPr id="28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9709" y="3679153"/>
                        <a:ext cx="4672518" cy="720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ángulo 7">
            <a:extLst>
              <a:ext uri="{FF2B5EF4-FFF2-40B4-BE49-F238E27FC236}">
                <a16:creationId xmlns:a16="http://schemas.microsoft.com/office/drawing/2014/main" id="{D10F05EB-629F-4324-8C80-11CAFA2B7100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26 – Página 105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1313361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E55D79-D5C4-4673-BDD8-F946DDBF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14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6F5339-049A-49FB-AB8E-337360B4EF06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Independencia de eventos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B139B26-6F47-4CB1-86D9-0C4CC111A455}"/>
              </a:ext>
            </a:extLst>
          </p:cNvPr>
          <p:cNvSpPr/>
          <p:nvPr/>
        </p:nvSpPr>
        <p:spPr>
          <a:xfrm>
            <a:off x="1055440" y="1988840"/>
            <a:ext cx="100811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800" dirty="0"/>
              <a:t>Los eventos A y B son independientes si cuando ocurre uno de ellos esto no afecta la probabilidad de ocurrencia del otro, o sea:</a:t>
            </a:r>
          </a:p>
          <a:p>
            <a:pPr algn="ctr">
              <a:lnSpc>
                <a:spcPct val="150000"/>
              </a:lnSpc>
            </a:pPr>
            <a:r>
              <a:rPr lang="es-ES_tradnl" sz="2800" dirty="0"/>
              <a:t>P(A|B)=P(A)</a:t>
            </a:r>
          </a:p>
          <a:p>
            <a:pPr algn="ctr">
              <a:lnSpc>
                <a:spcPct val="150000"/>
              </a:lnSpc>
            </a:pPr>
            <a:r>
              <a:rPr lang="es-ES_tradnl" sz="2800" dirty="0"/>
              <a:t>P(B|A)=P(B)</a:t>
            </a:r>
            <a:endParaRPr lang="es-PE" sz="2800" dirty="0"/>
          </a:p>
          <a:p>
            <a:r>
              <a:rPr lang="es-ES_tradnl" sz="2800" dirty="0"/>
              <a:t>En otras palabras, las probabilidades condicionales son iguales a las probabilidades incondicionales.</a:t>
            </a:r>
            <a:endParaRPr lang="es-PE" sz="2800" dirty="0"/>
          </a:p>
          <a:p>
            <a:r>
              <a:rPr lang="es-ES_tradnl" sz="2800" dirty="0"/>
              <a:t> </a:t>
            </a:r>
            <a:r>
              <a:rPr lang="es-ES_tradnl" sz="2800" u="sng" dirty="0"/>
              <a:t>Consecuencia</a:t>
            </a:r>
            <a:r>
              <a:rPr lang="es-ES_tradnl" sz="2800" dirty="0"/>
              <a:t>: A y B son independientes si P(A∩P)=P(A)P(B) .  Lo anterior es un resultado de la definición de independencia y de la regla de la multiplicación.</a:t>
            </a: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3407733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E55D79-D5C4-4673-BDD8-F946DDBF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15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6F5339-049A-49FB-AB8E-337360B4EF06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Independencia de eventos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B139B26-6F47-4CB1-86D9-0C4CC111A455}"/>
              </a:ext>
            </a:extLst>
          </p:cNvPr>
          <p:cNvSpPr/>
          <p:nvPr/>
        </p:nvSpPr>
        <p:spPr>
          <a:xfrm>
            <a:off x="1055440" y="1988840"/>
            <a:ext cx="100811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sz="2400" dirty="0"/>
              <a:t>Teorema: Si los eventos A y B son independientes entonces, también lo serán:</a:t>
            </a:r>
            <a:endParaRPr lang="es-PE" sz="2400" dirty="0"/>
          </a:p>
          <a:p>
            <a:pPr marL="914400" lvl="1" indent="-457200">
              <a:buFont typeface="+mj-lt"/>
              <a:buAutoNum type="arabicPeriod"/>
            </a:pPr>
            <a:r>
              <a:rPr lang="es-ES_tradnl" sz="2400" dirty="0"/>
              <a:t>A y </a:t>
            </a:r>
            <a:r>
              <a:rPr lang="es-ES_tradnl" sz="2400" dirty="0" err="1"/>
              <a:t>B</a:t>
            </a:r>
            <a:r>
              <a:rPr lang="es-ES_tradnl" sz="2400" baseline="30000" dirty="0" err="1"/>
              <a:t>c</a:t>
            </a:r>
            <a:endParaRPr lang="es-ES_tradnl" sz="2400" baseline="30000" dirty="0"/>
          </a:p>
          <a:p>
            <a:pPr marL="1371600" lvl="2" indent="-457200"/>
            <a:r>
              <a:rPr lang="es-ES_tradnl" sz="2400" dirty="0"/>
              <a:t>Demostración</a:t>
            </a:r>
          </a:p>
          <a:p>
            <a:pPr marL="1371600" lvl="2" indent="-457200"/>
            <a:endParaRPr lang="es-ES_tradnl" sz="2400" dirty="0"/>
          </a:p>
          <a:p>
            <a:pPr marL="1371600" lvl="2" indent="-457200"/>
            <a:endParaRPr lang="es-PE" sz="2400" dirty="0"/>
          </a:p>
          <a:p>
            <a:pPr marL="914400" lvl="1" indent="-457200">
              <a:buFont typeface="+mj-lt"/>
              <a:buAutoNum type="arabicPeriod"/>
            </a:pPr>
            <a:r>
              <a:rPr lang="es-ES_tradnl" sz="2400" dirty="0"/>
              <a:t>A</a:t>
            </a:r>
            <a:r>
              <a:rPr lang="es-ES_tradnl" sz="2400" baseline="30000" dirty="0"/>
              <a:t>c</a:t>
            </a:r>
            <a:r>
              <a:rPr lang="es-ES_tradnl" sz="2400" dirty="0"/>
              <a:t> y B (la demostración  se deja como ejercicio)</a:t>
            </a:r>
            <a:endParaRPr lang="es-PE" sz="2400" dirty="0"/>
          </a:p>
          <a:p>
            <a:pPr marL="914400" lvl="1" indent="-457200">
              <a:buFont typeface="+mj-lt"/>
              <a:buAutoNum type="arabicPeriod"/>
            </a:pPr>
            <a:r>
              <a:rPr lang="es-ES_tradnl" sz="2400" dirty="0"/>
              <a:t>A</a:t>
            </a:r>
            <a:r>
              <a:rPr lang="es-ES_tradnl" sz="2400" baseline="30000" dirty="0"/>
              <a:t>c</a:t>
            </a:r>
            <a:r>
              <a:rPr lang="es-ES_tradnl" sz="2400" dirty="0"/>
              <a:t> y </a:t>
            </a:r>
            <a:r>
              <a:rPr lang="es-ES_tradnl" sz="2400" dirty="0" err="1"/>
              <a:t>B</a:t>
            </a:r>
            <a:r>
              <a:rPr lang="es-ES_tradnl" sz="2400" baseline="30000" dirty="0" err="1"/>
              <a:t>c</a:t>
            </a:r>
            <a:r>
              <a:rPr lang="es-ES_tradnl" sz="2400" dirty="0"/>
              <a:t> (la demostración se deja como ejercicio)</a:t>
            </a:r>
            <a:endParaRPr lang="es-PE" sz="2400" dirty="0"/>
          </a:p>
          <a:p>
            <a:endParaRPr lang="es-ES_tradnl" sz="2400" dirty="0"/>
          </a:p>
          <a:p>
            <a:r>
              <a:rPr lang="es-ES_tradnl" sz="2400" dirty="0"/>
              <a:t>NOTA: Los eventos A</a:t>
            </a:r>
            <a:r>
              <a:rPr lang="es-ES_tradnl" sz="2400" baseline="-25000" dirty="0"/>
              <a:t>1</a:t>
            </a:r>
            <a:r>
              <a:rPr lang="es-ES_tradnl" sz="2400" dirty="0"/>
              <a:t> y A</a:t>
            </a:r>
            <a:r>
              <a:rPr lang="es-ES_tradnl" sz="2400" baseline="-25000" dirty="0"/>
              <a:t>2</a:t>
            </a:r>
            <a:r>
              <a:rPr lang="es-ES_tradnl" sz="2400" dirty="0"/>
              <a:t> son condicionalmente independientes si:</a:t>
            </a:r>
          </a:p>
          <a:p>
            <a:endParaRPr lang="es-ES_tradnl" sz="2400" dirty="0"/>
          </a:p>
          <a:p>
            <a:pPr algn="ctr"/>
            <a:r>
              <a:rPr lang="es-ES_tradnl" sz="2400" dirty="0"/>
              <a:t>P(A</a:t>
            </a:r>
            <a:r>
              <a:rPr lang="es-ES_tradnl" sz="2400" baseline="-25000" dirty="0"/>
              <a:t>1</a:t>
            </a:r>
            <a:r>
              <a:rPr lang="es-ES_tradnl" sz="2400" dirty="0"/>
              <a:t> ∩ A</a:t>
            </a:r>
            <a:r>
              <a:rPr lang="es-ES_tradnl" sz="2400" baseline="-25000" dirty="0"/>
              <a:t>2</a:t>
            </a:r>
            <a:r>
              <a:rPr lang="es-ES_tradnl" sz="2400" dirty="0"/>
              <a:t> / B) = P(A</a:t>
            </a:r>
            <a:r>
              <a:rPr lang="es-ES_tradnl" sz="2400" baseline="-25000" dirty="0"/>
              <a:t>1</a:t>
            </a:r>
            <a:r>
              <a:rPr lang="es-ES_tradnl" sz="2400" dirty="0"/>
              <a:t> / B) P( A</a:t>
            </a:r>
            <a:r>
              <a:rPr lang="es-ES_tradnl" sz="2400" baseline="-25000" dirty="0"/>
              <a:t>2</a:t>
            </a:r>
            <a:r>
              <a:rPr lang="es-ES_tradnl" sz="2400" dirty="0"/>
              <a:t> / B) </a:t>
            </a:r>
            <a:endParaRPr lang="es-PE" sz="2400" dirty="0"/>
          </a:p>
        </p:txBody>
      </p:sp>
      <p:graphicFrame>
        <p:nvGraphicFramePr>
          <p:cNvPr id="6" name="Object 1">
            <a:extLst>
              <a:ext uri="{FF2B5EF4-FFF2-40B4-BE49-F238E27FC236}">
                <a16:creationId xmlns:a16="http://schemas.microsoft.com/office/drawing/2014/main" id="{0782508B-003E-443E-947B-19A8BEF025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050880"/>
              </p:ext>
            </p:extLst>
          </p:nvPr>
        </p:nvGraphicFramePr>
        <p:xfrm>
          <a:off x="2999656" y="3212306"/>
          <a:ext cx="7416824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57" name="Ecuación" r:id="rId3" imgW="4711680" imgH="228600" progId="Equation.3">
                  <p:embed/>
                </p:oleObj>
              </mc:Choice>
              <mc:Fallback>
                <p:oleObj name="Ecuación" r:id="rId3" imgW="4711680" imgH="228600" progId="Equation.3">
                  <p:embed/>
                  <p:pic>
                    <p:nvPicPr>
                      <p:cNvPr id="3072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3212306"/>
                        <a:ext cx="7416824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4877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F48550-F448-40F5-B636-D95BC8A2B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6213" indent="-14288"/>
            <a:r>
              <a:rPr lang="es-ES_tradnl" sz="2400" dirty="0"/>
              <a:t>Los eventos A</a:t>
            </a:r>
            <a:r>
              <a:rPr lang="es-ES_tradnl" sz="2400" baseline="-25000" dirty="0"/>
              <a:t>1</a:t>
            </a:r>
            <a:r>
              <a:rPr lang="es-ES_tradnl" sz="2400" dirty="0"/>
              <a:t>, A</a:t>
            </a:r>
            <a:r>
              <a:rPr lang="es-ES_tradnl" sz="2400" baseline="-25000" dirty="0"/>
              <a:t>2</a:t>
            </a:r>
            <a:r>
              <a:rPr lang="es-ES_tradnl" sz="2400" dirty="0"/>
              <a:t>, ... , </a:t>
            </a:r>
            <a:r>
              <a:rPr lang="es-ES_tradnl" sz="2400" dirty="0" err="1"/>
              <a:t>A</a:t>
            </a:r>
            <a:r>
              <a:rPr lang="es-ES_tradnl" sz="2400" baseline="-25000" dirty="0" err="1"/>
              <a:t>k</a:t>
            </a:r>
            <a:r>
              <a:rPr lang="es-ES_tradnl" sz="2400" dirty="0"/>
              <a:t> son independientes si:  </a:t>
            </a:r>
          </a:p>
          <a:p>
            <a:pPr marL="176213" indent="-14288"/>
            <a:r>
              <a:rPr lang="es-ES_tradnl" sz="2400" dirty="0"/>
              <a:t>		P(</a:t>
            </a:r>
            <a:r>
              <a:rPr lang="es-ES_tradnl" sz="2400" dirty="0" err="1"/>
              <a:t>A</a:t>
            </a:r>
            <a:r>
              <a:rPr lang="es-ES_tradnl" sz="2400" baseline="-25000" dirty="0" err="1"/>
              <a:t>i</a:t>
            </a:r>
            <a:r>
              <a:rPr lang="es-ES_tradnl" sz="2400" dirty="0"/>
              <a:t> ∩ A</a:t>
            </a:r>
            <a:r>
              <a:rPr lang="es-ES_tradnl" sz="2400" baseline="-25000" dirty="0"/>
              <a:t>j</a:t>
            </a:r>
            <a:r>
              <a:rPr lang="es-ES_tradnl" sz="2400" dirty="0"/>
              <a:t> ) = P(</a:t>
            </a:r>
            <a:r>
              <a:rPr lang="es-ES_tradnl" sz="2400" dirty="0" err="1"/>
              <a:t>A</a:t>
            </a:r>
            <a:r>
              <a:rPr lang="es-ES_tradnl" sz="2400" baseline="-25000" dirty="0" err="1"/>
              <a:t>i</a:t>
            </a:r>
            <a:r>
              <a:rPr lang="es-ES_tradnl" sz="2400" dirty="0"/>
              <a:t>) P( A</a:t>
            </a:r>
            <a:r>
              <a:rPr lang="es-ES_tradnl" sz="2400" baseline="-25000" dirty="0"/>
              <a:t>j</a:t>
            </a:r>
            <a:r>
              <a:rPr lang="es-ES_tradnl" sz="2400" dirty="0"/>
              <a:t>)    </a:t>
            </a:r>
            <a:r>
              <a:rPr lang="es-ES_tradnl" sz="2400" dirty="0">
                <a:sym typeface="Symbol"/>
              </a:rPr>
              <a:t> i, j = 1, 2, …, k    i  j</a:t>
            </a:r>
            <a:endParaRPr lang="es-PE" sz="2400" dirty="0"/>
          </a:p>
          <a:p>
            <a:pPr marL="176213" indent="-14288"/>
            <a:r>
              <a:rPr lang="es-ES_tradnl" sz="2400" dirty="0"/>
              <a:t>		P(</a:t>
            </a:r>
            <a:r>
              <a:rPr lang="es-ES_tradnl" sz="2400" dirty="0" err="1"/>
              <a:t>A</a:t>
            </a:r>
            <a:r>
              <a:rPr lang="es-ES_tradnl" sz="2400" baseline="-25000" dirty="0" err="1"/>
              <a:t>i</a:t>
            </a:r>
            <a:r>
              <a:rPr lang="es-ES_tradnl" sz="2400" dirty="0"/>
              <a:t> ∩ A</a:t>
            </a:r>
            <a:r>
              <a:rPr lang="es-ES_tradnl" sz="2400" baseline="-25000" dirty="0"/>
              <a:t>j</a:t>
            </a:r>
            <a:r>
              <a:rPr lang="es-ES_tradnl" sz="2400" dirty="0"/>
              <a:t> ∩ </a:t>
            </a:r>
            <a:r>
              <a:rPr lang="es-ES_tradnl" sz="2400" dirty="0" err="1"/>
              <a:t>A</a:t>
            </a:r>
            <a:r>
              <a:rPr lang="es-ES_tradnl" sz="2400" baseline="-25000" dirty="0" err="1"/>
              <a:t>k</a:t>
            </a:r>
            <a:r>
              <a:rPr lang="es-ES_tradnl" sz="2400" baseline="-25000" dirty="0"/>
              <a:t> </a:t>
            </a:r>
            <a:r>
              <a:rPr lang="es-ES_tradnl" sz="2400" dirty="0"/>
              <a:t>) = P(</a:t>
            </a:r>
            <a:r>
              <a:rPr lang="es-ES_tradnl" sz="2400" dirty="0" err="1"/>
              <a:t>A</a:t>
            </a:r>
            <a:r>
              <a:rPr lang="es-ES_tradnl" sz="2400" baseline="-25000" dirty="0" err="1"/>
              <a:t>i</a:t>
            </a:r>
            <a:r>
              <a:rPr lang="es-ES_tradnl" sz="2400" dirty="0"/>
              <a:t>) P( A</a:t>
            </a:r>
            <a:r>
              <a:rPr lang="es-ES_tradnl" sz="2400" baseline="-25000" dirty="0"/>
              <a:t>j</a:t>
            </a:r>
            <a:r>
              <a:rPr lang="es-ES_tradnl" sz="2400" dirty="0"/>
              <a:t>) P(</a:t>
            </a:r>
            <a:r>
              <a:rPr lang="es-ES_tradnl" sz="2400" dirty="0" err="1"/>
              <a:t>A</a:t>
            </a:r>
            <a:r>
              <a:rPr lang="es-ES_tradnl" sz="2400" baseline="-25000" dirty="0" err="1"/>
              <a:t>k</a:t>
            </a:r>
            <a:r>
              <a:rPr lang="es-ES_tradnl" sz="2400" dirty="0"/>
              <a:t>)   </a:t>
            </a:r>
            <a:r>
              <a:rPr lang="es-ES_tradnl" sz="2400" dirty="0">
                <a:sym typeface="Symbol"/>
              </a:rPr>
              <a:t> i, j, k  = 1, 2, …, k    i  j  k</a:t>
            </a:r>
            <a:endParaRPr lang="es-PE" sz="2400" dirty="0"/>
          </a:p>
          <a:p>
            <a:pPr marL="176213" indent="-14288">
              <a:lnSpc>
                <a:spcPts val="1000"/>
              </a:lnSpc>
              <a:spcBef>
                <a:spcPts val="600"/>
              </a:spcBef>
            </a:pPr>
            <a:r>
              <a:rPr lang="es-ES_tradnl" sz="2400" dirty="0"/>
              <a:t>			</a:t>
            </a:r>
            <a:r>
              <a:rPr lang="es-ES_tradnl" sz="3600" dirty="0"/>
              <a:t>.</a:t>
            </a:r>
          </a:p>
          <a:p>
            <a:pPr marL="176213" indent="-14288">
              <a:lnSpc>
                <a:spcPts val="1000"/>
              </a:lnSpc>
              <a:spcBef>
                <a:spcPts val="600"/>
              </a:spcBef>
            </a:pPr>
            <a:r>
              <a:rPr lang="es-ES_tradnl" sz="3600" dirty="0"/>
              <a:t>			.</a:t>
            </a:r>
          </a:p>
          <a:p>
            <a:pPr marL="176213" indent="-14288">
              <a:lnSpc>
                <a:spcPts val="1000"/>
              </a:lnSpc>
              <a:spcBef>
                <a:spcPts val="600"/>
              </a:spcBef>
            </a:pPr>
            <a:r>
              <a:rPr lang="es-ES_tradnl" sz="3600" dirty="0"/>
              <a:t>			.</a:t>
            </a:r>
          </a:p>
          <a:p>
            <a:pPr marL="176213" indent="-14288">
              <a:lnSpc>
                <a:spcPts val="1000"/>
              </a:lnSpc>
              <a:spcBef>
                <a:spcPts val="600"/>
              </a:spcBef>
            </a:pPr>
            <a:r>
              <a:rPr lang="es-ES_tradnl" sz="3600" dirty="0"/>
              <a:t>		</a:t>
            </a:r>
          </a:p>
          <a:p>
            <a:pPr marL="176213" indent="-14288">
              <a:lnSpc>
                <a:spcPts val="1000"/>
              </a:lnSpc>
              <a:spcBef>
                <a:spcPts val="600"/>
              </a:spcBef>
            </a:pPr>
            <a:r>
              <a:rPr lang="es-ES_tradnl" sz="3600" dirty="0"/>
              <a:t>		</a:t>
            </a:r>
            <a:r>
              <a:rPr lang="es-ES_tradnl" sz="2400" dirty="0"/>
              <a:t>P(A</a:t>
            </a:r>
            <a:r>
              <a:rPr lang="es-ES_tradnl" sz="2400" baseline="-25000" dirty="0"/>
              <a:t>1</a:t>
            </a:r>
            <a:r>
              <a:rPr lang="es-ES_tradnl" sz="2400" dirty="0"/>
              <a:t> ∩ A</a:t>
            </a:r>
            <a:r>
              <a:rPr lang="es-ES_tradnl" sz="2400" baseline="-25000" dirty="0"/>
              <a:t>2</a:t>
            </a:r>
            <a:r>
              <a:rPr lang="es-ES_tradnl" sz="2400" dirty="0"/>
              <a:t> ∩ … ∩ </a:t>
            </a:r>
            <a:r>
              <a:rPr lang="es-ES_tradnl" sz="2400" dirty="0" err="1"/>
              <a:t>A</a:t>
            </a:r>
            <a:r>
              <a:rPr lang="es-ES_tradnl" sz="2400" baseline="-25000" dirty="0" err="1"/>
              <a:t>k</a:t>
            </a:r>
            <a:r>
              <a:rPr lang="es-ES_tradnl" sz="2400" baseline="-25000" dirty="0"/>
              <a:t> </a:t>
            </a:r>
            <a:r>
              <a:rPr lang="es-ES_tradnl" sz="2400" dirty="0"/>
              <a:t>) = P(A</a:t>
            </a:r>
            <a:r>
              <a:rPr lang="es-ES_tradnl" sz="2400" baseline="-25000" dirty="0"/>
              <a:t>1</a:t>
            </a:r>
            <a:r>
              <a:rPr lang="es-ES_tradnl" sz="2400" dirty="0"/>
              <a:t>) P( A</a:t>
            </a:r>
            <a:r>
              <a:rPr lang="es-ES_tradnl" sz="2400" baseline="-25000" dirty="0"/>
              <a:t>2</a:t>
            </a:r>
            <a:r>
              <a:rPr lang="es-ES_tradnl" sz="2400" dirty="0"/>
              <a:t>) …P(</a:t>
            </a:r>
            <a:r>
              <a:rPr lang="es-ES_tradnl" sz="2400" dirty="0" err="1"/>
              <a:t>A</a:t>
            </a:r>
            <a:r>
              <a:rPr lang="es-ES_tradnl" sz="2400" baseline="-25000" dirty="0" err="1"/>
              <a:t>k</a:t>
            </a:r>
            <a:r>
              <a:rPr lang="es-ES_tradnl" sz="2400" dirty="0"/>
              <a:t>)</a:t>
            </a:r>
          </a:p>
          <a:p>
            <a:pPr marL="176213" indent="-14288">
              <a:lnSpc>
                <a:spcPts val="1000"/>
              </a:lnSpc>
              <a:spcBef>
                <a:spcPts val="600"/>
              </a:spcBef>
            </a:pPr>
            <a:endParaRPr lang="es-ES_tradnl" sz="2400" b="1" dirty="0"/>
          </a:p>
          <a:p>
            <a:pPr marL="176213" indent="-14288">
              <a:lnSpc>
                <a:spcPts val="1000"/>
              </a:lnSpc>
              <a:spcBef>
                <a:spcPts val="600"/>
              </a:spcBef>
            </a:pPr>
            <a:r>
              <a:rPr lang="es-ES_tradnl" sz="2400" b="1" dirty="0"/>
              <a:t>NOTA: </a:t>
            </a:r>
            <a:r>
              <a:rPr lang="es-ES_tradnl" sz="2400" dirty="0"/>
              <a:t>Los eventos  A</a:t>
            </a:r>
            <a:r>
              <a:rPr lang="es-ES_tradnl" sz="2400" baseline="-25000" dirty="0"/>
              <a:t>1</a:t>
            </a:r>
            <a:r>
              <a:rPr lang="es-ES_tradnl" sz="2400" dirty="0"/>
              <a:t> , A</a:t>
            </a:r>
            <a:r>
              <a:rPr lang="es-ES_tradnl" sz="2400" baseline="-25000" dirty="0"/>
              <a:t>2</a:t>
            </a:r>
            <a:r>
              <a:rPr lang="es-ES_tradnl" sz="2400" dirty="0"/>
              <a:t> ,</a:t>
            </a:r>
            <a:r>
              <a:rPr lang="es-ES_tradnl" sz="2400" baseline="-25000" dirty="0"/>
              <a:t> </a:t>
            </a:r>
            <a:r>
              <a:rPr lang="es-ES_tradnl" sz="2400" dirty="0"/>
              <a:t>… , </a:t>
            </a:r>
            <a:r>
              <a:rPr lang="es-ES_tradnl" sz="2400" dirty="0" err="1"/>
              <a:t>A</a:t>
            </a:r>
            <a:r>
              <a:rPr lang="es-ES_tradnl" sz="2400" baseline="-25000" dirty="0" err="1"/>
              <a:t>k</a:t>
            </a:r>
            <a:r>
              <a:rPr lang="es-ES_tradnl" sz="2400" baseline="-25000" dirty="0"/>
              <a:t>  </a:t>
            </a:r>
            <a:r>
              <a:rPr lang="es-ES_tradnl" sz="2400" dirty="0"/>
              <a:t>son condicionalmente independientes si:</a:t>
            </a:r>
            <a:endParaRPr lang="es-PE" sz="2400" dirty="0"/>
          </a:p>
          <a:p>
            <a:pPr marL="176213" indent="-14288">
              <a:lnSpc>
                <a:spcPts val="1000"/>
              </a:lnSpc>
              <a:spcBef>
                <a:spcPts val="600"/>
              </a:spcBef>
            </a:pPr>
            <a:endParaRPr lang="es-ES_tradnl" sz="2400" dirty="0"/>
          </a:p>
          <a:p>
            <a:pPr marL="176213" indent="-14288"/>
            <a:r>
              <a:rPr lang="es-ES_tradnl" sz="2400" dirty="0"/>
              <a:t>	P(A</a:t>
            </a:r>
            <a:r>
              <a:rPr lang="es-ES_tradnl" sz="2400" baseline="-25000" dirty="0"/>
              <a:t>1</a:t>
            </a:r>
            <a:r>
              <a:rPr lang="es-ES_tradnl" sz="2400" dirty="0"/>
              <a:t> ∩ A</a:t>
            </a:r>
            <a:r>
              <a:rPr lang="es-ES_tradnl" sz="2400" baseline="-25000" dirty="0"/>
              <a:t>2</a:t>
            </a:r>
            <a:r>
              <a:rPr lang="es-ES_tradnl" sz="2400" dirty="0"/>
              <a:t> ∩</a:t>
            </a:r>
            <a:r>
              <a:rPr lang="es-ES_tradnl" sz="2400" baseline="-25000" dirty="0"/>
              <a:t> </a:t>
            </a:r>
            <a:r>
              <a:rPr lang="es-ES_tradnl" sz="2400" dirty="0"/>
              <a:t>… ∩ </a:t>
            </a:r>
            <a:r>
              <a:rPr lang="es-ES_tradnl" sz="2400" dirty="0" err="1"/>
              <a:t>A</a:t>
            </a:r>
            <a:r>
              <a:rPr lang="es-ES_tradnl" sz="2400" baseline="-25000" dirty="0" err="1"/>
              <a:t>k</a:t>
            </a:r>
            <a:r>
              <a:rPr lang="es-ES_tradnl" sz="2400" baseline="-25000" dirty="0"/>
              <a:t> </a:t>
            </a:r>
            <a:r>
              <a:rPr lang="es-ES_tradnl" sz="2400" dirty="0"/>
              <a:t>/B) = P(A</a:t>
            </a:r>
            <a:r>
              <a:rPr lang="es-ES_tradnl" sz="2400" baseline="-25000" dirty="0"/>
              <a:t>1</a:t>
            </a:r>
            <a:r>
              <a:rPr lang="es-ES_tradnl" sz="2400" dirty="0"/>
              <a:t> /B) P( A</a:t>
            </a:r>
            <a:r>
              <a:rPr lang="es-ES_tradnl" sz="2400" baseline="-25000" dirty="0"/>
              <a:t>2</a:t>
            </a:r>
            <a:r>
              <a:rPr lang="es-ES_tradnl" sz="2400" dirty="0"/>
              <a:t> /B) …P(</a:t>
            </a:r>
            <a:r>
              <a:rPr lang="es-ES_tradnl" sz="2400" dirty="0" err="1"/>
              <a:t>A</a:t>
            </a:r>
            <a:r>
              <a:rPr lang="es-ES_tradnl" sz="2400" baseline="-25000" dirty="0" err="1"/>
              <a:t>k</a:t>
            </a:r>
            <a:r>
              <a:rPr lang="es-ES_tradnl" sz="2400" dirty="0"/>
              <a:t> /B)</a:t>
            </a:r>
          </a:p>
          <a:p>
            <a:pPr marL="457200" indent="-457200">
              <a:lnSpc>
                <a:spcPts val="1000"/>
              </a:lnSpc>
              <a:spcBef>
                <a:spcPts val="600"/>
              </a:spcBef>
            </a:pPr>
            <a:endParaRPr lang="es-PE" dirty="0"/>
          </a:p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7F44645-2334-4C68-A1B8-D6EDC7CA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16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958214-FB2F-4746-86DF-6B7873915576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Independencia de k eventos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8529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D64DDD-AEAF-4F20-9BE3-546B92E52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PE" sz="2800" dirty="0"/>
              <a:t>En cierta ciudad la probabilidad de que llueva en un día cualquiera es 0.3 y de que ocurra un temblor en un día cualquiera es 0.4. Si estos eventos son independientes. Calcule la probabilidad de que en un día cualquiera: 	</a:t>
            </a:r>
          </a:p>
          <a:p>
            <a:pPr algn="just"/>
            <a:r>
              <a:rPr lang="es-PE" sz="2800" dirty="0"/>
              <a:t>a. Llueva y haya un temblor</a:t>
            </a:r>
          </a:p>
          <a:p>
            <a:pPr algn="just"/>
            <a:r>
              <a:rPr lang="es-PE" sz="2800" dirty="0"/>
              <a:t>b. Llueva pero no haya un temblor</a:t>
            </a:r>
          </a:p>
          <a:p>
            <a:pPr algn="just"/>
            <a:r>
              <a:rPr lang="es-PE" sz="2800" dirty="0"/>
              <a:t>c. Llueva o haya un temblor</a:t>
            </a:r>
          </a:p>
          <a:p>
            <a:pPr algn="just"/>
            <a:r>
              <a:rPr lang="es-PE" sz="2800" dirty="0"/>
              <a:t>d. No llueva ni haya un temblor</a:t>
            </a:r>
          </a:p>
          <a:p>
            <a:pPr algn="just"/>
            <a:r>
              <a:rPr lang="es-PE" sz="2800" dirty="0"/>
              <a:t>e. Llueva dado que ocurrió un temblor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6626F-C48A-4DCA-A0EA-F819353FF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17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D9C45A-1F55-4AA2-9C5C-B8B5F29A3E75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Ejercicio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FE7E487-2473-4DE1-8629-862ED7382F6F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Ejercicio 18 – Página 108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150961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7" name="Rectangle 3"/>
          <p:cNvSpPr>
            <a:spLocks noGrp="1" noChangeArrowheads="1"/>
          </p:cNvSpPr>
          <p:nvPr>
            <p:ph idx="1"/>
          </p:nvPr>
        </p:nvSpPr>
        <p:spPr>
          <a:xfrm>
            <a:off x="1099698" y="1988840"/>
            <a:ext cx="10112785" cy="5318064"/>
          </a:xfrm>
        </p:spPr>
        <p:txBody>
          <a:bodyPr>
            <a:normAutofit/>
          </a:bodyPr>
          <a:lstStyle/>
          <a:p>
            <a:pPr lvl="0" algn="just"/>
            <a:r>
              <a:rPr lang="es-PE" sz="4800" dirty="0"/>
              <a:t>Aprender a utilizar la probabilidad </a:t>
            </a:r>
            <a:r>
              <a:rPr lang="es-PE" sz="4800" b="1" dirty="0"/>
              <a:t>condicional</a:t>
            </a:r>
            <a:r>
              <a:rPr lang="es-PE" sz="4800" dirty="0"/>
              <a:t> como herramienta para cuantificar la incertidumbre de los experimentos aleatorios que son ejecutados en dos o más etapas. </a:t>
            </a:r>
          </a:p>
        </p:txBody>
      </p:sp>
      <p:sp>
        <p:nvSpPr>
          <p:cNvPr id="31746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2CCB331-5574-45B5-BECF-E4A3B0367ED7}" type="slidenum">
              <a:rPr lang="es-ES" sz="1600">
                <a:latin typeface="Arial Black" pitchFamily="34" charset="0"/>
              </a:rPr>
              <a:pPr eaLnBrk="1" hangingPunct="1"/>
              <a:t>2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566DEC-8E12-4A3E-8759-F05631C15191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Objetivos del capítulo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3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Probabilidad condicional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45F00350-78AA-4B26-AF7C-683C445F55FB}"/>
              </a:ext>
            </a:extLst>
          </p:cNvPr>
          <p:cNvSpPr txBox="1">
            <a:spLocks/>
          </p:cNvSpPr>
          <p:nvPr/>
        </p:nvSpPr>
        <p:spPr>
          <a:xfrm>
            <a:off x="1199455" y="1889372"/>
            <a:ext cx="10013027" cy="39878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_tradnl" sz="3600" dirty="0">
                <a:ea typeface="Times New Roman" pitchFamily="18" charset="0"/>
                <a:cs typeface="Arial" pitchFamily="34" charset="0"/>
              </a:rPr>
              <a:t>Para dos eventos A y B de un espacio muestral, con P(B) </a:t>
            </a:r>
            <a:r>
              <a:rPr lang="es-ES_tradnl" sz="3600" dirty="0">
                <a:ea typeface="Times New Roman" pitchFamily="18" charset="0"/>
                <a:cs typeface="Arial" pitchFamily="34" charset="0"/>
                <a:sym typeface="Symbol" pitchFamily="18" charset="2"/>
              </a:rPr>
              <a:t></a:t>
            </a:r>
            <a:r>
              <a:rPr lang="es-ES_tradnl" sz="3600" dirty="0">
                <a:ea typeface="Times New Roman" pitchFamily="18" charset="0"/>
                <a:cs typeface="Arial" pitchFamily="34" charset="0"/>
              </a:rPr>
              <a:t> 0, la probabilidad condicional</a:t>
            </a:r>
            <a:r>
              <a:rPr lang="es-ES_tradnl" sz="3600" dirty="0">
                <a:ea typeface="Times New Roman" pitchFamily="18" charset="0"/>
                <a:cs typeface="Arial" pitchFamily="34" charset="0"/>
                <a:sym typeface="Symbol" pitchFamily="18" charset="2"/>
              </a:rPr>
              <a:t>  de ocurrencia del evento A dado que el evento B ha ocurrido, está definida por:</a:t>
            </a:r>
          </a:p>
          <a:p>
            <a:pPr algn="ctr"/>
            <a:endParaRPr lang="es-ES_tradnl" sz="3200" dirty="0"/>
          </a:p>
        </p:txBody>
      </p:sp>
      <p:graphicFrame>
        <p:nvGraphicFramePr>
          <p:cNvPr id="5" name="Object 1">
            <a:extLst>
              <a:ext uri="{FF2B5EF4-FFF2-40B4-BE49-F238E27FC236}">
                <a16:creationId xmlns:a16="http://schemas.microsoft.com/office/drawing/2014/main" id="{EF640DBA-9A95-4948-9C1D-038CE69950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895786"/>
              </p:ext>
            </p:extLst>
          </p:nvPr>
        </p:nvGraphicFramePr>
        <p:xfrm>
          <a:off x="3703596" y="3933056"/>
          <a:ext cx="4784808" cy="1594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7" name="Ecuación" r:id="rId3" imgW="1257300" imgH="419100" progId="Equation.3">
                  <p:embed/>
                </p:oleObj>
              </mc:Choice>
              <mc:Fallback>
                <p:oleObj name="Ecuación" r:id="rId3" imgW="1257300" imgH="419100" progId="Equation.3">
                  <p:embed/>
                  <p:pic>
                    <p:nvPicPr>
                      <p:cNvPr id="10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3596" y="3933056"/>
                        <a:ext cx="4784808" cy="15949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723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4</a:t>
            </a:fld>
            <a:endParaRPr lang="es-ES" sz="1600" dirty="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 fontScale="6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Propiedades de la Probabilidad condicional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45F00350-78AA-4B26-AF7C-683C445F55FB}"/>
              </a:ext>
            </a:extLst>
          </p:cNvPr>
          <p:cNvSpPr txBox="1">
            <a:spLocks/>
          </p:cNvSpPr>
          <p:nvPr/>
        </p:nvSpPr>
        <p:spPr>
          <a:xfrm>
            <a:off x="1199455" y="1889372"/>
            <a:ext cx="10013027" cy="3987899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es-ES_tradnl" sz="2800" dirty="0">
                <a:solidFill>
                  <a:schemeClr val="tx1"/>
                </a:solidFill>
              </a:rPr>
              <a:t>0 ≤ P(A/B) ≤ 1, para todo evento A y B</a:t>
            </a:r>
          </a:p>
          <a:p>
            <a:pPr marL="514350" indent="-514350">
              <a:buAutoNum type="arabicPeriod"/>
            </a:pPr>
            <a:r>
              <a:rPr lang="es-ES_tradnl" sz="2800" dirty="0">
                <a:solidFill>
                  <a:schemeClr val="tx1"/>
                </a:solidFill>
              </a:rPr>
              <a:t>P(</a:t>
            </a:r>
            <a:r>
              <a:rPr lang="el-GR" sz="2800" dirty="0">
                <a:solidFill>
                  <a:schemeClr val="tx1"/>
                </a:solidFill>
              </a:rPr>
              <a:t>Ω</a:t>
            </a:r>
            <a:r>
              <a:rPr lang="es-PE" sz="2800" dirty="0">
                <a:solidFill>
                  <a:schemeClr val="tx1"/>
                </a:solidFill>
              </a:rPr>
              <a:t>/B)=1</a:t>
            </a:r>
          </a:p>
          <a:p>
            <a:pPr marL="514350" indent="-514350">
              <a:buAutoNum type="arabicPeriod"/>
            </a:pPr>
            <a:r>
              <a:rPr lang="es-ES_tradnl" sz="2800" dirty="0">
                <a:solidFill>
                  <a:schemeClr val="tx1"/>
                </a:solidFill>
              </a:rPr>
              <a:t>Si los eventos A</a:t>
            </a:r>
            <a:r>
              <a:rPr lang="es-ES_tradnl" sz="2800" baseline="-25000" dirty="0">
                <a:solidFill>
                  <a:schemeClr val="tx1"/>
                </a:solidFill>
              </a:rPr>
              <a:t>1</a:t>
            </a:r>
            <a:r>
              <a:rPr lang="es-ES_tradnl" sz="2800" dirty="0">
                <a:solidFill>
                  <a:schemeClr val="tx1"/>
                </a:solidFill>
              </a:rPr>
              <a:t>, A</a:t>
            </a:r>
            <a:r>
              <a:rPr lang="es-ES_tradnl" sz="2800" baseline="-25000" dirty="0">
                <a:solidFill>
                  <a:schemeClr val="tx1"/>
                </a:solidFill>
              </a:rPr>
              <a:t>2</a:t>
            </a:r>
            <a:r>
              <a:rPr lang="es-ES_tradnl" sz="2800" dirty="0">
                <a:solidFill>
                  <a:schemeClr val="tx1"/>
                </a:solidFill>
              </a:rPr>
              <a:t>, ... , </a:t>
            </a:r>
            <a:r>
              <a:rPr lang="es-ES_tradnl" sz="2800" dirty="0" err="1">
                <a:solidFill>
                  <a:schemeClr val="tx1"/>
                </a:solidFill>
              </a:rPr>
              <a:t>A</a:t>
            </a:r>
            <a:r>
              <a:rPr lang="es-ES_tradnl" sz="2800" baseline="-25000" dirty="0" err="1">
                <a:solidFill>
                  <a:schemeClr val="tx1"/>
                </a:solidFill>
              </a:rPr>
              <a:t>k</a:t>
            </a:r>
            <a:r>
              <a:rPr lang="es-ES_tradnl" sz="2800" dirty="0">
                <a:solidFill>
                  <a:schemeClr val="tx1"/>
                </a:solidFill>
              </a:rPr>
              <a:t>  son mutuamente excluyentes,  entonces </a:t>
            </a:r>
          </a:p>
          <a:p>
            <a:pPr marL="514350" indent="-514350">
              <a:buAutoNum type="arabicPeriod"/>
            </a:pP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P(A/B) = 1- P(A</a:t>
            </a:r>
            <a:r>
              <a:rPr lang="en-US" sz="2800" baseline="30000" dirty="0">
                <a:solidFill>
                  <a:schemeClr val="tx1"/>
                </a:solidFill>
              </a:rPr>
              <a:t>c </a:t>
            </a:r>
            <a:r>
              <a:rPr lang="en-US" sz="2800" dirty="0">
                <a:solidFill>
                  <a:schemeClr val="tx1"/>
                </a:solidFill>
              </a:rPr>
              <a:t>/B)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1"/>
                </a:solidFill>
                <a:cs typeface="Arial" pitchFamily="34" charset="0"/>
                <a:sym typeface="Symbol" pitchFamily="18" charset="2"/>
              </a:rPr>
              <a:t>P(</a:t>
            </a:r>
            <a:r>
              <a:rPr lang="en-US" sz="2800" dirty="0">
                <a:solidFill>
                  <a:schemeClr val="tx1"/>
                </a:solidFill>
                <a:cs typeface="Arial" pitchFamily="34" charset="0"/>
                <a:sym typeface="Symbol"/>
              </a:rPr>
              <a:t>/B)=0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1"/>
                </a:solidFill>
                <a:cs typeface="Arial" pitchFamily="34" charset="0"/>
                <a:sym typeface="Symbol"/>
              </a:rPr>
              <a:t>P</a:t>
            </a:r>
            <a:r>
              <a:rPr lang="es-PE" sz="2800" dirty="0">
                <a:solidFill>
                  <a:schemeClr val="tx1"/>
                </a:solidFill>
                <a:cs typeface="Arial" pitchFamily="34" charset="0"/>
                <a:sym typeface="Symbol"/>
              </a:rPr>
              <a:t>[</a:t>
            </a:r>
            <a:r>
              <a:rPr lang="en-US" sz="2800" dirty="0">
                <a:solidFill>
                  <a:schemeClr val="tx1"/>
                </a:solidFill>
                <a:cs typeface="Arial" pitchFamily="34" charset="0"/>
                <a:sym typeface="Symbol"/>
              </a:rPr>
              <a:t>(</a:t>
            </a:r>
            <a:r>
              <a:rPr lang="en-US" sz="2800" dirty="0" err="1">
                <a:solidFill>
                  <a:schemeClr val="tx1"/>
                </a:solidFill>
                <a:cs typeface="Arial" pitchFamily="34" charset="0"/>
                <a:sym typeface="Symbol"/>
              </a:rPr>
              <a:t>A</a:t>
            </a:r>
            <a:r>
              <a:rPr lang="en-US" sz="2800" baseline="30000" dirty="0" err="1">
                <a:solidFill>
                  <a:schemeClr val="tx1"/>
                </a:solidFill>
                <a:cs typeface="Arial" pitchFamily="34" charset="0"/>
                <a:sym typeface="Symbol"/>
              </a:rPr>
              <a:t>c</a:t>
            </a:r>
            <a:r>
              <a:rPr lang="en-US" sz="2800" dirty="0" err="1">
                <a:solidFill>
                  <a:schemeClr val="tx1"/>
                </a:solidFill>
                <a:cs typeface="Arial" pitchFamily="34" charset="0"/>
                <a:sym typeface="Symbol"/>
              </a:rPr>
              <a:t>∩B</a:t>
            </a:r>
            <a:r>
              <a:rPr lang="en-US" sz="2800" dirty="0">
                <a:solidFill>
                  <a:schemeClr val="tx1"/>
                </a:solidFill>
                <a:cs typeface="Arial" pitchFamily="34" charset="0"/>
                <a:sym typeface="Symbol"/>
              </a:rPr>
              <a:t>)/C]=P(B/C)-P[(A∩B)/C]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tx1"/>
                </a:solidFill>
                <a:cs typeface="Arial" pitchFamily="34" charset="0"/>
                <a:sym typeface="Symbol"/>
              </a:rPr>
              <a:t>P</a:t>
            </a:r>
            <a:r>
              <a:rPr lang="es-PE" sz="2800" dirty="0">
                <a:solidFill>
                  <a:schemeClr val="tx1"/>
                </a:solidFill>
                <a:cs typeface="Arial" pitchFamily="34" charset="0"/>
                <a:sym typeface="Symbol"/>
              </a:rPr>
              <a:t>[</a:t>
            </a:r>
            <a:r>
              <a:rPr lang="en-US" sz="2800" dirty="0">
                <a:solidFill>
                  <a:schemeClr val="tx1"/>
                </a:solidFill>
                <a:cs typeface="Arial" pitchFamily="34" charset="0"/>
                <a:sym typeface="Symbol"/>
              </a:rPr>
              <a:t>(AB)/C]=P(A/C) + P(B/C)-P[(A∩B)/C]</a:t>
            </a:r>
            <a:endParaRPr lang="es-PE" sz="2800" dirty="0">
              <a:solidFill>
                <a:schemeClr val="tx1"/>
              </a:solidFill>
              <a:latin typeface="Verdana" pitchFamily="34" charset="0"/>
              <a:ea typeface="Times New Roman" pitchFamily="18" charset="0"/>
              <a:cs typeface="Arial" pitchFamily="34" charset="0"/>
              <a:sym typeface="Symbol" pitchFamily="18" charset="2"/>
            </a:endParaRPr>
          </a:p>
          <a:p>
            <a:pPr algn="ctr"/>
            <a:endParaRPr lang="es-ES_tradnl" sz="2400" dirty="0"/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4D935B9E-1439-4707-9A67-4BC1151A78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282155"/>
              </p:ext>
            </p:extLst>
          </p:nvPr>
        </p:nvGraphicFramePr>
        <p:xfrm>
          <a:off x="4662945" y="3284984"/>
          <a:ext cx="2866110" cy="885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0" name="Ecuación" r:id="rId3" imgW="1625400" imgH="507960" progId="Equation.3">
                  <p:embed/>
                </p:oleObj>
              </mc:Choice>
              <mc:Fallback>
                <p:oleObj name="Ecuación" r:id="rId3" imgW="1625400" imgH="507960" progId="Equation.3">
                  <p:embed/>
                  <p:pic>
                    <p:nvPicPr>
                      <p:cNvPr id="10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2945" y="3284984"/>
                        <a:ext cx="2866110" cy="8858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9383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5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1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45F00350-78AA-4B26-AF7C-683C445F55FB}"/>
              </a:ext>
            </a:extLst>
          </p:cNvPr>
          <p:cNvSpPr txBox="1">
            <a:spLocks/>
          </p:cNvSpPr>
          <p:nvPr/>
        </p:nvSpPr>
        <p:spPr>
          <a:xfrm>
            <a:off x="1199455" y="1889372"/>
            <a:ext cx="10013027" cy="39878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_tradnl" sz="3600" dirty="0"/>
              <a:t>En una universidad el 70% de los estudiantes son de Ciencias y el 30%  de Letras; de los estudiantes de Ciencias, el 60% son hombres y de los estudiantes de Letras son hombres el 40%. Sea A={El estudiante elegido es de Ciencias} y B={El estudiante elegido es varón}. </a:t>
            </a:r>
            <a:endParaRPr lang="es-ES_tradnl" sz="32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46BBEF1-1305-4C5F-BCBA-06FB0C5047D0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22 – Página 100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39554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43A18-6F43-465A-9814-90F55A5CD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E165BD-0284-450E-9E3D-F161ED124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endParaRPr lang="es-ES_tradnl" dirty="0"/>
          </a:p>
          <a:p>
            <a:pPr marL="0" indent="0">
              <a:buNone/>
            </a:pPr>
            <a:r>
              <a:rPr lang="es-ES_tradnl" sz="2400" dirty="0"/>
              <a:t>Si se elige aleatoriamente un estudiante. Calcular la probabilidad de que:</a:t>
            </a:r>
          </a:p>
          <a:p>
            <a:pPr marL="342900" indent="-342900">
              <a:buFont typeface="+mj-lt"/>
              <a:buAutoNum type="alphaLcParenR"/>
            </a:pPr>
            <a:r>
              <a:rPr lang="es-ES_tradnl" sz="2400" dirty="0"/>
              <a:t>Sea un estudiante varón</a:t>
            </a:r>
          </a:p>
          <a:p>
            <a:pPr marL="342900" indent="-342900">
              <a:buFont typeface="+mj-lt"/>
              <a:buAutoNum type="alphaLcParenR"/>
            </a:pPr>
            <a:r>
              <a:rPr lang="es-ES_tradnl" sz="2400" dirty="0"/>
              <a:t>Sea un estudiante varón, si es de Ciencias</a:t>
            </a:r>
          </a:p>
          <a:p>
            <a:pPr marL="342900" indent="-342900">
              <a:buFont typeface="+mj-lt"/>
              <a:buAutoNum type="alphaLcParenR"/>
            </a:pPr>
            <a:r>
              <a:rPr lang="es-ES_tradnl" sz="2400" dirty="0"/>
              <a:t>Sea un estudiante de Ciencias, si es varón</a:t>
            </a:r>
            <a:endParaRPr lang="es-PE" sz="2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DF05FF-7CA0-485E-A15B-A6A4BD15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6</a:t>
            </a:fld>
            <a:endParaRPr lang="es-ES"/>
          </a:p>
        </p:txBody>
      </p:sp>
      <p:graphicFrame>
        <p:nvGraphicFramePr>
          <p:cNvPr id="6" name="7 Tabla">
            <a:extLst>
              <a:ext uri="{FF2B5EF4-FFF2-40B4-BE49-F238E27FC236}">
                <a16:creationId xmlns:a16="http://schemas.microsoft.com/office/drawing/2014/main" id="{305D77E3-E489-42D0-AC0E-704BED03F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880358"/>
              </p:ext>
            </p:extLst>
          </p:nvPr>
        </p:nvGraphicFramePr>
        <p:xfrm>
          <a:off x="2824480" y="1856556"/>
          <a:ext cx="66040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478">
                <a:tc>
                  <a:txBody>
                    <a:bodyPr/>
                    <a:lstStyle/>
                    <a:p>
                      <a:pPr algn="ctr"/>
                      <a:endParaRPr lang="es-PE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b="0" dirty="0">
                          <a:solidFill>
                            <a:schemeClr val="tx1"/>
                          </a:solidFill>
                        </a:rPr>
                        <a:t>Hombres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b="0" dirty="0">
                          <a:solidFill>
                            <a:schemeClr val="tx1"/>
                          </a:solidFill>
                        </a:rPr>
                        <a:t>Mujeres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b="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478">
                <a:tc>
                  <a:txBody>
                    <a:bodyPr/>
                    <a:lstStyle/>
                    <a:p>
                      <a:pPr algn="ctr"/>
                      <a:r>
                        <a:rPr lang="es-PE" sz="2800" b="0" dirty="0">
                          <a:solidFill>
                            <a:schemeClr val="tx1"/>
                          </a:solidFill>
                        </a:rPr>
                        <a:t>Ciencias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b="0" dirty="0">
                          <a:solidFill>
                            <a:schemeClr val="tx1"/>
                          </a:solidFill>
                        </a:rPr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b="0" dirty="0">
                          <a:solidFill>
                            <a:schemeClr val="tx1"/>
                          </a:solidFill>
                        </a:rPr>
                        <a:t>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b="0" dirty="0">
                          <a:solidFill>
                            <a:schemeClr val="tx1"/>
                          </a:solidFill>
                        </a:rPr>
                        <a:t>70%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478">
                <a:tc>
                  <a:txBody>
                    <a:bodyPr/>
                    <a:lstStyle/>
                    <a:p>
                      <a:pPr algn="ctr"/>
                      <a:r>
                        <a:rPr lang="es-PE" sz="2800" b="0" dirty="0">
                          <a:solidFill>
                            <a:schemeClr val="tx1"/>
                          </a:solidFill>
                        </a:rPr>
                        <a:t>Letras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b="0" dirty="0">
                          <a:solidFill>
                            <a:schemeClr val="tx1"/>
                          </a:solidFill>
                        </a:rP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b="0" dirty="0">
                          <a:solidFill>
                            <a:schemeClr val="tx1"/>
                          </a:solidFill>
                        </a:rPr>
                        <a:t>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b="0" dirty="0">
                          <a:solidFill>
                            <a:schemeClr val="tx1"/>
                          </a:solidFill>
                        </a:rPr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478">
                <a:tc>
                  <a:txBody>
                    <a:bodyPr/>
                    <a:lstStyle/>
                    <a:p>
                      <a:pPr algn="ctr"/>
                      <a:r>
                        <a:rPr lang="es-PE" sz="2800" b="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b="0" dirty="0">
                          <a:solidFill>
                            <a:schemeClr val="tx1"/>
                          </a:solidFill>
                        </a:rPr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b="0" dirty="0">
                          <a:solidFill>
                            <a:schemeClr val="tx1"/>
                          </a:solidFill>
                        </a:rPr>
                        <a:t>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2800" b="0" dirty="0">
                          <a:solidFill>
                            <a:schemeClr val="tx1"/>
                          </a:solidFill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id="{57144FF5-31E2-479A-871D-D4F1DB4E6DE0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1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5EAE127B-B2A0-405E-88C6-7AAED93F4412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22 – Página 100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4091689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4F46C-2295-4CDC-B256-995D41FE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1118B4-FDD8-4B2B-AB0F-B82754C4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ES_tradnl" sz="3200" dirty="0">
                <a:ea typeface="Times New Roman" pitchFamily="18" charset="0"/>
                <a:cs typeface="Arial" pitchFamily="34" charset="0"/>
              </a:rPr>
              <a:t>Se sabe que:  P(A|B) =  P(A∩B)/P(B)  y   P(B | A) =  P(A∩B)/P(A), entonces se puede establecer que :  P(A∩B) = P(A)P(B | A) =  P(B)P(A | B). </a:t>
            </a:r>
          </a:p>
          <a:p>
            <a:pPr algn="just"/>
            <a:r>
              <a:rPr lang="es-ES_tradnl" sz="3200" dirty="0"/>
              <a:t>Generalizando: Sean los eventos A</a:t>
            </a:r>
            <a:r>
              <a:rPr lang="es-ES_tradnl" sz="3200" baseline="-25000" dirty="0"/>
              <a:t>1</a:t>
            </a:r>
            <a:r>
              <a:rPr lang="es-ES_tradnl" sz="3200" dirty="0"/>
              <a:t>, A</a:t>
            </a:r>
            <a:r>
              <a:rPr lang="es-ES_tradnl" sz="3200" baseline="-25000" dirty="0"/>
              <a:t>2</a:t>
            </a:r>
            <a:r>
              <a:rPr lang="es-ES_tradnl" sz="3200" dirty="0"/>
              <a:t>, ... , </a:t>
            </a:r>
            <a:r>
              <a:rPr lang="es-ES_tradnl" sz="3200" dirty="0" err="1"/>
              <a:t>A</a:t>
            </a:r>
            <a:r>
              <a:rPr lang="es-ES_tradnl" sz="3200" baseline="-25000" dirty="0" err="1"/>
              <a:t>k</a:t>
            </a:r>
            <a:r>
              <a:rPr lang="es-ES_tradnl" sz="3200" dirty="0"/>
              <a:t>  entonces: </a:t>
            </a:r>
          </a:p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E55D79-D5C4-4673-BDD8-F946DDBF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7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6F5339-049A-49FB-AB8E-337360B4EF06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 regla de la multiplicación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38">
            <a:extLst>
              <a:ext uri="{FF2B5EF4-FFF2-40B4-BE49-F238E27FC236}">
                <a16:creationId xmlns:a16="http://schemas.microsoft.com/office/drawing/2014/main" id="{53DB64AA-ED19-4FFF-AFD6-3815E5E2EE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4038"/>
              </p:ext>
            </p:extLst>
          </p:nvPr>
        </p:nvGraphicFramePr>
        <p:xfrm>
          <a:off x="1121329" y="4149080"/>
          <a:ext cx="10629028" cy="504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14" name="Ecuación" r:id="rId3" imgW="5334000" imgH="228600" progId="Equation.3">
                  <p:embed/>
                </p:oleObj>
              </mc:Choice>
              <mc:Fallback>
                <p:oleObj name="Ecuación" r:id="rId3" imgW="5334000" imgH="228600" progId="Equation.3">
                  <p:embed/>
                  <p:pic>
                    <p:nvPicPr>
                      <p:cNvPr id="2359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1329" y="4149080"/>
                        <a:ext cx="10629028" cy="5040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0045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4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1pPr>
            <a:lvl2pPr marL="914423" indent="-35170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2pPr>
            <a:lvl3pPr marL="1406804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3pPr>
            <a:lvl4pPr marL="1969526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4pPr>
            <a:lvl5pPr marL="2532248" indent="-281361" defTabSz="1215323" eaLnBrk="0" hangingPunct="0">
              <a:defRPr sz="2339">
                <a:solidFill>
                  <a:schemeClr val="tx1"/>
                </a:solidFill>
                <a:latin typeface="Arial" pitchFamily="34" charset="0"/>
              </a:defRPr>
            </a:lvl5pPr>
            <a:lvl6pPr marL="3094970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6pPr>
            <a:lvl7pPr marL="3657691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7pPr>
            <a:lvl8pPr marL="4220413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8pPr>
            <a:lvl9pPr marL="4783135" indent="-281361" defTabSz="1215323" eaLnBrk="0" fontAlgn="base" hangingPunct="0">
              <a:spcBef>
                <a:spcPct val="0"/>
              </a:spcBef>
              <a:spcAft>
                <a:spcPct val="0"/>
              </a:spcAft>
              <a:defRPr sz="2339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ECC24C9-B0A7-4983-9006-361DEBFA3B20}" type="slidenum">
              <a:rPr lang="es-ES" sz="1600">
                <a:latin typeface="Arial Black" pitchFamily="34" charset="0"/>
              </a:rPr>
              <a:pPr eaLnBrk="1" hangingPunct="1"/>
              <a:t>8</a:t>
            </a:fld>
            <a:endParaRPr lang="es-ES" sz="1600">
              <a:latin typeface="Arial Black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3709D9-CF6F-440A-91E9-6B1B77D456DF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Ejemplo 2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45F00350-78AA-4B26-AF7C-683C445F55FB}"/>
              </a:ext>
            </a:extLst>
          </p:cNvPr>
          <p:cNvSpPr txBox="1">
            <a:spLocks/>
          </p:cNvSpPr>
          <p:nvPr/>
        </p:nvSpPr>
        <p:spPr>
          <a:xfrm>
            <a:off x="1199455" y="1889372"/>
            <a:ext cx="10013027" cy="398789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_tradnl" sz="2400" dirty="0"/>
              <a:t>Si se eligen al azar 2 artículos de un cargamento de 250, de los cuales, 20 están defectuosos.  Halle la probabilidad de que ambos estén defectuosos si:</a:t>
            </a:r>
            <a:endParaRPr lang="es-PE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_tradnl" sz="2400" dirty="0"/>
              <a:t>a) La selección es sin reemplazo</a:t>
            </a:r>
            <a:endParaRPr lang="es-PE" sz="2400" dirty="0"/>
          </a:p>
          <a:p>
            <a:pPr marL="1809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_tradnl" sz="2400" dirty="0"/>
              <a:t> Sean los eventos: </a:t>
            </a:r>
          </a:p>
          <a:p>
            <a:pPr marL="18097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_tradnl" sz="2400" dirty="0"/>
              <a:t>D</a:t>
            </a:r>
            <a:r>
              <a:rPr lang="es-ES_tradnl" sz="2400" baseline="-25000" dirty="0"/>
              <a:t>i</a:t>
            </a:r>
            <a:r>
              <a:rPr lang="es-ES_tradnl" sz="2400" dirty="0"/>
              <a:t> = {el artículo seleccionado en el lugar i está defectuoso}</a:t>
            </a:r>
            <a:endParaRPr lang="es-PE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_tradnl" sz="2400" dirty="0"/>
              <a:t> </a:t>
            </a:r>
            <a:r>
              <a:rPr lang="es-ES_tradnl" sz="2400" dirty="0" err="1"/>
              <a:t>D</a:t>
            </a:r>
            <a:r>
              <a:rPr lang="es-ES_tradnl" sz="2400" baseline="30000" dirty="0" err="1"/>
              <a:t>C</a:t>
            </a:r>
            <a:r>
              <a:rPr lang="es-ES_tradnl" sz="2400" baseline="-25000" dirty="0" err="1"/>
              <a:t>i</a:t>
            </a:r>
            <a:r>
              <a:rPr lang="es-ES_tradnl" sz="2400" dirty="0"/>
              <a:t> = {el artículo seleccionado en el lugar i no está defectuoso}</a:t>
            </a:r>
            <a:endParaRPr lang="es-PE" sz="24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_tradnl" sz="2400" dirty="0"/>
              <a:t> </a:t>
            </a:r>
            <a:endParaRPr lang="es-PE" sz="24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_tradnl" sz="24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s-ES_tradnl" sz="2400" dirty="0"/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s-ES_tradnl" sz="2400" dirty="0"/>
              <a:t>b) La selección con reemplazo se deja como ejercicio. </a:t>
            </a:r>
            <a:endParaRPr lang="es-ES_tradnl" sz="2400" dirty="0">
              <a:ea typeface="Times New Roman" pitchFamily="18" charset="0"/>
              <a:cs typeface="Arial" pitchFamily="34" charset="0"/>
            </a:endParaRPr>
          </a:p>
        </p:txBody>
      </p:sp>
      <p:graphicFrame>
        <p:nvGraphicFramePr>
          <p:cNvPr id="5" name="Object 40">
            <a:extLst>
              <a:ext uri="{FF2B5EF4-FFF2-40B4-BE49-F238E27FC236}">
                <a16:creationId xmlns:a16="http://schemas.microsoft.com/office/drawing/2014/main" id="{0CEC73AA-D38D-4278-A135-2131B4B9C9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087560"/>
              </p:ext>
            </p:extLst>
          </p:nvPr>
        </p:nvGraphicFramePr>
        <p:xfrm>
          <a:off x="3575720" y="4365104"/>
          <a:ext cx="5680633" cy="72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38" name="Ecuación" r:id="rId3" imgW="3378200" imgH="431800" progId="Equation.3">
                  <p:embed/>
                </p:oleObj>
              </mc:Choice>
              <mc:Fallback>
                <p:oleObj name="Ecuación" r:id="rId3" imgW="3378200" imgH="431800" progId="Equation.3">
                  <p:embed/>
                  <p:pic>
                    <p:nvPicPr>
                      <p:cNvPr id="23592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720" y="4365104"/>
                        <a:ext cx="5680633" cy="7200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7022591B-188F-480D-9F98-0021E6751D65}"/>
              </a:ext>
            </a:extLst>
          </p:cNvPr>
          <p:cNvSpPr/>
          <p:nvPr/>
        </p:nvSpPr>
        <p:spPr>
          <a:xfrm>
            <a:off x="979516" y="6459784"/>
            <a:ext cx="5764556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dirty="0">
                <a:solidFill>
                  <a:schemeClr val="accent2">
                    <a:lumMod val="50000"/>
                  </a:schemeClr>
                </a:solidFill>
              </a:rPr>
              <a:t>Ejemplo 23 – Página 103 de la Guía de Estadística General</a:t>
            </a:r>
          </a:p>
        </p:txBody>
      </p:sp>
    </p:spTree>
    <p:extLst>
      <p:ext uri="{BB962C8B-B14F-4D97-AF65-F5344CB8AC3E}">
        <p14:creationId xmlns:p14="http://schemas.microsoft.com/office/powerpoint/2010/main" val="161474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E55D79-D5C4-4673-BDD8-F946DDBF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CC949-1989-4E64-93DF-3E75F23A0E9E}" type="slidenum">
              <a:rPr lang="es-ES" smtClean="0"/>
              <a:pPr>
                <a:defRPr/>
              </a:pPr>
              <a:t>9</a:t>
            </a:fld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6F5339-049A-49FB-AB8E-337360B4EF06}"/>
              </a:ext>
            </a:extLst>
          </p:cNvPr>
          <p:cNvSpPr txBox="1">
            <a:spLocks noChangeArrowheads="1"/>
          </p:cNvSpPr>
          <p:nvPr/>
        </p:nvSpPr>
        <p:spPr>
          <a:xfrm>
            <a:off x="1287517" y="787831"/>
            <a:ext cx="9268808" cy="8110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s-ES" sz="51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La ley de probabilidad total</a:t>
            </a:r>
            <a:endParaRPr lang="es-ES" sz="360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2B4A1D2-EDAE-458F-9E46-B861D557C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490" y="1909934"/>
            <a:ext cx="9941019" cy="423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490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4667</TotalTime>
  <Words>1349</Words>
  <Application>Microsoft Office PowerPoint</Application>
  <PresentationFormat>Panorámica</PresentationFormat>
  <Paragraphs>140</Paragraphs>
  <Slides>17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Verdana</vt:lpstr>
      <vt:lpstr>Retrospección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de Málaga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1: Introducción a la estadística descriptiva</dc:title>
  <dc:creator>Fco. Javier Barón López</dc:creator>
  <cp:keywords>Bioestadística, estadística descriptiva</cp:keywords>
  <cp:lastModifiedBy>.</cp:lastModifiedBy>
  <cp:revision>259</cp:revision>
  <dcterms:created xsi:type="dcterms:W3CDTF">2003-09-01T17:28:59Z</dcterms:created>
  <dcterms:modified xsi:type="dcterms:W3CDTF">2020-01-23T14:22:31Z</dcterms:modified>
</cp:coreProperties>
</file>