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32"/>
  </p:notesMasterIdLst>
  <p:handoutMasterIdLst>
    <p:handoutMasterId r:id="rId33"/>
  </p:handoutMasterIdLst>
  <p:sldIdLst>
    <p:sldId id="455" r:id="rId2"/>
    <p:sldId id="382" r:id="rId3"/>
    <p:sldId id="456" r:id="rId4"/>
    <p:sldId id="458" r:id="rId5"/>
    <p:sldId id="473" r:id="rId6"/>
    <p:sldId id="459" r:id="rId7"/>
    <p:sldId id="474" r:id="rId8"/>
    <p:sldId id="460" r:id="rId9"/>
    <p:sldId id="461" r:id="rId10"/>
    <p:sldId id="462" r:id="rId11"/>
    <p:sldId id="475" r:id="rId12"/>
    <p:sldId id="463" r:id="rId13"/>
    <p:sldId id="476" r:id="rId14"/>
    <p:sldId id="477" r:id="rId15"/>
    <p:sldId id="465" r:id="rId16"/>
    <p:sldId id="466" r:id="rId17"/>
    <p:sldId id="478" r:id="rId18"/>
    <p:sldId id="479" r:id="rId19"/>
    <p:sldId id="480" r:id="rId20"/>
    <p:sldId id="468" r:id="rId21"/>
    <p:sldId id="469" r:id="rId22"/>
    <p:sldId id="470" r:id="rId23"/>
    <p:sldId id="471" r:id="rId24"/>
    <p:sldId id="481" r:id="rId25"/>
    <p:sldId id="472" r:id="rId26"/>
    <p:sldId id="482" r:id="rId27"/>
    <p:sldId id="483" r:id="rId28"/>
    <p:sldId id="484" r:id="rId29"/>
    <p:sldId id="485" r:id="rId30"/>
    <p:sldId id="486" r:id="rId31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D163E7-F3D4-4F8D-BEDE-02478CD06DEE}">
          <p14:sldIdLst>
            <p14:sldId id="455"/>
            <p14:sldId id="382"/>
            <p14:sldId id="456"/>
            <p14:sldId id="458"/>
            <p14:sldId id="473"/>
            <p14:sldId id="459"/>
            <p14:sldId id="474"/>
            <p14:sldId id="460"/>
            <p14:sldId id="461"/>
            <p14:sldId id="462"/>
            <p14:sldId id="475"/>
            <p14:sldId id="463"/>
            <p14:sldId id="476"/>
            <p14:sldId id="477"/>
            <p14:sldId id="465"/>
            <p14:sldId id="466"/>
            <p14:sldId id="478"/>
            <p14:sldId id="479"/>
            <p14:sldId id="480"/>
            <p14:sldId id="468"/>
            <p14:sldId id="469"/>
            <p14:sldId id="470"/>
            <p14:sldId id="471"/>
            <p14:sldId id="481"/>
            <p14:sldId id="472"/>
            <p14:sldId id="482"/>
            <p14:sldId id="483"/>
            <p14:sldId id="484"/>
            <p14:sldId id="485"/>
            <p14:sldId id="4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852" y="60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713402" y="2924944"/>
            <a:ext cx="107651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8: VARIABLE ALEATORIA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10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Con relación al Ejemplo 1, halle la función de probabilidad de la </a:t>
            </a:r>
            <a:r>
              <a:rPr lang="es-ES_tradnl" sz="2400" dirty="0" err="1"/>
              <a:t>v.a.d</a:t>
            </a:r>
            <a:r>
              <a:rPr lang="es-ES_tradnl" sz="2400" dirty="0"/>
              <a:t> Y definida como el número de niños de sexo femenino que nacerán, asumiendo que los eventos simples son igualmente probables (o que P(M)=P(F)=1/2 y que M y F son eventos independientes).</a:t>
            </a: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22591B-188F-480D-9F98-0021E6751D65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4 – Página 122 de la Guía de Estadística General</a:t>
            </a:r>
          </a:p>
        </p:txBody>
      </p:sp>
      <p:graphicFrame>
        <p:nvGraphicFramePr>
          <p:cNvPr id="8" name="4 Objeto">
            <a:extLst>
              <a:ext uri="{FF2B5EF4-FFF2-40B4-BE49-F238E27FC236}">
                <a16:creationId xmlns:a16="http://schemas.microsoft.com/office/drawing/2014/main" id="{D44FEA21-6D90-4B27-B09C-B7105C2FF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03914"/>
              </p:ext>
            </p:extLst>
          </p:nvPr>
        </p:nvGraphicFramePr>
        <p:xfrm>
          <a:off x="3255950" y="3429000"/>
          <a:ext cx="5900035" cy="27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1" name="Ecuación" r:id="rId3" imgW="2844720" imgH="1600200" progId="Equation.3">
                  <p:embed/>
                </p:oleObj>
              </mc:Choice>
              <mc:Fallback>
                <p:oleObj name="Ecuación" r:id="rId3" imgW="2844720" imgH="1600200" progId="Equation.3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50" y="3429000"/>
                        <a:ext cx="5900035" cy="2798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47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11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22591B-188F-480D-9F98-0021E6751D65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4 – Página 122 de la Guía de Estadística General</a:t>
            </a:r>
          </a:p>
        </p:txBody>
      </p:sp>
      <p:pic>
        <p:nvPicPr>
          <p:cNvPr id="11" name="Picture 17">
            <a:extLst>
              <a:ext uri="{FF2B5EF4-FFF2-40B4-BE49-F238E27FC236}">
                <a16:creationId xmlns:a16="http://schemas.microsoft.com/office/drawing/2014/main" id="{59D30E06-5DF6-4E79-AD94-DB85EB45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2" y="3163241"/>
            <a:ext cx="1068265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2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17EE80-1C55-4414-9B99-C1C104324837}"/>
              </a:ext>
            </a:extLst>
          </p:cNvPr>
          <p:cNvSpPr/>
          <p:nvPr/>
        </p:nvSpPr>
        <p:spPr>
          <a:xfrm>
            <a:off x="1127447" y="2060848"/>
            <a:ext cx="10085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/>
              <a:t>El número de unidades vendidas por día del artículo Z es una variable aleatoria tiene la siguiente función de probabilidad:</a:t>
            </a:r>
            <a:endParaRPr lang="es-MX" sz="3200" dirty="0"/>
          </a:p>
        </p:txBody>
      </p:sp>
      <p:graphicFrame>
        <p:nvGraphicFramePr>
          <p:cNvPr id="6" name="2 Objeto">
            <a:extLst>
              <a:ext uri="{FF2B5EF4-FFF2-40B4-BE49-F238E27FC236}">
                <a16:creationId xmlns:a16="http://schemas.microsoft.com/office/drawing/2014/main" id="{89A4AC02-426F-4CA7-84F1-C547984CA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30771"/>
              </p:ext>
            </p:extLst>
          </p:nvPr>
        </p:nvGraphicFramePr>
        <p:xfrm>
          <a:off x="2965608" y="3429000"/>
          <a:ext cx="6408712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79" name="Ecuación" r:id="rId3" imgW="2743200" imgH="1117600" progId="Equation.3">
                  <p:embed/>
                </p:oleObj>
              </mc:Choice>
              <mc:Fallback>
                <p:oleObj name="Ecuación" r:id="rId3" imgW="2743200" imgH="1117600" progId="Equation.3">
                  <p:embed/>
                  <p:pic>
                    <p:nvPicPr>
                      <p:cNvPr id="3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08" y="3429000"/>
                        <a:ext cx="6408712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1DF0ECC-361A-45E9-8AC8-541BBB707662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5 – Página 123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7114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37F73A-F2C5-4438-9F81-709F18884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9"/>
          <a:stretch/>
        </p:blipFill>
        <p:spPr bwMode="auto">
          <a:xfrm>
            <a:off x="1287516" y="2204864"/>
            <a:ext cx="9911689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B9F7C4E-D574-4F3E-91B0-91DFD7F24160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5 – Página 123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34210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B9F7C4E-D574-4F3E-91B0-91DFD7F24160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124 de la Guía de Estadística General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6A8C94A-E62C-42F3-9CAD-521C155702F8}"/>
              </a:ext>
            </a:extLst>
          </p:cNvPr>
          <p:cNvSpPr/>
          <p:nvPr/>
        </p:nvSpPr>
        <p:spPr>
          <a:xfrm>
            <a:off x="1287516" y="1988840"/>
            <a:ext cx="9924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Una muestra aleatoria con reposición de tamaño n=2 se selecciona del conjunto {1,2,3} obteniéndose  un espacio muestral:</a:t>
            </a:r>
            <a:endParaRPr lang="es-MX" sz="2800" dirty="0"/>
          </a:p>
        </p:txBody>
      </p:sp>
      <p:graphicFrame>
        <p:nvGraphicFramePr>
          <p:cNvPr id="9" name="4 Objeto">
            <a:extLst>
              <a:ext uri="{FF2B5EF4-FFF2-40B4-BE49-F238E27FC236}">
                <a16:creationId xmlns:a16="http://schemas.microsoft.com/office/drawing/2014/main" id="{ABB3B700-8E22-4E7C-88AD-A2B213AE6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579506"/>
              </p:ext>
            </p:extLst>
          </p:nvPr>
        </p:nvGraphicFramePr>
        <p:xfrm>
          <a:off x="1639529" y="3429000"/>
          <a:ext cx="907300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3" r:id="rId3" imgW="3683000" imgH="279400" progId="Equation.DSMT4">
                  <p:embed/>
                </p:oleObj>
              </mc:Choice>
              <mc:Fallback>
                <p:oleObj r:id="rId3" imgW="3683000" imgH="279400" progId="Equation.DSMT4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29" y="3429000"/>
                        <a:ext cx="9073008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433DE973-C89D-42E8-A094-9409FC63EE89}"/>
              </a:ext>
            </a:extLst>
          </p:cNvPr>
          <p:cNvSpPr/>
          <p:nvPr/>
        </p:nvSpPr>
        <p:spPr>
          <a:xfrm>
            <a:off x="1287516" y="4361638"/>
            <a:ext cx="99249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Sea X la variable aleatoria la suma de los dos números. Hallar la función de probabilidad de la variable aleatoria X.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7099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139B26-6F47-4CB1-86D9-0C4CC111A455}"/>
              </a:ext>
            </a:extLst>
          </p:cNvPr>
          <p:cNvSpPr/>
          <p:nvPr/>
        </p:nvSpPr>
        <p:spPr>
          <a:xfrm>
            <a:off x="1055440" y="1988840"/>
            <a:ext cx="100811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/>
              <a:t>Un dispositivo está compuesto por tres elementos (A, B y C) que trabajan independientemente. La probabilidad de falla de cada elemento en una prueba es 0.1. </a:t>
            </a:r>
          </a:p>
          <a:p>
            <a:pPr marL="514350" indent="-514350">
              <a:buAutoNum type="alphaLcParenR"/>
            </a:pPr>
            <a:r>
              <a:rPr lang="es-ES_tradnl" sz="3200" dirty="0"/>
              <a:t>Halle la función de probabilidad de la variable aleatoria X: número de elementos que fallan en una prueba. </a:t>
            </a:r>
          </a:p>
          <a:p>
            <a:pPr marL="514350" indent="-514350">
              <a:buAutoNum type="alphaLcParenR" startAt="2"/>
            </a:pPr>
            <a:r>
              <a:rPr lang="es-ES_tradnl" sz="3200" dirty="0"/>
              <a:t>¿Cuál es la probabilidad de que falle al menos un elemento en una prueba?.</a:t>
            </a:r>
          </a:p>
          <a:p>
            <a:endParaRPr lang="es-MX" sz="3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2B045FD-76B4-44B8-AE20-101E7FA9F896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2 – Página 124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27296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139B26-6F47-4CB1-86D9-0C4CC111A455}"/>
              </a:ext>
            </a:extLst>
          </p:cNvPr>
          <p:cNvSpPr/>
          <p:nvPr/>
        </p:nvSpPr>
        <p:spPr>
          <a:xfrm>
            <a:off x="1055440" y="1988840"/>
            <a:ext cx="10081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/>
              <a:t>En un distrito de Lima el número de hijos por familia es una variable aleatoria con la siguiente función de probabilidad:</a:t>
            </a:r>
            <a:endParaRPr lang="es-MX" sz="3200" dirty="0"/>
          </a:p>
        </p:txBody>
      </p:sp>
      <p:pic>
        <p:nvPicPr>
          <p:cNvPr id="6" name="6 Imagen">
            <a:extLst>
              <a:ext uri="{FF2B5EF4-FFF2-40B4-BE49-F238E27FC236}">
                <a16:creationId xmlns:a16="http://schemas.microsoft.com/office/drawing/2014/main" id="{EBF32AC2-9E85-4458-8C1C-EE87E29F19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212976"/>
            <a:ext cx="7632848" cy="2376264"/>
          </a:xfrm>
          <a:prstGeom prst="rect">
            <a:avLst/>
          </a:prstGeom>
          <a:noFill/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9E4A8D7-956B-49E9-8D1D-54CBA639F328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3 – Página 125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90535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E4A8D7-956B-49E9-8D1D-54CBA639F328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3 – Página 125 de la Guía de Estadística General</a:t>
            </a:r>
          </a:p>
        </p:txBody>
      </p:sp>
      <p:sp>
        <p:nvSpPr>
          <p:cNvPr id="8" name="3 Rectángulo">
            <a:extLst>
              <a:ext uri="{FF2B5EF4-FFF2-40B4-BE49-F238E27FC236}">
                <a16:creationId xmlns:a16="http://schemas.microsoft.com/office/drawing/2014/main" id="{5ABB0EA4-C498-483E-9B2A-F7996DCD40A8}"/>
              </a:ext>
            </a:extLst>
          </p:cNvPr>
          <p:cNvSpPr/>
          <p:nvPr/>
        </p:nvSpPr>
        <p:spPr>
          <a:xfrm>
            <a:off x="1078141" y="2204864"/>
            <a:ext cx="10035718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s-ES_tradnl" sz="2800" dirty="0"/>
              <a:t>Halle el valor de </a:t>
            </a:r>
            <a:r>
              <a:rPr lang="es-ES_tradnl" sz="2800" i="1" dirty="0"/>
              <a:t>k</a:t>
            </a:r>
            <a:r>
              <a:rPr lang="es-ES_tradnl" sz="2800" dirty="0"/>
              <a:t> para que f(x) sea una función de probabilidad.</a:t>
            </a:r>
          </a:p>
          <a:p>
            <a:pPr marL="457200" indent="-457200">
              <a:buFontTx/>
              <a:buAutoNum type="alphaLcParenR"/>
            </a:pPr>
            <a:r>
              <a:rPr lang="es-ES" sz="2800" dirty="0"/>
              <a:t>Si se escoge al azar una familia, ¿cuál es la probabilidad de que tenga por lo menos dos hijos?</a:t>
            </a:r>
            <a:endParaRPr lang="es-MX" sz="2800" dirty="0"/>
          </a:p>
          <a:p>
            <a:pPr marL="457200" indent="-457200">
              <a:buAutoNum type="alphaLcParenR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085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118B4-FDD8-4B2B-AB0F-B82754C4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4824"/>
            <a:ext cx="10115203" cy="942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sz="3200" dirty="0"/>
              <a:t>La función  de la </a:t>
            </a:r>
            <a:r>
              <a:rPr lang="es-ES_tradnl" sz="3200" dirty="0" err="1"/>
              <a:t>v.a.</a:t>
            </a:r>
            <a:r>
              <a:rPr lang="es-ES_tradnl" sz="3200" dirty="0"/>
              <a:t> continua X es su función de densidad si cumple con lo siguiente:</a:t>
            </a:r>
            <a:endParaRPr lang="es-MX" sz="3200" dirty="0"/>
          </a:p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Función de densidad de una variable aleatoria continua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9BE6E-BBC5-46C8-95CD-C0E833A94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7"/>
          <a:stretch/>
        </p:blipFill>
        <p:spPr bwMode="auto">
          <a:xfrm>
            <a:off x="1103073" y="2787377"/>
            <a:ext cx="936104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7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Función de densidad de una variable aleatoria continua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3 Objeto">
            <a:extLst>
              <a:ext uri="{FF2B5EF4-FFF2-40B4-BE49-F238E27FC236}">
                <a16:creationId xmlns:a16="http://schemas.microsoft.com/office/drawing/2014/main" id="{39E7A977-9F79-4A92-AF7F-4A9882C45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0845"/>
              </p:ext>
            </p:extLst>
          </p:nvPr>
        </p:nvGraphicFramePr>
        <p:xfrm>
          <a:off x="1364896" y="2722236"/>
          <a:ext cx="9462208" cy="166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27" name="Ecuación" r:id="rId3" imgW="2616200" imgH="482600" progId="Equation.3">
                  <p:embed/>
                </p:oleObj>
              </mc:Choice>
              <mc:Fallback>
                <p:oleObj name="Ecuación" r:id="rId3" imgW="2616200" imgH="482600" progId="Equation.3">
                  <p:embed/>
                  <p:pic>
                    <p:nvPicPr>
                      <p:cNvPr id="4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896" y="2722236"/>
                        <a:ext cx="9462208" cy="1663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112785" cy="5318064"/>
          </a:xfrm>
        </p:spPr>
        <p:txBody>
          <a:bodyPr>
            <a:normAutofit/>
          </a:bodyPr>
          <a:lstStyle/>
          <a:p>
            <a:pPr lvl="0" algn="just"/>
            <a:r>
              <a:rPr lang="es-ES_tradnl" sz="4800" dirty="0"/>
              <a:t>Al finalizar este capítulo el estudiante podrá entender el concepto de una variable aleatoria y las aplicaciones que tiene en la teoría de probabilidades y en el campo de la inferencia estadística.</a:t>
            </a:r>
            <a:endParaRPr lang="es-PE" sz="4800" dirty="0"/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20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5 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0F05EB-629F-4324-8C80-11CAFA2B7100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4 – Página 126 de la Guía de Estadística General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BEA8BC-D828-45CA-88F2-6F696F7183E8}"/>
              </a:ext>
            </a:extLst>
          </p:cNvPr>
          <p:cNvSpPr/>
          <p:nvPr/>
        </p:nvSpPr>
        <p:spPr>
          <a:xfrm>
            <a:off x="1199455" y="1917573"/>
            <a:ext cx="97930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/>
              <a:t>Sea la V.A. X: Peso de un artículo (Kg), cuya función de densidad está dada por:</a:t>
            </a:r>
          </a:p>
        </p:txBody>
      </p:sp>
      <p:graphicFrame>
        <p:nvGraphicFramePr>
          <p:cNvPr id="12" name="4 Objeto">
            <a:extLst>
              <a:ext uri="{FF2B5EF4-FFF2-40B4-BE49-F238E27FC236}">
                <a16:creationId xmlns:a16="http://schemas.microsoft.com/office/drawing/2014/main" id="{44C8F5AF-7F8D-4D72-BCE9-1DE085074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48681"/>
              </p:ext>
            </p:extLst>
          </p:nvPr>
        </p:nvGraphicFramePr>
        <p:xfrm>
          <a:off x="1253370" y="3022992"/>
          <a:ext cx="4427692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6" r:id="rId3" imgW="1600200" imgH="660400" progId="">
                  <p:embed/>
                </p:oleObj>
              </mc:Choice>
              <mc:Fallback>
                <p:oleObj r:id="rId3" imgW="1600200" imgH="660400" progId="">
                  <p:embed/>
                  <p:pic>
                    <p:nvPicPr>
                      <p:cNvPr id="5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370" y="3022992"/>
                        <a:ext cx="4427692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8" descr="Resultado de imagen para peso 1 kg">
            <a:extLst>
              <a:ext uri="{FF2B5EF4-FFF2-40B4-BE49-F238E27FC236}">
                <a16:creationId xmlns:a16="http://schemas.microsoft.com/office/drawing/2014/main" id="{C51E55EF-B4DD-40A5-8475-657D018BF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60" y="2963110"/>
            <a:ext cx="311599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5 Rectángulo">
            <a:extLst>
              <a:ext uri="{FF2B5EF4-FFF2-40B4-BE49-F238E27FC236}">
                <a16:creationId xmlns:a16="http://schemas.microsoft.com/office/drawing/2014/main" id="{DF1B1674-FDCB-4FA4-9E45-7615AFEE88C0}"/>
              </a:ext>
            </a:extLst>
          </p:cNvPr>
          <p:cNvSpPr/>
          <p:nvPr/>
        </p:nvSpPr>
        <p:spPr>
          <a:xfrm>
            <a:off x="1199455" y="4818659"/>
            <a:ext cx="116045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s-ES_tradnl" sz="2800" dirty="0"/>
              <a:t>Verifique que f(x) es una función de densidad.</a:t>
            </a:r>
          </a:p>
          <a:p>
            <a:pPr marL="457200" indent="-457200">
              <a:buFontTx/>
              <a:buAutoNum type="alphaLcParenR"/>
            </a:pPr>
            <a:r>
              <a:rPr lang="es-ES_tradnl" sz="2800" dirty="0"/>
              <a:t>Halle la probabilidad de que un artículo pese entre 1 y 1.5 kg.</a:t>
            </a:r>
            <a:endParaRPr lang="es-MX" sz="2800" dirty="0"/>
          </a:p>
          <a:p>
            <a:pPr marL="457200" indent="-457200">
              <a:buAutoNum type="alphaLcParenR"/>
            </a:pPr>
            <a:r>
              <a:rPr lang="es-ES_tradnl" sz="2800" dirty="0"/>
              <a:t>Halle la probabilidad de que un artículo pese al menos 1.8 kg.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3133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Valor esperado, esperanza matemática o media de una variable aleatoria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E806173-44BA-4997-B09A-7898057FE2D2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2132856"/>
            <a:ext cx="9924966" cy="916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_tradnl" sz="2800"/>
              <a:t>La media de una v.a X, que tiene como función de probabilidad, está dada por:</a:t>
            </a:r>
            <a:endParaRPr lang="es-MX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1B9912-69FC-41A5-A63B-138510D1F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5480" y="3261222"/>
            <a:ext cx="9839890" cy="19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del valor esperado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4AA6C2F-C764-4BE6-84B7-54E157CE6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2"/>
          <a:stretch/>
        </p:blipFill>
        <p:spPr bwMode="auto">
          <a:xfrm>
            <a:off x="1280314" y="1916831"/>
            <a:ext cx="9295853" cy="415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7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F44645-2334-4C68-A1B8-D6EDC7CA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958214-FB2F-4746-86DF-6B787391557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Variancia de una variable aleatoria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68B501-2E3B-4E11-A6F8-C24ABF197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009" y="2708920"/>
            <a:ext cx="1041998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2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la variancia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47A081-82EF-40F5-9DB8-CC0ED64B3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/>
          <a:stretch/>
        </p:blipFill>
        <p:spPr bwMode="auto">
          <a:xfrm>
            <a:off x="1287517" y="1949669"/>
            <a:ext cx="8612941" cy="42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4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64DDD-AEAF-4F20-9BE3-546B92E5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/>
              <a:t>Sea la variable aleatoria X, definida como el número de artículos defectuosos producidos por día, cuya función de probabilidad es: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626F-C48A-4DCA-A0EA-F819353F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9C45A-1F55-4AA2-9C5C-B8B5F29A3E7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 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E7E487-2473-4DE1-8629-862ED7382F6F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129 de la Guía de Estadística General</a:t>
            </a:r>
          </a:p>
        </p:txBody>
      </p:sp>
      <p:graphicFrame>
        <p:nvGraphicFramePr>
          <p:cNvPr id="7" name="3 Objeto">
            <a:extLst>
              <a:ext uri="{FF2B5EF4-FFF2-40B4-BE49-F238E27FC236}">
                <a16:creationId xmlns:a16="http://schemas.microsoft.com/office/drawing/2014/main" id="{D55E15EC-CF79-421A-8D65-0DB741F69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5282"/>
              </p:ext>
            </p:extLst>
          </p:nvPr>
        </p:nvGraphicFramePr>
        <p:xfrm>
          <a:off x="2393529" y="3397351"/>
          <a:ext cx="7056784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1" name="Ecuación" r:id="rId3" imgW="2501640" imgH="914400" progId="Equation.3">
                  <p:embed/>
                </p:oleObj>
              </mc:Choice>
              <mc:Fallback>
                <p:oleObj name="Ecuación" r:id="rId3" imgW="2501640" imgH="914400" progId="Equation.3">
                  <p:embed/>
                  <p:pic>
                    <p:nvPicPr>
                      <p:cNvPr id="4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29" y="3397351"/>
                        <a:ext cx="7056784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1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64DDD-AEAF-4F20-9BE3-546B92E5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lphaLcParenR"/>
            </a:pPr>
            <a:r>
              <a:rPr lang="es-ES_tradnl" sz="2800" dirty="0"/>
              <a:t>Halle el valor de </a:t>
            </a:r>
            <a:r>
              <a:rPr lang="es-ES_tradnl" sz="2800" i="1" dirty="0"/>
              <a:t>k</a:t>
            </a:r>
            <a:r>
              <a:rPr lang="es-ES_tradnl" sz="2800" dirty="0"/>
              <a:t> para que  f(x) sea una función de probabilidad.</a:t>
            </a:r>
          </a:p>
          <a:p>
            <a:pPr marL="457200" indent="-457200">
              <a:buFontTx/>
              <a:buAutoNum type="alphaLcParenR"/>
            </a:pPr>
            <a:r>
              <a:rPr lang="es-ES_tradnl" sz="2800" dirty="0"/>
              <a:t>¿Cuál es la probabilidad de encontrar por lo menos dos artículos defectuosos en un día cualquiera?</a:t>
            </a:r>
            <a:endParaRPr lang="es-MX" sz="2800" dirty="0"/>
          </a:p>
          <a:p>
            <a:pPr marL="457200" indent="-457200">
              <a:buFontTx/>
              <a:buAutoNum type="alphaLcParenR"/>
            </a:pPr>
            <a:r>
              <a:rPr lang="es-ES_tradnl" sz="2800" dirty="0"/>
              <a:t>Halle el valor esperado y el coeficiente de variabilidad. </a:t>
            </a:r>
            <a:endParaRPr lang="es-MX" sz="2800" u="sng" dirty="0"/>
          </a:p>
          <a:p>
            <a:pPr marL="457200" indent="-457200">
              <a:buFontTx/>
              <a:buAutoNum type="alphaLcParenR"/>
            </a:pPr>
            <a:r>
              <a:rPr lang="es-ES" sz="2800" dirty="0"/>
              <a:t>Si la empresa estima que la perdida por cada artículo defectuoso por día es de $25.0 y un gasto de reenvió de $4.5. Halle la pérdida media y el coeficiente de variabilidad.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626F-C48A-4DCA-A0EA-F819353F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9C45A-1F55-4AA2-9C5C-B8B5F29A3E7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 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E7E487-2473-4DE1-8629-862ED7382F6F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129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61231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64DDD-AEAF-4F20-9BE3-546B92E5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dirty="0"/>
              <a:t>Se sabe que el tiempo (en minutos) que demora un automóvil en pasar la revisión técnica, es una variable aleatoria que tiene la siguiente función de densidad.</a:t>
            </a:r>
            <a:r>
              <a:rPr lang="es-ES" sz="2800" dirty="0"/>
              <a:t> 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626F-C48A-4DCA-A0EA-F819353F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9C45A-1F55-4AA2-9C5C-B8B5F29A3E7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 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E7E487-2473-4DE1-8629-862ED7382F6F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6 – Página 131 de la Guía de Estadística General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34C98688-3F38-4385-BEEE-B870C8EA9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63427"/>
              </p:ext>
            </p:extLst>
          </p:nvPr>
        </p:nvGraphicFramePr>
        <p:xfrm>
          <a:off x="3431704" y="3429000"/>
          <a:ext cx="4839317" cy="184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5" name="Ecuación" r:id="rId3" imgW="1650960" imgH="660240" progId="Equation.3">
                  <p:embed/>
                </p:oleObj>
              </mc:Choice>
              <mc:Fallback>
                <p:oleObj name="Ecuación" r:id="rId3" imgW="1650960" imgH="660240" progId="Equation.3">
                  <p:embed/>
                  <p:pic>
                    <p:nvPicPr>
                      <p:cNvPr id="2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429000"/>
                        <a:ext cx="4839317" cy="1848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4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64DDD-AEAF-4F20-9BE3-546B92E5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800" dirty="0"/>
              <a:t>Se sabe que el tiempo (en minutos) que demora un automóvil en pasar la revisión técnica, es una variable aleatoria que tiene la siguiente función de densidad.</a:t>
            </a:r>
            <a:r>
              <a:rPr lang="es-ES" sz="2800" dirty="0"/>
              <a:t> </a:t>
            </a:r>
            <a:endParaRPr lang="es-MX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626F-C48A-4DCA-A0EA-F819353F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9C45A-1F55-4AA2-9C5C-B8B5F29A3E7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 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E7E487-2473-4DE1-8629-862ED7382F6F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6 – Página 131 de la Guía de Estadística General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34C98688-3F38-4385-BEEE-B870C8EA9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704" y="3429000"/>
          <a:ext cx="4839317" cy="184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99" name="Ecuación" r:id="rId3" imgW="1650960" imgH="660240" progId="Equation.3">
                  <p:embed/>
                </p:oleObj>
              </mc:Choice>
              <mc:Fallback>
                <p:oleObj name="Ecuación" r:id="rId3" imgW="1650960" imgH="660240" progId="Equation.3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34C98688-3F38-4385-BEEE-B870C8EA9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429000"/>
                        <a:ext cx="4839317" cy="1848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18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512B0-12B0-4CB2-ADCE-360D975C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0CAE84-53C3-41A8-B970-E5D8F340F189}"/>
              </a:ext>
            </a:extLst>
          </p:cNvPr>
          <p:cNvSpPr/>
          <p:nvPr/>
        </p:nvSpPr>
        <p:spPr>
          <a:xfrm>
            <a:off x="1118658" y="1997838"/>
            <a:ext cx="997606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es-MX" sz="2800" dirty="0"/>
              <a:t>¿Cuál es la probabilidad de que un automóvil tarde en pasar la revisión técnica menos de 32 minutos?</a:t>
            </a:r>
            <a:endParaRPr lang="es-ES" sz="2800" dirty="0"/>
          </a:p>
          <a:p>
            <a:pPr marL="457200" indent="-457200">
              <a:buFontTx/>
              <a:buAutoNum type="alphaLcParenR"/>
            </a:pPr>
            <a:r>
              <a:rPr lang="es-MX" sz="2800" dirty="0"/>
              <a:t>Halle el porcentaje de automóviles que tardarán en pasar la revisión técnica entre 25 y 35 minutos.</a:t>
            </a:r>
          </a:p>
          <a:p>
            <a:pPr marL="457200" indent="-457200">
              <a:buFontTx/>
              <a:buAutoNum type="alphaLcParenR"/>
            </a:pPr>
            <a:r>
              <a:rPr lang="es-MX" sz="2800" dirty="0"/>
              <a:t>Halle la media y el coeficiente de variabilidad del tiempo que se demora en pasar la revisión técnica.</a:t>
            </a:r>
            <a:endParaRPr lang="es-PE" sz="2800" dirty="0"/>
          </a:p>
          <a:p>
            <a:pPr marL="457200" indent="-457200">
              <a:buFontTx/>
              <a:buAutoNum type="alphaLcParenR"/>
            </a:pPr>
            <a:r>
              <a:rPr lang="es-ES" sz="2800" dirty="0"/>
              <a:t>Si al implementar dos casetas par la revisión se espera disminuir el tiempo en un 12.5%, halle el nuevo tiempo medio que demora los automóviles en pasar la revisión técnica</a:t>
            </a:r>
            <a:endParaRPr lang="es-PE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90A15-75A2-4B0A-9CDA-609AB52B355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7 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0B80BA6-C536-4E1C-9399-54DD698E7AA1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6 – Página 131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2384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 Aleatoria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 dirty="0"/>
              <a:t>Variable aleatoria discreta</a:t>
            </a:r>
          </a:p>
          <a:p>
            <a:pPr lvl="1"/>
            <a:r>
              <a:rPr lang="es-ES_tradnl" sz="3600" dirty="0"/>
              <a:t>Distribución de probabilidad</a:t>
            </a:r>
          </a:p>
          <a:p>
            <a:pPr lvl="1"/>
            <a:r>
              <a:rPr lang="es-ES_tradnl" sz="3600" dirty="0"/>
              <a:t>Media y variancia</a:t>
            </a:r>
          </a:p>
          <a:p>
            <a:r>
              <a:rPr lang="es-ES_tradnl" sz="4000" dirty="0"/>
              <a:t>Variable aleatoria continua</a:t>
            </a:r>
          </a:p>
          <a:p>
            <a:pPr lvl="1"/>
            <a:r>
              <a:rPr lang="es-ES_tradnl" sz="3600" dirty="0"/>
              <a:t>Distribución de densidad</a:t>
            </a:r>
          </a:p>
          <a:p>
            <a:pPr lvl="1"/>
            <a:r>
              <a:rPr lang="es-ES_tradnl" sz="3600" dirty="0"/>
              <a:t>Media y variancia</a:t>
            </a:r>
          </a:p>
        </p:txBody>
      </p:sp>
    </p:spTree>
    <p:extLst>
      <p:ext uri="{BB962C8B-B14F-4D97-AF65-F5344CB8AC3E}">
        <p14:creationId xmlns:p14="http://schemas.microsoft.com/office/powerpoint/2010/main" val="437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57AA3-E4D0-4DC1-97DB-047B621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sz="3200" dirty="0"/>
              <a:t>Si el peso de un artículo en kg (X) tiene como función de densidad:</a:t>
            </a:r>
          </a:p>
          <a:p>
            <a:endParaRPr lang="es-PE" sz="3200" dirty="0"/>
          </a:p>
          <a:p>
            <a:endParaRPr lang="es-PE" sz="3200" dirty="0"/>
          </a:p>
          <a:p>
            <a:endParaRPr lang="es-PE" dirty="0"/>
          </a:p>
          <a:p>
            <a:endParaRPr lang="es-PE" sz="3200" dirty="0"/>
          </a:p>
          <a:p>
            <a:r>
              <a:rPr lang="es-PE" sz="3200" dirty="0"/>
              <a:t>a) Calcule E(X) y Var(X). </a:t>
            </a:r>
          </a:p>
          <a:p>
            <a:r>
              <a:rPr lang="es-PE" sz="3200" dirty="0"/>
              <a:t>b) Si el precio de venta es de 2 </a:t>
            </a:r>
            <a:r>
              <a:rPr lang="es-PE" sz="3200" dirty="0" err="1"/>
              <a:t>u.m</a:t>
            </a:r>
            <a:r>
              <a:rPr lang="es-PE" sz="3200" dirty="0"/>
              <a:t>. y el costo es de 1 </a:t>
            </a:r>
            <a:r>
              <a:rPr lang="es-PE" sz="3200" dirty="0" err="1"/>
              <a:t>u.m</a:t>
            </a:r>
            <a:r>
              <a:rPr lang="es-PE" sz="3200" dirty="0"/>
              <a:t>, garantizando un reintegro cuando el peso es menor de 8.25 Kg. Halle la utilidad esperada por artículo.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7791D0-0FD6-45C6-BA2E-46990DA8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30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34BFD1-ECA4-4BAD-81E0-82F3878F03AE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F6EF543-5B0D-4BF9-A2B9-8D0488EAE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885211"/>
              </p:ext>
            </p:extLst>
          </p:nvPr>
        </p:nvGraphicFramePr>
        <p:xfrm>
          <a:off x="3650725" y="2420888"/>
          <a:ext cx="4542391" cy="1788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3" name="Equation" r:id="rId3" imgW="1612800" imgH="634680" progId="Equation.DSMT4">
                  <p:embed/>
                </p:oleObj>
              </mc:Choice>
              <mc:Fallback>
                <p:oleObj name="Equation" r:id="rId3" imgW="16128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0725" y="2420888"/>
                        <a:ext cx="4542391" cy="1788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6C4D1E02-1FBD-4402-ACB6-90DC8542D522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5 – Página 133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0334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4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2400" dirty="0"/>
              <a:t>Una variable aleatoria es cualquier función que tiene como dominio a los elementos que constituyen el espacio muestral de un experimento aleatorio y como rango a un subconjunto de los reales.</a:t>
            </a:r>
            <a:endParaRPr lang="es-MX" sz="2400" dirty="0"/>
          </a:p>
          <a:p>
            <a:pPr marL="0" indent="0" algn="ctr">
              <a:buNone/>
            </a:pPr>
            <a:endParaRPr lang="es-ES_tradnl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7683FE-19D2-4EDC-B172-0CF6B415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497" y="3057873"/>
            <a:ext cx="9870941" cy="31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 aleatoria discreta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s-ES_tradnl" sz="4000" dirty="0"/>
          </a:p>
          <a:p>
            <a:pPr algn="ctr">
              <a:buNone/>
            </a:pPr>
            <a:endParaRPr lang="es-ES_tradnl" sz="4000" dirty="0"/>
          </a:p>
          <a:p>
            <a:pPr algn="ctr">
              <a:buNone/>
            </a:pPr>
            <a:r>
              <a:rPr lang="es-ES_tradnl" sz="4000" dirty="0"/>
              <a:t>Si su rango es un conjunto finito o infinito numerable.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884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11200" dirty="0"/>
              <a:t>Sea el experimento aleatorio registrar los sexos de los próximos tres niños que van a nacer. Si se define la </a:t>
            </a:r>
            <a:r>
              <a:rPr lang="es-ES_tradnl" sz="11200" dirty="0" err="1"/>
              <a:t>v.a.d</a:t>
            </a:r>
            <a:r>
              <a:rPr lang="es-ES_tradnl" sz="11200" dirty="0"/>
              <a:t>. Y como el número de niños de sexo femenino que nacerán.</a:t>
            </a:r>
          </a:p>
          <a:p>
            <a:pPr algn="just"/>
            <a:r>
              <a:rPr lang="es-ES_tradnl" sz="11200" dirty="0"/>
              <a:t>Halle el dominio y el rango de Y.</a:t>
            </a:r>
          </a:p>
          <a:p>
            <a:r>
              <a:rPr lang="es-ES_tradnl" sz="11200" dirty="0">
                <a:sym typeface="Symbol"/>
              </a:rPr>
              <a:t></a:t>
            </a:r>
            <a:r>
              <a:rPr lang="es-ES_tradnl" sz="11200" dirty="0"/>
              <a:t>={ MMM, MMF, MFM, FMM, MFF, FMF, FFM, FFF }</a:t>
            </a:r>
            <a:endParaRPr lang="es-MX" sz="11200" b="1" u="sng" dirty="0"/>
          </a:p>
          <a:p>
            <a:r>
              <a:rPr lang="es-ES_tradnl" sz="11200" dirty="0"/>
              <a:t>	Y(MMM) 				= 0</a:t>
            </a:r>
            <a:endParaRPr lang="es-MX" sz="11200" b="1" u="sng" dirty="0"/>
          </a:p>
          <a:p>
            <a:r>
              <a:rPr lang="es-ES_tradnl" sz="11200" dirty="0"/>
              <a:t>	Y(MMF) = Y(MFM) = Y(FMM) 	= 1</a:t>
            </a:r>
            <a:endParaRPr lang="es-MX" sz="11200" b="1" u="sng" dirty="0"/>
          </a:p>
          <a:p>
            <a:r>
              <a:rPr lang="es-ES_tradnl" sz="11200" dirty="0"/>
              <a:t>	Y(MFF)  = Y(FMF)  =  Y(FFM)  	= 2</a:t>
            </a:r>
            <a:endParaRPr lang="es-MX" sz="11200" b="1" u="sng" dirty="0"/>
          </a:p>
          <a:p>
            <a:r>
              <a:rPr lang="es-ES_tradnl" sz="11200" dirty="0"/>
              <a:t>	Y(FFF)   				= 3</a:t>
            </a:r>
            <a:endParaRPr lang="es-MX" sz="11200" b="1" u="sng" dirty="0"/>
          </a:p>
          <a:p>
            <a:r>
              <a:rPr lang="es-ES_tradnl" sz="11200" dirty="0"/>
              <a:t> Entonces:  R</a:t>
            </a:r>
            <a:r>
              <a:rPr lang="es-ES_tradnl" sz="11200" baseline="-25000" dirty="0"/>
              <a:t>Y</a:t>
            </a:r>
            <a:r>
              <a:rPr lang="es-ES_tradnl" sz="11200" dirty="0"/>
              <a:t> = {0, 1, 2, 3}</a:t>
            </a:r>
            <a:endParaRPr lang="es-MX" sz="11200" dirty="0"/>
          </a:p>
          <a:p>
            <a:pPr algn="just"/>
            <a:endParaRPr lang="es-MX" sz="3600" b="1" u="sng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6BBEF1-1305-4C5F-BCBA-06FB0C5047D0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121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9554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7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 aleatoria continua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s-ES_tradnl" sz="4000" dirty="0"/>
          </a:p>
          <a:p>
            <a:pPr algn="ctr">
              <a:buNone/>
            </a:pPr>
            <a:endParaRPr lang="es-ES_tradnl" sz="4000" dirty="0"/>
          </a:p>
          <a:p>
            <a:pPr algn="ctr">
              <a:buNone/>
            </a:pPr>
            <a:r>
              <a:rPr lang="es-ES_tradnl" sz="4000" dirty="0"/>
              <a:t>Si su rango es un conjunto infinito no numerable.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49696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165BD-0284-450E-9E3D-F161ED12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374984" cy="4023360"/>
          </a:xfrm>
        </p:spPr>
        <p:txBody>
          <a:bodyPr>
            <a:normAutofit/>
          </a:bodyPr>
          <a:lstStyle/>
          <a:p>
            <a:pPr algn="just"/>
            <a:r>
              <a:rPr lang="es-ES_tradnl" sz="4000" dirty="0"/>
              <a:t>Se desea determinar el pH de un compuesto químico seleccionado al azar, entonces la variable aleatoria X definida como el pH del compuesto es una variable aleatoria continua con rango </a:t>
            </a:r>
            <a:r>
              <a:rPr lang="es-ES_tradnl" sz="4000" dirty="0">
                <a:sym typeface="Symbol"/>
              </a:rPr>
              <a:t></a:t>
            </a:r>
            <a:r>
              <a:rPr lang="es-ES_tradnl" sz="4000" dirty="0"/>
              <a:t>0,14</a:t>
            </a:r>
            <a:r>
              <a:rPr lang="es-ES_tradnl" sz="4000" dirty="0">
                <a:sym typeface="Symbol"/>
              </a:rPr>
              <a:t></a:t>
            </a:r>
            <a:endParaRPr lang="es-MX" sz="4000" dirty="0"/>
          </a:p>
          <a:p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F05FF-7CA0-485E-A15B-A6A4BD15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144FF5-31E2-479A-871D-D4F1DB4E6DE0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AE127B-B2A0-405E-88C6-7AAED93F4412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122 de la Guía de Estadística General</a:t>
            </a:r>
          </a:p>
        </p:txBody>
      </p:sp>
      <p:pic>
        <p:nvPicPr>
          <p:cNvPr id="9" name="Picture 6" descr="Calculadora pH icon">
            <a:extLst>
              <a:ext uri="{FF2B5EF4-FFF2-40B4-BE49-F238E27FC236}">
                <a16:creationId xmlns:a16="http://schemas.microsoft.com/office/drawing/2014/main" id="{4A51259A-EF7B-4A96-8206-C0A12BC9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85" y="2908616"/>
            <a:ext cx="1897595" cy="18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8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118B4-FDD8-4B2B-AB0F-B82754C4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sz="3200" dirty="0"/>
              <a:t>Sea X una variable aleatoria discreta. Se denomina función (ley, modelo o distribución) de probabilidad de X a la función definida por para todo número real x, que satisface las siguientes condiciones:</a:t>
            </a:r>
            <a:endParaRPr lang="es-MX" sz="3200" dirty="0"/>
          </a:p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Función de probabilidad de una variable aleatoria discreta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3 Objeto">
            <a:extLst>
              <a:ext uri="{FF2B5EF4-FFF2-40B4-BE49-F238E27FC236}">
                <a16:creationId xmlns:a16="http://schemas.microsoft.com/office/drawing/2014/main" id="{510512D4-6C74-4D36-97CB-8C6ABBE8E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4779"/>
              </p:ext>
            </p:extLst>
          </p:nvPr>
        </p:nvGraphicFramePr>
        <p:xfrm>
          <a:off x="3395700" y="3740869"/>
          <a:ext cx="5400600" cy="23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7" name="Equation" r:id="rId3" imgW="1841500" imgH="876300" progId="Equation.DSMT4">
                  <p:embed/>
                </p:oleObj>
              </mc:Choice>
              <mc:Fallback>
                <p:oleObj name="Equation" r:id="rId3" imgW="1841500" imgH="876300" progId="Equation.DSMT4">
                  <p:embed/>
                  <p:pic>
                    <p:nvPicPr>
                      <p:cNvPr id="4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700" y="3740869"/>
                        <a:ext cx="5400600" cy="2329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045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4695</TotalTime>
  <Words>1315</Words>
  <Application>Microsoft Office PowerPoint</Application>
  <PresentationFormat>Panorámica</PresentationFormat>
  <Paragraphs>136</Paragraphs>
  <Slides>30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Retrospección</vt:lpstr>
      <vt:lpstr>Equation</vt:lpstr>
      <vt:lpstr>Ecuación</vt:lpstr>
      <vt:lpstr>MathType 6.0 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263</cp:revision>
  <dcterms:created xsi:type="dcterms:W3CDTF">2003-09-01T17:28:59Z</dcterms:created>
  <dcterms:modified xsi:type="dcterms:W3CDTF">2020-01-23T14:51:41Z</dcterms:modified>
</cp:coreProperties>
</file>