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22"/>
  </p:notesMasterIdLst>
  <p:handoutMasterIdLst>
    <p:handoutMasterId r:id="rId23"/>
  </p:handoutMasterIdLst>
  <p:sldIdLst>
    <p:sldId id="455" r:id="rId2"/>
    <p:sldId id="382" r:id="rId3"/>
    <p:sldId id="456" r:id="rId4"/>
    <p:sldId id="487" r:id="rId5"/>
    <p:sldId id="488" r:id="rId6"/>
    <p:sldId id="458" r:id="rId7"/>
    <p:sldId id="489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2D163E7-F3D4-4F8D-BEDE-02478CD06DEE}">
          <p14:sldIdLst>
            <p14:sldId id="455"/>
            <p14:sldId id="382"/>
            <p14:sldId id="456"/>
            <p14:sldId id="487"/>
            <p14:sldId id="488"/>
            <p14:sldId id="458"/>
            <p14:sldId id="489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E6E7"/>
    <a:srgbClr val="FFFFCC"/>
    <a:srgbClr val="FFCC00"/>
    <a:srgbClr val="99FF33"/>
    <a:srgbClr val="0066FF"/>
    <a:srgbClr val="33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1" d="100"/>
          <a:sy n="61" d="100"/>
        </p:scale>
        <p:origin x="1014" y="66"/>
      </p:cViewPr>
      <p:guideLst>
        <p:guide orient="horz" pos="431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260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29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F5CF000E-9573-461A-8909-D58CC48252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673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49275"/>
            <a:ext cx="4872037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3450"/>
            <a:ext cx="76803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FDD6080B-2795-4CE9-9F5D-5DC18E6D7C7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579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56E854-B1F8-420C-AE71-7A03C0877C91}" type="slidenum">
              <a:rPr lang="es-ES" sz="1300" smtClean="0"/>
              <a:pPr eaLnBrk="1" hangingPunct="1"/>
              <a:t>1</a:t>
            </a:fld>
            <a:endParaRPr lang="es-ES" sz="1300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6963" y="549275"/>
            <a:ext cx="4872037" cy="274161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0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B6B7D-FC2C-46F1-AED0-9BF478693E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3603E-B180-4473-99B4-8F766828627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25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C3449-63A3-4B9B-B313-E9F13E2996B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74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07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D2A3A-D2BE-4463-86F7-3DA5BFB661A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8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7BE4F-7C6F-4557-9A54-769EA274A9E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16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A692E-5CBE-49BA-9053-B5E4D1F6813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47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B6207-ED24-4248-A54C-03A3DA36CA9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6665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9C15B-C8D5-4E80-BC4B-DF8D7DEE653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1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9AAF94-B3F1-424E-8FD0-2E12026872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76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2F814-2DA7-45BD-BCB3-036BD5F1D88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00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 dirty="0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 dirty="0"/>
              <a:t>Tema 1: </a:t>
            </a:r>
            <a:r>
              <a:rPr lang="es-ES" dirty="0" err="1"/>
              <a:t>Introdución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3B6207-ED24-4248-A54C-03A3DA36CA9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4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Resultado de imagen para universidad agraria la molina logo">
            <a:extLst>
              <a:ext uri="{FF2B5EF4-FFF2-40B4-BE49-F238E27FC236}">
                <a16:creationId xmlns:a16="http://schemas.microsoft.com/office/drawing/2014/main" id="{88FEB302-0E49-4115-A01A-2EBD978F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27" y="548681"/>
            <a:ext cx="629734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896105-2BF5-4238-9074-0C616CFB2702}"/>
              </a:ext>
            </a:extLst>
          </p:cNvPr>
          <p:cNvSpPr txBox="1">
            <a:spLocks noChangeArrowheads="1"/>
          </p:cNvSpPr>
          <p:nvPr/>
        </p:nvSpPr>
        <p:spPr>
          <a:xfrm>
            <a:off x="713402" y="2924944"/>
            <a:ext cx="10765196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ESTADÍSTICA GENERAL</a:t>
            </a:r>
          </a:p>
          <a:p>
            <a:pPr algn="ctr">
              <a:defRPr/>
            </a:pPr>
            <a:r>
              <a:rPr lang="es-E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CAPÍTULO 9: DISTRIBUCIONES DISCRETAS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10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Distribución Hipergeométrica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rmAutofit fontScale="3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sz="11600" b="1" dirty="0"/>
              <a:t>Supuestos</a:t>
            </a:r>
          </a:p>
          <a:p>
            <a:pPr marL="625475" indent="-625475" algn="just">
              <a:buFont typeface="Wingdings" pitchFamily="2" charset="2"/>
              <a:buChar char="q"/>
            </a:pPr>
            <a:r>
              <a:rPr lang="es-ES_tradnl" sz="9600" dirty="0"/>
              <a:t>El conjunto donde se hace el muestreo tiene N elementos, individuos u objetos (una población finita).</a:t>
            </a:r>
            <a:endParaRPr lang="es-PE" sz="9600" dirty="0"/>
          </a:p>
          <a:p>
            <a:pPr marL="625475" indent="-625475" algn="just">
              <a:buFont typeface="Wingdings" pitchFamily="2" charset="2"/>
              <a:buChar char="q"/>
            </a:pPr>
            <a:r>
              <a:rPr lang="es-ES_tradnl" sz="9600" dirty="0"/>
              <a:t>Cada elemento puede ser caracterizado como un éxito (E) o fracaso (F), y hay A éxitos en la población entonces son (N-A) fracasos.</a:t>
            </a:r>
            <a:endParaRPr lang="es-PE" sz="9600" dirty="0"/>
          </a:p>
          <a:p>
            <a:pPr marL="625475" indent="-625475" algn="just">
              <a:buFont typeface="Wingdings" pitchFamily="2" charset="2"/>
              <a:buChar char="q"/>
            </a:pPr>
            <a:r>
              <a:rPr lang="es-ES_tradnl" sz="9600" dirty="0"/>
              <a:t>Se saca una muestra, sin reemplazo, de n elementos de tal forma que sea igualmente probable obtener cada subconjunto de tamaño n.</a:t>
            </a:r>
            <a:endParaRPr lang="es-PE" sz="9600" dirty="0"/>
          </a:p>
          <a:p>
            <a:pPr marL="0" indent="0" algn="ctr">
              <a:buNone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27883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11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Distribución Hipergeométrica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288068" y="1988840"/>
            <a:ext cx="94884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/>
              <a:t>Su función de probabilidad está dada por:</a:t>
            </a:r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b="1" dirty="0"/>
          </a:p>
          <a:p>
            <a:r>
              <a:rPr lang="es-ES_tradnl" sz="2800" b="1" dirty="0"/>
              <a:t>Notación</a:t>
            </a:r>
            <a:r>
              <a:rPr lang="es-ES_tradnl" sz="2800" dirty="0"/>
              <a:t>: </a:t>
            </a:r>
          </a:p>
          <a:p>
            <a:r>
              <a:rPr lang="es-ES_tradnl" sz="2800" b="1" dirty="0"/>
              <a:t>Valor Esperado y Varianza:</a:t>
            </a:r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5C59CCB0-1E18-4B83-B3B1-AA01FB6747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488108"/>
              </p:ext>
            </p:extLst>
          </p:nvPr>
        </p:nvGraphicFramePr>
        <p:xfrm>
          <a:off x="1711639" y="2708920"/>
          <a:ext cx="9335590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9" name="Ecuación" r:id="rId3" imgW="5295900" imgH="914400" progId="Equation.3">
                  <p:embed/>
                </p:oleObj>
              </mc:Choice>
              <mc:Fallback>
                <p:oleObj name="Ecuación" r:id="rId3" imgW="5295900" imgH="914400" progId="Equation.3">
                  <p:embed/>
                  <p:pic>
                    <p:nvPicPr>
                      <p:cNvPr id="747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639" y="2708920"/>
                        <a:ext cx="9335590" cy="1656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2DCD99F7-26BB-4B4C-A329-7CB28EB9F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1704" y="4546328"/>
          <a:ext cx="2619254" cy="53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0" name="Equation" r:id="rId5" imgW="1218671" imgH="253890" progId="Equation.DSMT4">
                  <p:embed/>
                </p:oleObj>
              </mc:Choice>
              <mc:Fallback>
                <p:oleObj name="Equation" r:id="rId5" imgW="1218671" imgH="253890" progId="Equation.DSMT4">
                  <p:embed/>
                  <p:pic>
                    <p:nvPicPr>
                      <p:cNvPr id="747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4546328"/>
                        <a:ext cx="2619254" cy="538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13CFF507-18E2-4F15-9149-F2529BBED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028857"/>
              </p:ext>
            </p:extLst>
          </p:nvPr>
        </p:nvGraphicFramePr>
        <p:xfrm>
          <a:off x="2855640" y="5363481"/>
          <a:ext cx="7484831" cy="939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1" name="Ecuación" r:id="rId7" imgW="3467100" imgH="431800" progId="Equation.3">
                  <p:embed/>
                </p:oleObj>
              </mc:Choice>
              <mc:Fallback>
                <p:oleObj name="Ecuación" r:id="rId7" imgW="3467100" imgH="431800" progId="Equation.3">
                  <p:embed/>
                  <p:pic>
                    <p:nvPicPr>
                      <p:cNvPr id="747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5363481"/>
                        <a:ext cx="7484831" cy="9390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90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12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199457" y="1988840"/>
            <a:ext cx="1001302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600" dirty="0"/>
              <a:t>Un lote contiene 15 semillas de cierto cultivo, de los cuales 8 están dañadas. Si del lote se toma una muestra aleatoria sin reemplazo de 5 semillas.</a:t>
            </a:r>
            <a:endParaRPr lang="es-ES_tradnl" sz="2600" dirty="0"/>
          </a:p>
          <a:p>
            <a:pPr marL="514350" indent="-514350">
              <a:buAutoNum type="alphaLcParenR"/>
            </a:pPr>
            <a:r>
              <a:rPr lang="es-PE" sz="2600" dirty="0"/>
              <a:t>Defina la variable aleatoria y su distribución de probabilidades.</a:t>
            </a:r>
          </a:p>
          <a:p>
            <a:pPr marL="514350" indent="-514350">
              <a:buAutoNum type="alphaLcParenR"/>
            </a:pPr>
            <a:r>
              <a:rPr lang="es-PE" sz="2600" dirty="0"/>
              <a:t>¿Cuál es la probabilidad de que en la muestra haya tres semillas dañadas?</a:t>
            </a:r>
          </a:p>
          <a:p>
            <a:pPr marL="514350" indent="-514350">
              <a:buAutoNum type="alphaLcParenR"/>
            </a:pPr>
            <a:r>
              <a:rPr lang="es-PE" sz="2600" dirty="0"/>
              <a:t>¿Cuál es la probabilidad de que la muestra no contengan semillas dañadas?</a:t>
            </a:r>
          </a:p>
          <a:p>
            <a:pPr marL="514350" indent="-514350">
              <a:buAutoNum type="alphaLcParenR"/>
            </a:pPr>
            <a:r>
              <a:rPr lang="es-PE" sz="2600" dirty="0"/>
              <a:t>Halle la media y variancia del número de semilla dañadas</a:t>
            </a:r>
            <a:endParaRPr lang="es-ES_tradnl" sz="2600" dirty="0"/>
          </a:p>
          <a:p>
            <a:endParaRPr lang="es-ES_tradnl" sz="2600" dirty="0"/>
          </a:p>
          <a:p>
            <a:endParaRPr lang="es-ES_tradnl" sz="26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EF8903-0A85-44B9-9488-1D97E625C3C5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5 – Página 142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1619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13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199457" y="1988840"/>
            <a:ext cx="1001302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600" dirty="0"/>
              <a:t>En el almacén de una compañía hay 10 impresoras y 4 de ellas son defectuosas. Un usuario selecciona al azar y sin reemplazo 5 de ellas para usarlas.</a:t>
            </a:r>
          </a:p>
          <a:p>
            <a:pPr marL="514350" indent="-514350">
              <a:buAutoNum type="alphaLcParenR"/>
            </a:pPr>
            <a:r>
              <a:rPr lang="es-PE" sz="2600" dirty="0"/>
              <a:t>Defina la variable aleatoria y su distribución de probabilidades.</a:t>
            </a:r>
          </a:p>
          <a:p>
            <a:pPr marL="514350" indent="-514350">
              <a:buAutoNum type="alphaLcParenR"/>
            </a:pPr>
            <a:r>
              <a:rPr lang="es-PE" sz="2600" dirty="0"/>
              <a:t>¿Cuál es la probabilidad de que las cinco impresoras seleccionadas no tengan defectos?</a:t>
            </a:r>
          </a:p>
          <a:p>
            <a:pPr marL="514350" indent="-514350">
              <a:buAutoNum type="alphaLcParenR"/>
            </a:pPr>
            <a:r>
              <a:rPr lang="es-PE" sz="2600" dirty="0"/>
              <a:t>El usuario regresa las defectuosas para su reparación. Se sabe que cuesta 50 </a:t>
            </a:r>
            <a:r>
              <a:rPr lang="es-PE" sz="2600" dirty="0" err="1"/>
              <a:t>u.m</a:t>
            </a:r>
            <a:r>
              <a:rPr lang="es-PE" sz="2600" dirty="0"/>
              <a:t>. reparar cada impresora. Calcule el promedio y la variancia del costo total de reparación.</a:t>
            </a:r>
            <a:endParaRPr lang="es-ES_tradnl" sz="2600" dirty="0"/>
          </a:p>
          <a:p>
            <a:endParaRPr lang="es-ES_tradnl" sz="26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90DE597-5F3D-40ED-AB81-8AC59D6D015D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6 – Página 142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1347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14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Distribución Poisson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sz="2800" b="1" dirty="0"/>
              <a:t>Proceso de Poisson</a:t>
            </a:r>
          </a:p>
          <a:p>
            <a:pPr lvl="0"/>
            <a:r>
              <a:rPr lang="es-ES_tradnl" dirty="0"/>
              <a:t>Es un experimento aleatorio en el que ocurren sucesos en un intervalo dado de longitud t.</a:t>
            </a:r>
          </a:p>
          <a:p>
            <a:pPr lvl="0"/>
            <a:r>
              <a:rPr lang="es-ES_tradnl" b="1" u="sng" dirty="0"/>
              <a:t>Propiedades de un Proceso de Poisson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_tradnl" dirty="0"/>
              <a:t>Los sucesos son de la misma clase u homogéneos.</a:t>
            </a:r>
            <a:endParaRPr lang="es-PE" dirty="0"/>
          </a:p>
          <a:p>
            <a:pPr marL="457200" indent="-457200" algn="just">
              <a:buFont typeface="+mj-lt"/>
              <a:buAutoNum type="arabicPeriod"/>
            </a:pPr>
            <a:r>
              <a:rPr lang="es-ES_tradnl" dirty="0"/>
              <a:t>Los sucesos en un intervalo son independientes de los sucesos en otros intervalos no superpuestos.</a:t>
            </a:r>
            <a:endParaRPr lang="es-PE" dirty="0"/>
          </a:p>
          <a:p>
            <a:pPr marL="457200" indent="-457200" algn="just">
              <a:buFont typeface="+mj-lt"/>
              <a:buAutoNum type="arabicPeriod"/>
            </a:pPr>
            <a:r>
              <a:rPr lang="es-ES_tradnl" dirty="0"/>
              <a:t>El promedio de sucesos por unidad de intervalo (t = 1), es conocido e igual a v.</a:t>
            </a:r>
          </a:p>
          <a:p>
            <a:pPr marL="457200" indent="-457200" algn="just"/>
            <a:r>
              <a:rPr lang="es-ES_tradnl" dirty="0"/>
              <a:t>Ejemplos</a:t>
            </a:r>
          </a:p>
          <a:p>
            <a:pPr marL="457200" indent="-457200">
              <a:buFont typeface="+mj-lt"/>
              <a:buAutoNum type="alphaLcParenR"/>
            </a:pPr>
            <a:r>
              <a:rPr lang="es-ES_tradnl" dirty="0"/>
              <a:t>El número de accidentes fatales por semana en una ciudad.</a:t>
            </a:r>
            <a:endParaRPr lang="es-PE" dirty="0"/>
          </a:p>
          <a:p>
            <a:pPr marL="457200" indent="-457200">
              <a:buFont typeface="+mj-lt"/>
              <a:buAutoNum type="alphaLcParenR"/>
            </a:pPr>
            <a:r>
              <a:rPr lang="es-ES_tradnl" dirty="0"/>
              <a:t>El número de fallas que hay en cada 2.5 m</a:t>
            </a:r>
            <a:r>
              <a:rPr lang="es-ES_tradnl" baseline="30000" dirty="0"/>
              <a:t>2</a:t>
            </a:r>
            <a:r>
              <a:rPr lang="es-ES_tradnl" dirty="0"/>
              <a:t> de tela.</a:t>
            </a:r>
            <a:endParaRPr lang="es-PE" sz="1800" dirty="0"/>
          </a:p>
          <a:p>
            <a:pPr lvl="0"/>
            <a:endParaRPr lang="es-ES_tradnl" dirty="0"/>
          </a:p>
          <a:p>
            <a:pPr marL="0" indent="0" algn="ctr">
              <a:buNone/>
            </a:pPr>
            <a:endParaRPr lang="es-ES_tradnl" sz="500" dirty="0"/>
          </a:p>
        </p:txBody>
      </p:sp>
    </p:spTree>
    <p:extLst>
      <p:ext uri="{BB962C8B-B14F-4D97-AF65-F5344CB8AC3E}">
        <p14:creationId xmlns:p14="http://schemas.microsoft.com/office/powerpoint/2010/main" val="37614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15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Distribución Poisson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288068" y="1988840"/>
            <a:ext cx="94884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/>
              <a:t>Su función de probabilidad está dada por:</a:t>
            </a:r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b="1" dirty="0"/>
          </a:p>
          <a:p>
            <a:r>
              <a:rPr lang="es-ES_tradnl" sz="2800" b="1" dirty="0"/>
              <a:t>Notación</a:t>
            </a:r>
            <a:r>
              <a:rPr lang="es-ES_tradnl" sz="2800" dirty="0"/>
              <a:t>: </a:t>
            </a:r>
          </a:p>
          <a:p>
            <a:r>
              <a:rPr lang="es-ES_tradnl" sz="2800" b="1" dirty="0"/>
              <a:t>Valor Esperado y Varianza:</a:t>
            </a:r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FC028B70-02DF-40DC-802C-560DB6BCA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697" y="2852936"/>
          <a:ext cx="569489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0" name="Ecuación" r:id="rId3" imgW="2679700" imgH="457200" progId="Equation.3">
                  <p:embed/>
                </p:oleObj>
              </mc:Choice>
              <mc:Fallback>
                <p:oleObj name="Ecuación" r:id="rId3" imgW="2679700" imgH="457200" progId="Equation.3">
                  <p:embed/>
                  <p:pic>
                    <p:nvPicPr>
                      <p:cNvPr id="78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7" y="2852936"/>
                        <a:ext cx="5694895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846070D5-D1C9-4E03-89F6-1453D9EEC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7463" y="4546601"/>
          <a:ext cx="18288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1" name="Equation" r:id="rId5" imgW="850680" imgH="253800" progId="Equation.DSMT4">
                  <p:embed/>
                </p:oleObj>
              </mc:Choice>
              <mc:Fallback>
                <p:oleObj name="Equation" r:id="rId5" imgW="850680" imgH="253800" progId="Equation.DSMT4">
                  <p:embed/>
                  <p:pic>
                    <p:nvPicPr>
                      <p:cNvPr id="747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4546601"/>
                        <a:ext cx="18288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AD9DC058-13BC-4F8E-8641-CBD5D9A799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785080"/>
              </p:ext>
            </p:extLst>
          </p:nvPr>
        </p:nvGraphicFramePr>
        <p:xfrm>
          <a:off x="3619252" y="5557278"/>
          <a:ext cx="46053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2" name="Ecuación" r:id="rId7" imgW="2133360" imgH="228600" progId="Equation.3">
                  <p:embed/>
                </p:oleObj>
              </mc:Choice>
              <mc:Fallback>
                <p:oleObj name="Ecuación" r:id="rId7" imgW="2133360" imgH="228600" progId="Equation.3">
                  <p:embed/>
                  <p:pic>
                    <p:nvPicPr>
                      <p:cNvPr id="747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252" y="5557278"/>
                        <a:ext cx="4605337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8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16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3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199457" y="1988840"/>
            <a:ext cx="1001302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500" dirty="0"/>
              <a:t>Se sabe que el número de encuestas digitadas es una variable aleatoria que sigue un proceso de Poisson con una media de 6 encuestas digitadas por hora.</a:t>
            </a:r>
            <a:endParaRPr lang="es-ES_tradnl" sz="2500" dirty="0"/>
          </a:p>
          <a:p>
            <a:pPr marL="514350" indent="-514350">
              <a:buAutoNum type="alphaLcParenR"/>
            </a:pPr>
            <a:r>
              <a:rPr lang="es-PE" sz="2500" dirty="0"/>
              <a:t>Defina la variable aleatoria y su distribución de probabilidades.</a:t>
            </a:r>
          </a:p>
          <a:p>
            <a:pPr marL="514350" indent="-514350">
              <a:buAutoNum type="alphaLcParenR"/>
            </a:pPr>
            <a:r>
              <a:rPr lang="es-PE" sz="2500" dirty="0"/>
              <a:t>¿Cuál es la probabilidad que se digite a 4 encuesta en 25 minutos?</a:t>
            </a:r>
          </a:p>
          <a:p>
            <a:pPr marL="514350" indent="-514350">
              <a:buAutoNum type="alphaLcParenR"/>
            </a:pPr>
            <a:r>
              <a:rPr lang="es-PE" sz="2500" dirty="0"/>
              <a:t>¿Cuál es la probabilidad que se digite al menos 2 encuestas en 80 minutos?.</a:t>
            </a:r>
          </a:p>
          <a:p>
            <a:pPr marL="514350" indent="-514350">
              <a:buAutoNum type="alphaLcParenR"/>
            </a:pPr>
            <a:r>
              <a:rPr lang="es-PE" sz="2500" dirty="0"/>
              <a:t>¿Cuál es la probabilidad que se digite exactamente 3 en media hora?</a:t>
            </a:r>
          </a:p>
          <a:p>
            <a:pPr marL="514350" indent="-514350">
              <a:buAutoNum type="alphaLcParenR"/>
            </a:pPr>
            <a:r>
              <a:rPr lang="es-PE" sz="2500" dirty="0"/>
              <a:t>¿Cuál es la probabilidad que se digite al menos 2, si se sabe que ya se digitaron menos de 5 encuestas en 45 minutos?. </a:t>
            </a:r>
          </a:p>
          <a:p>
            <a:pPr marL="514350" indent="-514350">
              <a:buAutoNum type="alphaLcParenR"/>
            </a:pPr>
            <a:r>
              <a:rPr lang="es-PE" sz="2500" dirty="0"/>
              <a:t>Halle el coeficiente de variabilidad del número de encuestas digitadas por hora.</a:t>
            </a:r>
            <a:endParaRPr lang="es-ES_tradnl" sz="2500" dirty="0"/>
          </a:p>
          <a:p>
            <a:endParaRPr lang="es-ES_tradnl" sz="25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B130DC-570E-4F6C-9B05-D216048DAE33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8 – Página 146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24776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17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3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199457" y="1988840"/>
            <a:ext cx="1001302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500" dirty="0"/>
              <a:t>El número de barcos que llegan a un puerto cada semana es una variable aleatoria que tiene distribución de Poisson con media igual a 9 barcos.</a:t>
            </a:r>
          </a:p>
          <a:p>
            <a:pPr marL="514350" indent="-514350">
              <a:buAutoNum type="alphaLcParenR"/>
            </a:pPr>
            <a:r>
              <a:rPr lang="es-PE" sz="2500" dirty="0"/>
              <a:t>Defina la variable aleatoria y su distribución de probabilidades.</a:t>
            </a:r>
          </a:p>
          <a:p>
            <a:pPr marL="514350" indent="-514350">
              <a:buAutoNum type="alphaLcParenR"/>
            </a:pPr>
            <a:r>
              <a:rPr lang="es-PE" sz="2500" dirty="0"/>
              <a:t>¿Cuál es la probabilidad que en una semana lleguen exactamente 5 barcos?</a:t>
            </a:r>
          </a:p>
          <a:p>
            <a:pPr marL="514350" indent="-514350" algn="just">
              <a:buAutoNum type="alphaLcParenR"/>
            </a:pPr>
            <a:r>
              <a:rPr lang="es-PE" sz="2500" dirty="0"/>
              <a:t>Un aduanero sabe que el costo de mantenimiento del puerto por semana está en función del número de barcos que arriban, si no llegan barcos el costo es de 2 mil soles si llega un barco el costo es de 3 mil soles y si llegan dos o más barcos el costo es de 5 mil soles. Halle la distribución del costo y el costo esperado por mantenimiento del puerto por semana</a:t>
            </a:r>
            <a:endParaRPr lang="es-ES_tradnl" sz="25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DCDFD84-B7E5-4713-8E1A-D1BA96817F4D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9 – Página 147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177732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18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Autoevaluación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37F18E-5216-42E4-96A9-A8E7CFB4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42" y="1916832"/>
            <a:ext cx="8796515" cy="43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7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19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Autoevaluación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8BC4787-114E-4805-803A-F2666BA8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1447"/>
            <a:ext cx="96012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8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1099698" y="1988840"/>
            <a:ext cx="10112785" cy="5318064"/>
          </a:xfrm>
        </p:spPr>
        <p:txBody>
          <a:bodyPr>
            <a:normAutofit/>
          </a:bodyPr>
          <a:lstStyle/>
          <a:p>
            <a:pPr lvl="0" algn="just"/>
            <a:r>
              <a:rPr lang="es-ES_tradnl" sz="4800" dirty="0"/>
              <a:t>Discutir acerca de las principales distribuciones de variables aleatorias discretas que son utilizadas muchas aplicaciones en el mundo real</a:t>
            </a:r>
            <a:r>
              <a:rPr lang="es-PE" sz="4800" dirty="0"/>
              <a:t>. </a:t>
            </a:r>
          </a:p>
        </p:txBody>
      </p:sp>
      <p:sp>
        <p:nvSpPr>
          <p:cNvPr id="31746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CCB331-5574-45B5-BECF-E4A3B0367ED7}" type="slidenum">
              <a:rPr lang="es-ES" sz="1600">
                <a:latin typeface="Arial Black" pitchFamily="34" charset="0"/>
              </a:rPr>
              <a:pPr eaLnBrk="1" hangingPunct="1"/>
              <a:t>2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566DEC-8E12-4A3E-8759-F05631C15191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Objetivos del capítulo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20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Autoevaluación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883BB0-B178-4B0E-93E1-1981F04A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83" y="1926639"/>
            <a:ext cx="8444433" cy="420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2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3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Distribuciones discretas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E623CE-5F9C-4E12-A150-33225B807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533" y="1484784"/>
            <a:ext cx="10109714" cy="1512168"/>
          </a:xfrm>
        </p:spPr>
        <p:txBody>
          <a:bodyPr>
            <a:normAutofit/>
          </a:bodyPr>
          <a:lstStyle/>
          <a:p>
            <a:pPr lvl="0" algn="just"/>
            <a:r>
              <a:rPr lang="es-PE" sz="3200" b="1" dirty="0"/>
              <a:t>Las Distribuciones  Discretas que estudiaremos nos permitirán modelar algunas variables aleatorias como: 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52DD95C-831C-4B43-A3E1-C1D8E7E9A746}"/>
              </a:ext>
            </a:extLst>
          </p:cNvPr>
          <p:cNvGrpSpPr/>
          <p:nvPr/>
        </p:nvGrpSpPr>
        <p:grpSpPr>
          <a:xfrm>
            <a:off x="1041143" y="3281262"/>
            <a:ext cx="10109714" cy="2091954"/>
            <a:chOff x="0" y="0"/>
            <a:chExt cx="11089231" cy="2091954"/>
          </a:xfrm>
          <a:scene3d>
            <a:camera prst="orthographicFront"/>
            <a:lightRig rig="flat" dir="t"/>
          </a:scene3d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2A86E1E-6A4D-4FCF-81C4-4E6E4DA253AE}"/>
                </a:ext>
              </a:extLst>
            </p:cNvPr>
            <p:cNvSpPr/>
            <p:nvPr/>
          </p:nvSpPr>
          <p:spPr>
            <a:xfrm>
              <a:off x="0" y="0"/>
              <a:ext cx="11089231" cy="2091954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Rectángulo: esquinas redondeadas 4">
              <a:extLst>
                <a:ext uri="{FF2B5EF4-FFF2-40B4-BE49-F238E27FC236}">
                  <a16:creationId xmlns:a16="http://schemas.microsoft.com/office/drawing/2014/main" id="{66E5BD4F-57A0-49A6-8A0E-EF91448B4D33}"/>
                </a:ext>
              </a:extLst>
            </p:cNvPr>
            <p:cNvSpPr txBox="1"/>
            <p:nvPr/>
          </p:nvSpPr>
          <p:spPr>
            <a:xfrm>
              <a:off x="102121" y="102121"/>
              <a:ext cx="10884989" cy="188771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just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PE" sz="3200" kern="1200" dirty="0"/>
                <a:t>El número de personas que aceptan un correo spam, dado un número “n” fijo de personas a las que se les envía y el conocimiento de la probabilidad  </a:t>
              </a:r>
              <a:r>
                <a:rPr lang="es-PE" sz="3200" kern="1200" dirty="0">
                  <a:sym typeface="Symbol"/>
                </a:rPr>
                <a:t> </a:t>
              </a:r>
              <a:r>
                <a:rPr lang="es-PE" sz="3200" kern="1200" dirty="0"/>
                <a:t>de que accedan a dicho correo.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723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4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Distribuciones discretas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E623CE-5F9C-4E12-A150-33225B807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533" y="1484784"/>
            <a:ext cx="10109714" cy="1512168"/>
          </a:xfrm>
        </p:spPr>
        <p:txBody>
          <a:bodyPr>
            <a:normAutofit/>
          </a:bodyPr>
          <a:lstStyle/>
          <a:p>
            <a:pPr lvl="0" algn="just"/>
            <a:r>
              <a:rPr lang="es-PE" sz="3200" b="1" dirty="0"/>
              <a:t>Las Distribuciones  Discretas que estudiaremos nos permitirán modelar algunas variables aleatorias como: 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52DD95C-831C-4B43-A3E1-C1D8E7E9A746}"/>
              </a:ext>
            </a:extLst>
          </p:cNvPr>
          <p:cNvGrpSpPr/>
          <p:nvPr/>
        </p:nvGrpSpPr>
        <p:grpSpPr>
          <a:xfrm>
            <a:off x="1041143" y="3281262"/>
            <a:ext cx="10109714" cy="2091954"/>
            <a:chOff x="0" y="0"/>
            <a:chExt cx="11089231" cy="2091954"/>
          </a:xfrm>
          <a:scene3d>
            <a:camera prst="orthographicFront"/>
            <a:lightRig rig="flat" dir="t"/>
          </a:scene3d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2A86E1E-6A4D-4FCF-81C4-4E6E4DA253AE}"/>
                </a:ext>
              </a:extLst>
            </p:cNvPr>
            <p:cNvSpPr/>
            <p:nvPr/>
          </p:nvSpPr>
          <p:spPr>
            <a:xfrm>
              <a:off x="0" y="0"/>
              <a:ext cx="11089231" cy="2091954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Rectángulo: esquinas redondeadas 4">
              <a:extLst>
                <a:ext uri="{FF2B5EF4-FFF2-40B4-BE49-F238E27FC236}">
                  <a16:creationId xmlns:a16="http://schemas.microsoft.com/office/drawing/2014/main" id="{66E5BD4F-57A0-49A6-8A0E-EF91448B4D33}"/>
                </a:ext>
              </a:extLst>
            </p:cNvPr>
            <p:cNvSpPr txBox="1"/>
            <p:nvPr/>
          </p:nvSpPr>
          <p:spPr>
            <a:xfrm>
              <a:off x="102121" y="102121"/>
              <a:ext cx="10884989" cy="188771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just"/>
              <a:r>
                <a:rPr lang="es-PE" sz="3200" dirty="0"/>
                <a:t>El número de artículos defectuosos seleccionados, de un lote que contiene “N” artículos donde “A”  de ellos son defectuosos y del lote se seleccionan al azar “n” artículos.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5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Distribuciones discretas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00A3D5F6-3768-46B5-9D1C-6F9988FAF3C3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s-ES_tradnl" sz="4000" dirty="0"/>
          </a:p>
          <a:p>
            <a:pPr lvl="1"/>
            <a:r>
              <a:rPr lang="es-ES" sz="3800" dirty="0"/>
              <a:t>Distribución Binomial</a:t>
            </a:r>
          </a:p>
          <a:p>
            <a:pPr lvl="1"/>
            <a:r>
              <a:rPr lang="es-ES" sz="3800" dirty="0"/>
              <a:t>Distribución Hipergeométrica</a:t>
            </a:r>
          </a:p>
          <a:p>
            <a:pPr lvl="1"/>
            <a:r>
              <a:rPr lang="es-ES" sz="3800" dirty="0"/>
              <a:t>Distribución Poisson</a:t>
            </a:r>
          </a:p>
        </p:txBody>
      </p:sp>
    </p:spTree>
    <p:extLst>
      <p:ext uri="{BB962C8B-B14F-4D97-AF65-F5344CB8AC3E}">
        <p14:creationId xmlns:p14="http://schemas.microsoft.com/office/powerpoint/2010/main" val="147949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6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Distribución Binomial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sz="11600" b="1" dirty="0"/>
              <a:t>Experimento Binomial</a:t>
            </a:r>
          </a:p>
          <a:p>
            <a:pPr marL="441325" indent="-441325">
              <a:buFont typeface="Wingdings" pitchFamily="2" charset="2"/>
              <a:buChar char="q"/>
            </a:pPr>
            <a:r>
              <a:rPr lang="es-ES_tradnl" sz="11600" dirty="0"/>
              <a:t>Consiste en una secuencia de n intentos, donde n se fija antes del experimento.</a:t>
            </a:r>
            <a:endParaRPr lang="es-PE" sz="11600" dirty="0"/>
          </a:p>
          <a:p>
            <a:pPr marL="441325" indent="-441325">
              <a:buFont typeface="Wingdings" pitchFamily="2" charset="2"/>
              <a:buChar char="q"/>
            </a:pPr>
            <a:r>
              <a:rPr lang="es-ES_tradnl" sz="11600" dirty="0"/>
              <a:t>Los intentos son idénticos, y cada uno de ellos puede dar lugar a dos posibles resultados: éxito (E) o fracaso (F).</a:t>
            </a:r>
            <a:endParaRPr lang="es-PE" sz="11600" dirty="0"/>
          </a:p>
          <a:p>
            <a:pPr marL="441325" indent="-441325">
              <a:buFont typeface="Wingdings" pitchFamily="2" charset="2"/>
              <a:buChar char="q"/>
            </a:pPr>
            <a:r>
              <a:rPr lang="es-ES_tradnl" sz="11600" dirty="0"/>
              <a:t>Los intentos son independientes, por lo que el resultado de cualquier intento particular  no afecta el resultado de cualquier otro intento.</a:t>
            </a:r>
            <a:endParaRPr lang="es-PE" sz="11600" dirty="0"/>
          </a:p>
          <a:p>
            <a:pPr marL="441325" indent="-441325">
              <a:buFont typeface="Wingdings" pitchFamily="2" charset="2"/>
              <a:buChar char="q"/>
            </a:pPr>
            <a:r>
              <a:rPr lang="es-ES_tradnl" sz="11600" dirty="0"/>
              <a:t>La probabilidad de éxito es constante de un intento a otro; se denota esta probabilidad por P(E)=</a:t>
            </a:r>
            <a:r>
              <a:rPr lang="es-ES_tradnl" sz="11600" dirty="0">
                <a:sym typeface="Symbol"/>
              </a:rPr>
              <a:t>, l</a:t>
            </a:r>
            <a:r>
              <a:rPr lang="es-ES_tradnl" sz="11600" dirty="0"/>
              <a:t>a probabilidad de fracaso es  P(F) = 1- </a:t>
            </a:r>
            <a:r>
              <a:rPr lang="es-ES_tradnl" sz="11600" dirty="0">
                <a:sym typeface="Symbol"/>
              </a:rPr>
              <a:t>.</a:t>
            </a:r>
            <a:endParaRPr lang="es-PE" sz="11600" dirty="0"/>
          </a:p>
          <a:p>
            <a:pPr marL="0" indent="0" algn="just">
              <a:buNone/>
            </a:pPr>
            <a:endParaRPr lang="es-MX" sz="3600" b="1" dirty="0"/>
          </a:p>
          <a:p>
            <a:pPr marL="0" indent="0" algn="ctr">
              <a:buNone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3793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7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Distribución Binomial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288068" y="1988840"/>
            <a:ext cx="94884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/>
              <a:t>Su función de probabilidad está dada por:</a:t>
            </a:r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b="1" dirty="0"/>
          </a:p>
          <a:p>
            <a:r>
              <a:rPr lang="es-ES_tradnl" sz="2800" b="1" dirty="0"/>
              <a:t>Notación</a:t>
            </a:r>
            <a:r>
              <a:rPr lang="es-ES_tradnl" sz="2800" dirty="0"/>
              <a:t>: </a:t>
            </a:r>
          </a:p>
          <a:p>
            <a:r>
              <a:rPr lang="es-ES_tradnl" sz="2800" b="1" dirty="0"/>
              <a:t>Valor Esperado y Varianza:</a:t>
            </a:r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</p:txBody>
      </p:sp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1C5268BF-B8BE-49ED-A96B-22E37177C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001279"/>
              </p:ext>
            </p:extLst>
          </p:nvPr>
        </p:nvGraphicFramePr>
        <p:xfrm>
          <a:off x="1614537" y="2651885"/>
          <a:ext cx="8835513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8" name="Ecuación" r:id="rId3" imgW="3479800" imgH="711200" progId="Equation.3">
                  <p:embed/>
                </p:oleObj>
              </mc:Choice>
              <mc:Fallback>
                <p:oleObj name="Ecuación" r:id="rId3" imgW="3479800" imgH="711200" progId="Equation.3">
                  <p:embed/>
                  <p:pic>
                    <p:nvPicPr>
                      <p:cNvPr id="675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537" y="2651885"/>
                        <a:ext cx="8835513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DB16B960-7DBB-4170-96B5-2CD0D27B1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059245"/>
              </p:ext>
            </p:extLst>
          </p:nvPr>
        </p:nvGraphicFramePr>
        <p:xfrm>
          <a:off x="2965035" y="4539066"/>
          <a:ext cx="295688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9" name="Equation" r:id="rId5" imgW="1282700" imgH="254000" progId="Equation.DSMT4">
                  <p:embed/>
                </p:oleObj>
              </mc:Choice>
              <mc:Fallback>
                <p:oleObj name="Equation" r:id="rId5" imgW="1282700" imgH="254000" progId="Equation.DSMT4">
                  <p:embed/>
                  <p:pic>
                    <p:nvPicPr>
                      <p:cNvPr id="67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035" y="4539066"/>
                        <a:ext cx="2956886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2352BD01-327C-4678-845E-1BDAAC6C4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657326"/>
              </p:ext>
            </p:extLst>
          </p:nvPr>
        </p:nvGraphicFramePr>
        <p:xfrm>
          <a:off x="3359696" y="5565744"/>
          <a:ext cx="673877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0" name="Ecuación" r:id="rId7" imgW="3162300" imgH="228600" progId="Equation.3">
                  <p:embed/>
                </p:oleObj>
              </mc:Choice>
              <mc:Fallback>
                <p:oleObj name="Ecuación" r:id="rId7" imgW="3162300" imgH="228600" progId="Equation.3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5565744"/>
                        <a:ext cx="6738774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79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8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1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199457" y="1988840"/>
            <a:ext cx="1001302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600" dirty="0"/>
              <a:t>Se conoce por experiencias anteriores que el 20% de las plantas de limonero son atacadas por cierta plaga. Si se desea llevar a cabo un experimento con 10 plantas.</a:t>
            </a:r>
            <a:endParaRPr lang="es-ES_tradnl" sz="2600" dirty="0"/>
          </a:p>
          <a:p>
            <a:pPr marL="514350" indent="-514350">
              <a:buAutoNum type="alphaLcParenR"/>
            </a:pPr>
            <a:r>
              <a:rPr lang="es-PE" sz="2600" dirty="0"/>
              <a:t>Defina la variable aleatoria y su distribución de probabilidades.</a:t>
            </a:r>
          </a:p>
          <a:p>
            <a:pPr marL="514350" indent="-514350">
              <a:buAutoNum type="alphaLcParenR"/>
            </a:pPr>
            <a:r>
              <a:rPr lang="es-PE" sz="2600" dirty="0"/>
              <a:t>¿Cuál será la probabilidad de que 5 plantas sean atacadas?</a:t>
            </a:r>
          </a:p>
          <a:p>
            <a:pPr marL="514350" indent="-514350">
              <a:buAutoNum type="alphaLcParenR"/>
            </a:pPr>
            <a:r>
              <a:rPr lang="es-PE" sz="2600" dirty="0"/>
              <a:t>¿Cuál será la probabilidad de que 3 o más plantas sean atacadas?</a:t>
            </a:r>
          </a:p>
          <a:p>
            <a:pPr marL="514350" indent="-514350">
              <a:buAutoNum type="alphaLcParenR"/>
            </a:pPr>
            <a:r>
              <a:rPr lang="es-PE" sz="2600" dirty="0"/>
              <a:t>¿Cuál será la probabilidad de que más de 1 pero menos de 5 plantas sean atacadas?</a:t>
            </a:r>
          </a:p>
          <a:p>
            <a:pPr marL="514350" indent="-514350">
              <a:buAutoNum type="alphaLcParenR"/>
            </a:pPr>
            <a:r>
              <a:rPr lang="es-PE" sz="2600" dirty="0"/>
              <a:t>¿Cuál es el número esperado de plantas enfermas en la muestra?. ¿Cuál es la desviación estándar?</a:t>
            </a:r>
            <a:endParaRPr lang="es-ES_tradnl" sz="2600" dirty="0"/>
          </a:p>
          <a:p>
            <a:endParaRPr lang="es-ES_tradnl" sz="2600" dirty="0"/>
          </a:p>
          <a:p>
            <a:endParaRPr lang="es-ES_tradnl" sz="2600" dirty="0"/>
          </a:p>
          <a:p>
            <a:endParaRPr lang="es-ES_tradnl" sz="26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BA24DA0-E79D-449D-B632-39C43A99615D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1 – Página 138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251924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9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1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127448" y="1988840"/>
            <a:ext cx="102971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500" dirty="0"/>
              <a:t>Una institución educativa conmemora sus 100 años de fundación, con tal motivo la junta directiva ha invitado a sus 25 profesores fundadores a la ceremonia principal. Se cree que la probabilidad de que un profesor fundador asista a la ceremonia es de 0.75.</a:t>
            </a:r>
          </a:p>
          <a:p>
            <a:pPr algn="just"/>
            <a:r>
              <a:rPr lang="es-PE" sz="2500" dirty="0"/>
              <a:t>Defina la variable aleatoria y su distribución de probabilidades.</a:t>
            </a:r>
          </a:p>
          <a:p>
            <a:pPr marL="514350" indent="-514350">
              <a:buAutoNum type="alphaLcParenR"/>
            </a:pPr>
            <a:r>
              <a:rPr lang="es-PE" sz="2500" dirty="0"/>
              <a:t>¿Cuál es la probabilidad de que al menos 96% de los profesores fundadores asistan?</a:t>
            </a:r>
          </a:p>
          <a:p>
            <a:pPr marL="514350" indent="-514350">
              <a:buAutoNum type="alphaLcParenR"/>
            </a:pPr>
            <a:r>
              <a:rPr lang="es-PE" sz="2500" dirty="0"/>
              <a:t>Si ya confirmaron su asistencia al menos dos profesores fundadores, ¿cuál es la probabilidad de que asistan más de 23 profesores fundadores?</a:t>
            </a:r>
          </a:p>
          <a:p>
            <a:pPr marL="514350" indent="-514350">
              <a:buAutoNum type="alphaLcParenR"/>
            </a:pPr>
            <a:r>
              <a:rPr lang="es-PE" sz="2500" dirty="0"/>
              <a:t>La empresa que da servicios de buffet cobra por persona $35, halle el costo esperado para la ceremonia.</a:t>
            </a:r>
            <a:endParaRPr lang="es-ES_tradnl" sz="2500" dirty="0"/>
          </a:p>
          <a:p>
            <a:endParaRPr lang="es-ES_tradnl" sz="25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41D33B4-E7C4-4F38-B0DC-E4AA3EC2B7C4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2 – Página 139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42873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4962</TotalTime>
  <Words>1218</Words>
  <Application>Microsoft Office PowerPoint</Application>
  <PresentationFormat>Panorámica</PresentationFormat>
  <Paragraphs>133</Paragraphs>
  <Slides>20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Wingdings</vt:lpstr>
      <vt:lpstr>Retrospección</vt:lpstr>
      <vt:lpstr>Ecuación</vt:lpstr>
      <vt:lpstr>Equation</vt:lpstr>
      <vt:lpstr>Presentación de PowerPoint</vt:lpstr>
      <vt:lpstr>Presentación de PowerPoint</vt:lpstr>
      <vt:lpstr>Las Distribuciones  Discretas que estudiaremos nos permitirán modelar algunas variables aleatorias como: </vt:lpstr>
      <vt:lpstr>Las Distribuciones  Discretas que estudiaremos nos permitirán modelar algunas variables aleatorias como: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de Málaga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Introducción a la estadística descriptiva</dc:title>
  <dc:creator>Fco. Javier Barón López</dc:creator>
  <cp:keywords>Bioestadística, estadística descriptiva</cp:keywords>
  <cp:lastModifiedBy>.</cp:lastModifiedBy>
  <cp:revision>269</cp:revision>
  <dcterms:created xsi:type="dcterms:W3CDTF">2003-09-01T17:28:59Z</dcterms:created>
  <dcterms:modified xsi:type="dcterms:W3CDTF">2020-01-28T19:43:22Z</dcterms:modified>
</cp:coreProperties>
</file>