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5" r:id="rId1"/>
  </p:sldMasterIdLst>
  <p:notesMasterIdLst>
    <p:notesMasterId r:id="rId19"/>
  </p:notesMasterIdLst>
  <p:handoutMasterIdLst>
    <p:handoutMasterId r:id="rId20"/>
  </p:handoutMasterIdLst>
  <p:sldIdLst>
    <p:sldId id="455" r:id="rId2"/>
    <p:sldId id="382" r:id="rId3"/>
    <p:sldId id="456" r:id="rId4"/>
    <p:sldId id="487" r:id="rId5"/>
    <p:sldId id="488" r:id="rId6"/>
    <p:sldId id="489" r:id="rId7"/>
    <p:sldId id="501" r:id="rId8"/>
    <p:sldId id="491" r:id="rId9"/>
    <p:sldId id="492" r:id="rId10"/>
    <p:sldId id="502" r:id="rId11"/>
    <p:sldId id="503" r:id="rId12"/>
    <p:sldId id="505" r:id="rId13"/>
    <p:sldId id="506" r:id="rId14"/>
    <p:sldId id="507" r:id="rId15"/>
    <p:sldId id="508" r:id="rId16"/>
    <p:sldId id="509" r:id="rId17"/>
    <p:sldId id="510" r:id="rId18"/>
  </p:sldIdLst>
  <p:sldSz cx="12192000" cy="6858000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32D163E7-F3D4-4F8D-BEDE-02478CD06DEE}">
          <p14:sldIdLst>
            <p14:sldId id="455"/>
            <p14:sldId id="382"/>
            <p14:sldId id="456"/>
            <p14:sldId id="487"/>
            <p14:sldId id="488"/>
            <p14:sldId id="489"/>
            <p14:sldId id="501"/>
            <p14:sldId id="491"/>
            <p14:sldId id="492"/>
            <p14:sldId id="502"/>
            <p14:sldId id="503"/>
            <p14:sldId id="505"/>
            <p14:sldId id="506"/>
            <p14:sldId id="507"/>
            <p14:sldId id="508"/>
            <p14:sldId id="509"/>
            <p14:sldId id="5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1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DE6E7"/>
    <a:srgbClr val="FFFFCC"/>
    <a:srgbClr val="FFCC00"/>
    <a:srgbClr val="99FF33"/>
    <a:srgbClr val="0066FF"/>
    <a:srgbClr val="339933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>
      <p:cViewPr varScale="1">
        <p:scale>
          <a:sx n="65" d="100"/>
          <a:sy n="65" d="100"/>
        </p:scale>
        <p:origin x="852" y="48"/>
      </p:cViewPr>
      <p:guideLst>
        <p:guide orient="horz" pos="431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1260" y="-96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defTabSz="954088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r" defTabSz="954088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6900"/>
            <a:ext cx="4295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b" anchorCtr="0" compatLnSpc="1">
            <a:prstTxWarp prst="textNoShape">
              <a:avLst/>
            </a:prstTxWarp>
          </a:bodyPr>
          <a:lstStyle>
            <a:lvl1pPr defTabSz="954088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b" anchorCtr="0" compatLnSpc="1">
            <a:prstTxWarp prst="textNoShape">
              <a:avLst/>
            </a:prstTxWarp>
          </a:bodyPr>
          <a:lstStyle>
            <a:lvl1pPr algn="r" defTabSz="954088">
              <a:defRPr sz="1300"/>
            </a:lvl1pPr>
          </a:lstStyle>
          <a:p>
            <a:pPr>
              <a:defRPr/>
            </a:pPr>
            <a:fld id="{F5CF000E-9573-461A-8909-D58CC482525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673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defTabSz="954088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r" defTabSz="954088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6963" y="549275"/>
            <a:ext cx="4872037" cy="2741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3450"/>
            <a:ext cx="7680325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690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b" anchorCtr="0" compatLnSpc="1">
            <a:prstTxWarp prst="textNoShape">
              <a:avLst/>
            </a:prstTxWarp>
          </a:bodyPr>
          <a:lstStyle>
            <a:lvl1pPr defTabSz="954088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b" anchorCtr="0" compatLnSpc="1">
            <a:prstTxWarp prst="textNoShape">
              <a:avLst/>
            </a:prstTxWarp>
          </a:bodyPr>
          <a:lstStyle>
            <a:lvl1pPr algn="r" defTabSz="954088">
              <a:defRPr sz="1300"/>
            </a:lvl1pPr>
          </a:lstStyle>
          <a:p>
            <a:pPr>
              <a:defRPr/>
            </a:pPr>
            <a:fld id="{FDD6080B-2795-4CE9-9F5D-5DC18E6D7C7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05795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4088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4088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4088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4088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E56E854-B1F8-420C-AE71-7A03C0877C91}" type="slidenum">
              <a:rPr lang="es-ES" sz="1300" smtClean="0"/>
              <a:pPr eaLnBrk="1" hangingPunct="1"/>
              <a:t>1</a:t>
            </a:fld>
            <a:endParaRPr lang="es-ES" sz="1300" dirty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6963" y="549275"/>
            <a:ext cx="4872037" cy="2741613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107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B6B7D-FC2C-46F1-AED0-9BF478693E30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91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B3603E-B180-4473-99B4-8F766828627D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725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7C3449-63A3-4B9B-B313-E9F13E2996B2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074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007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D2A3A-D2BE-4463-86F7-3DA5BFB661A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48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37BE4F-7C6F-4557-9A54-769EA274A9E0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716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EA692E-5CBE-49BA-9053-B5E4D1F68131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147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3B6207-ED24-4248-A54C-03A3DA36CA9B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166650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19C15B-C8D5-4E80-BC4B-DF8D7DEE6539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1914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89AAF94-B3F1-424E-8FD0-2E1202687230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776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2F814-2DA7-45BD-BCB3-036BD5F1D889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7005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s-ES" dirty="0"/>
              <a:t>Bioestadística. U. Málaga.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s-ES" dirty="0"/>
              <a:t>Tema 1: </a:t>
            </a:r>
            <a:r>
              <a:rPr lang="es-ES" dirty="0" err="1"/>
              <a:t>Introdución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C3B6207-ED24-4248-A54C-03A3DA36CA9B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74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png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 descr="Resultado de imagen para universidad agraria la molina logo">
            <a:extLst>
              <a:ext uri="{FF2B5EF4-FFF2-40B4-BE49-F238E27FC236}">
                <a16:creationId xmlns:a16="http://schemas.microsoft.com/office/drawing/2014/main" id="{88FEB302-0E49-4115-A01A-2EBD978F7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327" y="548681"/>
            <a:ext cx="6297348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896105-2BF5-4238-9074-0C616CFB2702}"/>
              </a:ext>
            </a:extLst>
          </p:cNvPr>
          <p:cNvSpPr txBox="1">
            <a:spLocks noChangeArrowheads="1"/>
          </p:cNvSpPr>
          <p:nvPr/>
        </p:nvSpPr>
        <p:spPr>
          <a:xfrm>
            <a:off x="560385" y="2924944"/>
            <a:ext cx="11071230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ESTADÍSTICA GENERAL</a:t>
            </a:r>
          </a:p>
          <a:p>
            <a:pPr algn="ctr">
              <a:defRPr/>
            </a:pPr>
            <a:r>
              <a:rPr lang="es-E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CAPÍTULO 10: DISTRIBUCIONES continuas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10</a:t>
            </a:fld>
            <a:endParaRPr lang="es-ES" sz="1600" dirty="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Distribución Normal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DF96CFE-4002-44B3-88C8-D0BAD8D345B3}"/>
              </a:ext>
            </a:extLst>
          </p:cNvPr>
          <p:cNvSpPr/>
          <p:nvPr/>
        </p:nvSpPr>
        <p:spPr>
          <a:xfrm>
            <a:off x="1288068" y="1988840"/>
            <a:ext cx="948845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800" dirty="0"/>
              <a:t>Su función de densidad está dada por:</a:t>
            </a:r>
          </a:p>
          <a:p>
            <a:endParaRPr lang="es-ES_tradnl" sz="2800" dirty="0"/>
          </a:p>
          <a:p>
            <a:endParaRPr lang="es-ES_tradnl" sz="2800" dirty="0"/>
          </a:p>
          <a:p>
            <a:endParaRPr lang="es-ES_tradnl" sz="2800" dirty="0"/>
          </a:p>
          <a:p>
            <a:endParaRPr lang="es-ES_tradnl" sz="2800" dirty="0"/>
          </a:p>
          <a:p>
            <a:r>
              <a:rPr lang="es-ES_tradnl" sz="2800" b="1" dirty="0"/>
              <a:t>Notación</a:t>
            </a:r>
            <a:r>
              <a:rPr lang="es-ES_tradnl" sz="2800" dirty="0"/>
              <a:t>: </a:t>
            </a:r>
          </a:p>
          <a:p>
            <a:r>
              <a:rPr lang="es-ES_tradnl" sz="2800" b="1" dirty="0"/>
              <a:t>Valor Esperado y Varianza:</a:t>
            </a:r>
            <a:endParaRPr lang="es-ES_tradnl" sz="2800" baseline="30000" dirty="0"/>
          </a:p>
          <a:p>
            <a:r>
              <a:rPr lang="es-ES_tradnl" sz="2800" b="1" dirty="0"/>
              <a:t>Función Acumulada: </a:t>
            </a:r>
            <a:r>
              <a:rPr lang="es-ES_tradnl" sz="2800" dirty="0"/>
              <a:t>Estandarización y</a:t>
            </a:r>
            <a:r>
              <a:rPr lang="es-ES_tradnl" sz="2800" b="1" dirty="0"/>
              <a:t> </a:t>
            </a:r>
            <a:r>
              <a:rPr lang="es-ES_tradnl" sz="2800" dirty="0"/>
              <a:t>Tablas</a:t>
            </a:r>
            <a:r>
              <a:rPr lang="es-ES_tradnl" sz="2800" b="1" dirty="0"/>
              <a:t> </a:t>
            </a:r>
          </a:p>
          <a:p>
            <a:r>
              <a:rPr lang="es-ES_tradnl" sz="2800" dirty="0"/>
              <a:t> </a:t>
            </a:r>
          </a:p>
          <a:p>
            <a:endParaRPr lang="es-ES_tradnl" sz="2800" b="1" dirty="0"/>
          </a:p>
          <a:p>
            <a:endParaRPr lang="es-ES_tradnl" sz="2800" dirty="0"/>
          </a:p>
          <a:p>
            <a:endParaRPr lang="es-ES_tradnl" sz="2800" dirty="0"/>
          </a:p>
          <a:p>
            <a:endParaRPr lang="es-ES_tradnl" sz="2800" dirty="0"/>
          </a:p>
        </p:txBody>
      </p: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716AAC75-1FDF-4682-B515-7FC960C63C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3793" y="2636912"/>
          <a:ext cx="4520683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21" name="Equation" r:id="rId3" imgW="2717800" imgH="533400" progId="Equation.DSMT4">
                  <p:embed/>
                </p:oleObj>
              </mc:Choice>
              <mc:Fallback>
                <p:oleObj name="Equation" r:id="rId3" imgW="2717800" imgH="533400" progId="Equation.DSMT4">
                  <p:embed/>
                  <p:pic>
                    <p:nvPicPr>
                      <p:cNvPr id="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3793" y="2636912"/>
                        <a:ext cx="4520683" cy="1080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>
            <a:extLst>
              <a:ext uri="{FF2B5EF4-FFF2-40B4-BE49-F238E27FC236}">
                <a16:creationId xmlns:a16="http://schemas.microsoft.com/office/drawing/2014/main" id="{26FDD285-5410-4112-98F0-27C5C2C502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57649"/>
              </p:ext>
            </p:extLst>
          </p:nvPr>
        </p:nvGraphicFramePr>
        <p:xfrm>
          <a:off x="2999656" y="4069035"/>
          <a:ext cx="196532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22" name="Equation" r:id="rId5" imgW="914400" imgH="279360" progId="Equation.DSMT4">
                  <p:embed/>
                </p:oleObj>
              </mc:Choice>
              <mc:Fallback>
                <p:oleObj name="Equation" r:id="rId5" imgW="914400" imgH="279360" progId="Equation.DSMT4">
                  <p:embed/>
                  <p:pic>
                    <p:nvPicPr>
                      <p:cNvPr id="747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656" y="4069035"/>
                        <a:ext cx="1965325" cy="592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9">
            <a:extLst>
              <a:ext uri="{FF2B5EF4-FFF2-40B4-BE49-F238E27FC236}">
                <a16:creationId xmlns:a16="http://schemas.microsoft.com/office/drawing/2014/main" id="{66127B1B-80A2-477B-96C0-8D359CAB2E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482896"/>
              </p:ext>
            </p:extLst>
          </p:nvPr>
        </p:nvGraphicFramePr>
        <p:xfrm>
          <a:off x="5499821" y="4587329"/>
          <a:ext cx="34544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23" name="Ecuación" r:id="rId7" imgW="1600200" imgH="228600" progId="Equation.3">
                  <p:embed/>
                </p:oleObj>
              </mc:Choice>
              <mc:Fallback>
                <p:oleObj name="Ecuación" r:id="rId7" imgW="1600200" imgH="228600" progId="Equation.3">
                  <p:embed/>
                  <p:pic>
                    <p:nvPicPr>
                      <p:cNvPr id="7476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821" y="4587329"/>
                        <a:ext cx="3454400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275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34E6A-BDB0-402C-9663-830412361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0E4473-0330-4F5F-8325-5B7011297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BB0E40C-74CF-49D5-8CA1-DAC3E646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  <p:pic>
        <p:nvPicPr>
          <p:cNvPr id="5" name="18 Imagen">
            <a:extLst>
              <a:ext uri="{FF2B5EF4-FFF2-40B4-BE49-F238E27FC236}">
                <a16:creationId xmlns:a16="http://schemas.microsoft.com/office/drawing/2014/main" id="{4EFBDE5C-C7D7-447F-8BE7-D9B60B52DF5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634" y="2400195"/>
            <a:ext cx="6042731" cy="357727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3C26BA-27AC-4D06-B461-4FFC89A61864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Distribución Normal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306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12</a:t>
            </a:fld>
            <a:endParaRPr lang="es-ES" sz="1600" dirty="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Distribución Normal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2 Marcador de contenido">
            <a:extLst>
              <a:ext uri="{FF2B5EF4-FFF2-40B4-BE49-F238E27FC236}">
                <a16:creationId xmlns:a16="http://schemas.microsoft.com/office/drawing/2014/main" id="{00A3D5F6-3768-46B5-9D1C-6F9988FAF3C3}"/>
              </a:ext>
            </a:extLst>
          </p:cNvPr>
          <p:cNvSpPr txBox="1">
            <a:spLocks/>
          </p:cNvSpPr>
          <p:nvPr/>
        </p:nvSpPr>
        <p:spPr>
          <a:xfrm>
            <a:off x="1199455" y="1889372"/>
            <a:ext cx="10013027" cy="39878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s-PE" sz="4000" dirty="0"/>
              <a:t>Características:</a:t>
            </a:r>
          </a:p>
          <a:p>
            <a:pPr>
              <a:buNone/>
            </a:pPr>
            <a:endParaRPr lang="es-PE" sz="3400" dirty="0"/>
          </a:p>
          <a:p>
            <a:pPr lvl="2"/>
            <a:endParaRPr lang="es-ES" sz="3400" dirty="0"/>
          </a:p>
        </p:txBody>
      </p:sp>
      <p:sp>
        <p:nvSpPr>
          <p:cNvPr id="5" name="5 CuadroTexto">
            <a:extLst>
              <a:ext uri="{FF2B5EF4-FFF2-40B4-BE49-F238E27FC236}">
                <a16:creationId xmlns:a16="http://schemas.microsoft.com/office/drawing/2014/main" id="{06F14F2E-D978-4AC6-B2C4-76A26C9F02DC}"/>
              </a:ext>
            </a:extLst>
          </p:cNvPr>
          <p:cNvSpPr txBox="1"/>
          <p:nvPr/>
        </p:nvSpPr>
        <p:spPr>
          <a:xfrm>
            <a:off x="979518" y="2492896"/>
            <a:ext cx="78527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4013" indent="-354013">
              <a:buFont typeface="+mj-lt"/>
              <a:buAutoNum type="arabicPeriod"/>
            </a:pPr>
            <a:r>
              <a:rPr lang="es-ES_tradnl" sz="3200" dirty="0"/>
              <a:t>Tiene forma acampanada.</a:t>
            </a:r>
            <a:endParaRPr lang="es-PE" sz="3200" dirty="0"/>
          </a:p>
          <a:p>
            <a:r>
              <a:rPr lang="es-ES_tradnl" sz="3200" dirty="0"/>
              <a:t>2.  Es simétrica respecto a la recta X = </a:t>
            </a:r>
            <a:r>
              <a:rPr lang="es-ES_tradnl" sz="3200" dirty="0">
                <a:sym typeface="Symbol"/>
              </a:rPr>
              <a:t></a:t>
            </a:r>
            <a:endParaRPr lang="es-PE" sz="3200" dirty="0"/>
          </a:p>
          <a:p>
            <a:r>
              <a:rPr lang="es-ES_tradnl" sz="3200" dirty="0"/>
              <a:t>3.  Es asintótica respecto al eje X</a:t>
            </a:r>
            <a:endParaRPr lang="es-PE" sz="3200" dirty="0"/>
          </a:p>
        </p:txBody>
      </p:sp>
      <p:pic>
        <p:nvPicPr>
          <p:cNvPr id="6" name="6 Imagen">
            <a:extLst>
              <a:ext uri="{FF2B5EF4-FFF2-40B4-BE49-F238E27FC236}">
                <a16:creationId xmlns:a16="http://schemas.microsoft.com/office/drawing/2014/main" id="{A8411604-F3F0-48FD-8FD1-DDD64ACB749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3503492"/>
            <a:ext cx="4574464" cy="26642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257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13</a:t>
            </a:fld>
            <a:endParaRPr lang="es-ES" sz="1600" dirty="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Distribución Normal Estándar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DF96CFE-4002-44B3-88C8-D0BAD8D345B3}"/>
              </a:ext>
            </a:extLst>
          </p:cNvPr>
          <p:cNvSpPr/>
          <p:nvPr/>
        </p:nvSpPr>
        <p:spPr>
          <a:xfrm>
            <a:off x="1288068" y="1988840"/>
            <a:ext cx="948845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2800" dirty="0"/>
              <a:t>Si X </a:t>
            </a:r>
            <a:r>
              <a:rPr lang="es-ES_tradnl" sz="2800" dirty="0">
                <a:sym typeface="Symbol"/>
              </a:rPr>
              <a:t></a:t>
            </a:r>
            <a:r>
              <a:rPr lang="es-ES_tradnl" sz="2800" dirty="0"/>
              <a:t> N(</a:t>
            </a:r>
            <a:r>
              <a:rPr lang="es-ES_tradnl" sz="2800" dirty="0">
                <a:sym typeface="Symbol"/>
              </a:rPr>
              <a:t></a:t>
            </a:r>
            <a:r>
              <a:rPr lang="es-ES_tradnl" sz="2800" dirty="0"/>
              <a:t> , </a:t>
            </a:r>
            <a:r>
              <a:rPr lang="es-ES_tradnl" sz="2800" dirty="0">
                <a:sym typeface="Symbol"/>
              </a:rPr>
              <a:t></a:t>
            </a:r>
            <a:r>
              <a:rPr lang="es-ES_tradnl" sz="2800" baseline="30000" dirty="0"/>
              <a:t>2</a:t>
            </a:r>
            <a:r>
              <a:rPr lang="es-ES_tradnl" sz="2800" dirty="0"/>
              <a:t>), entonces la </a:t>
            </a:r>
            <a:r>
              <a:rPr lang="es-ES_tradnl" sz="2800" dirty="0" err="1"/>
              <a:t>v.a.c</a:t>
            </a:r>
            <a:r>
              <a:rPr lang="es-ES_tradnl" sz="2800" dirty="0"/>
              <a:t>. Z = (X - </a:t>
            </a:r>
            <a:r>
              <a:rPr lang="es-ES_tradnl" sz="2800" dirty="0">
                <a:sym typeface="Symbol"/>
              </a:rPr>
              <a:t></a:t>
            </a:r>
            <a:r>
              <a:rPr lang="es-ES_tradnl" sz="2800" dirty="0"/>
              <a:t>) / </a:t>
            </a:r>
            <a:r>
              <a:rPr lang="es-ES_tradnl" sz="2800" dirty="0">
                <a:sym typeface="Symbol"/>
              </a:rPr>
              <a:t></a:t>
            </a:r>
            <a:r>
              <a:rPr lang="es-ES_tradnl" sz="2800" dirty="0"/>
              <a:t> se dice tiene distribución normal estándar; su media es 0, su varianza 1 y su función de densidad es:</a:t>
            </a:r>
            <a:endParaRPr lang="es-PE" sz="2800" dirty="0"/>
          </a:p>
          <a:p>
            <a:endParaRPr lang="es-ES_tradnl" sz="2800" dirty="0"/>
          </a:p>
          <a:p>
            <a:endParaRPr lang="es-ES_tradnl" sz="2800" dirty="0"/>
          </a:p>
          <a:p>
            <a:endParaRPr lang="es-ES_tradnl" sz="2800" dirty="0"/>
          </a:p>
          <a:p>
            <a:r>
              <a:rPr lang="es-ES_tradnl" sz="2800" dirty="0"/>
              <a:t> </a:t>
            </a:r>
          </a:p>
          <a:p>
            <a:endParaRPr lang="es-ES_tradnl" sz="2800" b="1" dirty="0"/>
          </a:p>
          <a:p>
            <a:endParaRPr lang="es-ES_tradnl" sz="2800" dirty="0"/>
          </a:p>
          <a:p>
            <a:endParaRPr lang="es-ES_tradnl" sz="2800" dirty="0"/>
          </a:p>
          <a:p>
            <a:endParaRPr lang="es-ES_tradnl" sz="2800" dirty="0"/>
          </a:p>
        </p:txBody>
      </p:sp>
      <p:graphicFrame>
        <p:nvGraphicFramePr>
          <p:cNvPr id="10" name="Object 1">
            <a:extLst>
              <a:ext uri="{FF2B5EF4-FFF2-40B4-BE49-F238E27FC236}">
                <a16:creationId xmlns:a16="http://schemas.microsoft.com/office/drawing/2014/main" id="{4359FF48-CC41-4292-8308-7AE15700C0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249538"/>
              </p:ext>
            </p:extLst>
          </p:nvPr>
        </p:nvGraphicFramePr>
        <p:xfrm>
          <a:off x="1594816" y="4097825"/>
          <a:ext cx="4322455" cy="10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43" name="Equation" r:id="rId3" imgW="2324100" imgH="482600" progId="Equation.DSMT4">
                  <p:embed/>
                </p:oleObj>
              </mc:Choice>
              <mc:Fallback>
                <p:oleObj name="Equation" r:id="rId3" imgW="2324100" imgH="482600" progId="Equation.DSMT4">
                  <p:embed/>
                  <p:pic>
                    <p:nvPicPr>
                      <p:cNvPr id="10854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4816" y="4097825"/>
                        <a:ext cx="4322455" cy="1008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9 Imagen">
            <a:extLst>
              <a:ext uri="{FF2B5EF4-FFF2-40B4-BE49-F238E27FC236}">
                <a16:creationId xmlns:a16="http://schemas.microsoft.com/office/drawing/2014/main" id="{C561270A-16DC-4230-9526-2996C14D1ACD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933" y="3304275"/>
            <a:ext cx="5256583" cy="2345764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188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14</a:t>
            </a:fld>
            <a:endParaRPr lang="es-ES" sz="1600" dirty="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Distribución Normal Estándar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DF96CFE-4002-44B3-88C8-D0BAD8D345B3}"/>
              </a:ext>
            </a:extLst>
          </p:cNvPr>
          <p:cNvSpPr/>
          <p:nvPr/>
        </p:nvSpPr>
        <p:spPr>
          <a:xfrm>
            <a:off x="1288067" y="1988840"/>
            <a:ext cx="992441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Con la </a:t>
            </a:r>
            <a:r>
              <a:rPr lang="en-US" sz="2400" dirty="0" err="1"/>
              <a:t>estandarización</a:t>
            </a:r>
            <a:r>
              <a:rPr lang="en-US" sz="2400" dirty="0"/>
              <a:t> se </a:t>
            </a:r>
            <a:r>
              <a:rPr lang="en-US" sz="2400" dirty="0" err="1"/>
              <a:t>obtiene</a:t>
            </a:r>
            <a:r>
              <a:rPr lang="en-US" sz="2400" dirty="0"/>
              <a:t> una media </a:t>
            </a:r>
            <a:r>
              <a:rPr lang="en-US" sz="2400" dirty="0" err="1"/>
              <a:t>igual</a:t>
            </a:r>
            <a:r>
              <a:rPr lang="en-US" sz="2400" dirty="0"/>
              <a:t> a cero y </a:t>
            </a:r>
            <a:r>
              <a:rPr lang="en-US" sz="2400" dirty="0" err="1"/>
              <a:t>varianza</a:t>
            </a:r>
            <a:r>
              <a:rPr lang="en-US" sz="2400" dirty="0"/>
              <a:t> </a:t>
            </a:r>
            <a:r>
              <a:rPr lang="en-US" sz="2400" dirty="0" err="1"/>
              <a:t>igual</a:t>
            </a:r>
            <a:r>
              <a:rPr lang="en-US" sz="2400" dirty="0"/>
              <a:t> a uno para la variable Z: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s-PE" sz="2400" dirty="0"/>
              <a:t>Con la estandarización se logra que una variable X con distribución normal con media µ y varianza </a:t>
            </a:r>
            <a:r>
              <a:rPr lang="el-GR" sz="2400" dirty="0"/>
              <a:t>σ</a:t>
            </a:r>
            <a:r>
              <a:rPr lang="es-PE" sz="2400" baseline="30000" dirty="0"/>
              <a:t>2</a:t>
            </a:r>
            <a:r>
              <a:rPr lang="es-PE" sz="2400" dirty="0"/>
              <a:t> sea una nueva variable Z con media 0 y varianza 1.</a:t>
            </a:r>
          </a:p>
          <a:p>
            <a:endParaRPr lang="es-PE" sz="2400" dirty="0"/>
          </a:p>
          <a:p>
            <a:endParaRPr lang="es-ES_tradnl" sz="2400" dirty="0"/>
          </a:p>
          <a:p>
            <a:endParaRPr lang="es-ES_tradnl" sz="2400" dirty="0"/>
          </a:p>
          <a:p>
            <a:endParaRPr lang="es-ES_tradnl" sz="2400" dirty="0"/>
          </a:p>
          <a:p>
            <a:r>
              <a:rPr lang="es-ES_tradnl" sz="2400" dirty="0"/>
              <a:t> </a:t>
            </a:r>
          </a:p>
          <a:p>
            <a:endParaRPr lang="es-ES_tradnl" sz="2400" b="1" dirty="0"/>
          </a:p>
          <a:p>
            <a:endParaRPr lang="es-ES_tradnl" sz="2400" dirty="0"/>
          </a:p>
          <a:p>
            <a:endParaRPr lang="es-ES_tradnl" sz="2400" dirty="0"/>
          </a:p>
          <a:p>
            <a:endParaRPr lang="es-ES_tradnl" sz="2400" dirty="0"/>
          </a:p>
        </p:txBody>
      </p:sp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63B96C5E-7B8E-4361-B621-6953236138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935211"/>
              </p:ext>
            </p:extLst>
          </p:nvPr>
        </p:nvGraphicFramePr>
        <p:xfrm>
          <a:off x="2927648" y="2773025"/>
          <a:ext cx="6336704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68" name="Equation" r:id="rId3" imgW="3644640" imgH="914400" progId="Equation.DSMT4">
                  <p:embed/>
                </p:oleObj>
              </mc:Choice>
              <mc:Fallback>
                <p:oleObj name="Equation" r:id="rId3" imgW="3644640" imgH="914400" progId="Equation.DSMT4">
                  <p:embed/>
                  <p:pic>
                    <p:nvPicPr>
                      <p:cNvPr id="8" name="Objeto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648" y="2773025"/>
                        <a:ext cx="6336704" cy="15841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44120E51-26A0-44EA-A51B-8892099218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778668"/>
              </p:ext>
            </p:extLst>
          </p:nvPr>
        </p:nvGraphicFramePr>
        <p:xfrm>
          <a:off x="3529417" y="5400407"/>
          <a:ext cx="5441714" cy="7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69" name="Equation" r:id="rId5" imgW="2793960" imgH="393480" progId="Equation.DSMT4">
                  <p:embed/>
                </p:oleObj>
              </mc:Choice>
              <mc:Fallback>
                <p:oleObj name="Equation" r:id="rId5" imgW="2793960" imgH="393480" progId="Equation.DSMT4">
                  <p:embed/>
                  <p:pic>
                    <p:nvPicPr>
                      <p:cNvPr id="11" name="Objeto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29417" y="5400407"/>
                        <a:ext cx="5441714" cy="766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443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13CE7E-7F6D-4AA7-8A5C-561167EAE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8E0FCB-EED9-4C97-AF13-F719C318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  <p:pic>
        <p:nvPicPr>
          <p:cNvPr id="5" name="10 Imagen">
            <a:extLst>
              <a:ext uri="{FF2B5EF4-FFF2-40B4-BE49-F238E27FC236}">
                <a16:creationId xmlns:a16="http://schemas.microsoft.com/office/drawing/2014/main" id="{3AA97B80-6D16-44E3-A14D-0E32B380FAD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42" y="2126099"/>
            <a:ext cx="5328592" cy="34009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11 Imagen">
            <a:extLst>
              <a:ext uri="{FF2B5EF4-FFF2-40B4-BE49-F238E27FC236}">
                <a16:creationId xmlns:a16="http://schemas.microsoft.com/office/drawing/2014/main" id="{A9AA09EE-2543-44E1-B5C7-0791285DB34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906" y="1810338"/>
            <a:ext cx="3744416" cy="201622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12 Imagen">
            <a:extLst>
              <a:ext uri="{FF2B5EF4-FFF2-40B4-BE49-F238E27FC236}">
                <a16:creationId xmlns:a16="http://schemas.microsoft.com/office/drawing/2014/main" id="{377F7A13-A064-42B1-833C-B46797D927A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890" y="4474635"/>
            <a:ext cx="4032448" cy="18002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DCC50844-8308-4372-986B-451653E43D42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Uso de la tabla de la distribución Normal Estándar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638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16</a:t>
            </a:fld>
            <a:endParaRPr lang="es-ES" sz="1600" dirty="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Ejemplo 2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DF96CFE-4002-44B3-88C8-D0BAD8D345B3}"/>
              </a:ext>
            </a:extLst>
          </p:cNvPr>
          <p:cNvSpPr/>
          <p:nvPr/>
        </p:nvSpPr>
        <p:spPr>
          <a:xfrm>
            <a:off x="1199457" y="1988840"/>
            <a:ext cx="10013026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2500" dirty="0"/>
              <a:t>El tiempo que se demora en entregar una pizza tiene una distribución normal con media 25 minutos y una desviación estándar 4.5 minutos. Si la pizzería ofrece su producto con la promoción “si recibe su pizza después de 30 minutos usted no paga nada”.</a:t>
            </a:r>
          </a:p>
          <a:p>
            <a:pPr marL="514350" indent="-514350" algn="just">
              <a:buAutoNum type="alphaLcParenR"/>
            </a:pPr>
            <a:r>
              <a:rPr lang="es-PE" sz="2500" dirty="0"/>
              <a:t>¿Qué porcentaje de pizzas se entregan de manera gratuita a un cliente.</a:t>
            </a:r>
          </a:p>
          <a:p>
            <a:pPr marL="514350" indent="-514350" algn="just">
              <a:buAutoNum type="alphaLcParenR"/>
            </a:pPr>
            <a:r>
              <a:rPr lang="es-PE" sz="2500" dirty="0"/>
              <a:t>¿Cuál será el tiempo como mínimo, para considerar un pedido de pizza dentro del 25% de mayor tiempo?</a:t>
            </a:r>
          </a:p>
          <a:p>
            <a:pPr marL="514350" indent="-514350" algn="just">
              <a:buAutoNum type="alphaLcParenR"/>
            </a:pPr>
            <a:r>
              <a:rPr lang="es-ES_tradnl" sz="2500" dirty="0"/>
              <a:t>Halle el percentil 65.</a:t>
            </a:r>
          </a:p>
          <a:p>
            <a:pPr marL="514350" indent="-514350" algn="just">
              <a:buAutoNum type="alphaLcParenR"/>
            </a:pPr>
            <a:r>
              <a:rPr lang="es-PE" sz="2500" dirty="0"/>
              <a:t>Si se eligen 8 pedidos de pizzas al azar ¿cuál es la probabilidad que 3 de ellos hayan sido entregados en forma gratuita?</a:t>
            </a:r>
            <a:endParaRPr lang="es-ES_tradnl" sz="2500" dirty="0"/>
          </a:p>
          <a:p>
            <a:endParaRPr lang="es-ES_tradnl" sz="25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BA24DA0-E79D-449D-B632-39C43A99615D}"/>
              </a:ext>
            </a:extLst>
          </p:cNvPr>
          <p:cNvSpPr/>
          <p:nvPr/>
        </p:nvSpPr>
        <p:spPr>
          <a:xfrm>
            <a:off x="979516" y="6459784"/>
            <a:ext cx="576455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Ejercicio 2 – Página 163 de la Guía de Estadística General</a:t>
            </a:r>
          </a:p>
        </p:txBody>
      </p:sp>
    </p:spTree>
    <p:extLst>
      <p:ext uri="{BB962C8B-B14F-4D97-AF65-F5344CB8AC3E}">
        <p14:creationId xmlns:p14="http://schemas.microsoft.com/office/powerpoint/2010/main" val="226348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17</a:t>
            </a:fld>
            <a:endParaRPr lang="es-ES" sz="1600" dirty="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Ejercicio 2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DF96CFE-4002-44B3-88C8-D0BAD8D345B3}"/>
              </a:ext>
            </a:extLst>
          </p:cNvPr>
          <p:cNvSpPr/>
          <p:nvPr/>
        </p:nvSpPr>
        <p:spPr>
          <a:xfrm>
            <a:off x="1199457" y="1988840"/>
            <a:ext cx="1001302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2600" dirty="0"/>
              <a:t>El peso de los huevos de gallina producidos por cierta granja sigue una distribución normal de media 65 g y desviación estándar 6 g. Si se selecciona al azar un huevo:</a:t>
            </a:r>
          </a:p>
          <a:p>
            <a:pPr marL="514350" indent="-514350" algn="just">
              <a:buAutoNum type="alphaLcParenR"/>
            </a:pPr>
            <a:r>
              <a:rPr lang="es-PE" sz="2600" dirty="0"/>
              <a:t>Halle el porcentaje de huevos cuyo peso se al menos de 61 g</a:t>
            </a:r>
          </a:p>
          <a:p>
            <a:pPr marL="514350" indent="-514350" algn="just">
              <a:buAutoNum type="alphaLcParenR"/>
            </a:pPr>
            <a:r>
              <a:rPr lang="es-PE" sz="2600" dirty="0"/>
              <a:t>Halle la probabilidad que el peso de los huevos sea mayor a 60 pero menos a 74 g.</a:t>
            </a:r>
          </a:p>
          <a:p>
            <a:pPr marL="514350" indent="-514350" algn="just">
              <a:buAutoNum type="alphaLcParenR"/>
            </a:pPr>
            <a:r>
              <a:rPr lang="es-PE" sz="2600" dirty="0"/>
              <a:t>Si los huevos se clasifican según peso en tres categorías: pequeños, medianos y grandes. Considerando que los pequeños corresponde al 15% de menores peso y los grandes al 25% de mayores peso. Halle los pesos que marcan los límites de cada categoría.</a:t>
            </a:r>
            <a:endParaRPr lang="es-ES_tradnl" sz="26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BA24DA0-E79D-449D-B632-39C43A99615D}"/>
              </a:ext>
            </a:extLst>
          </p:cNvPr>
          <p:cNvSpPr/>
          <p:nvPr/>
        </p:nvSpPr>
        <p:spPr>
          <a:xfrm>
            <a:off x="979516" y="6459784"/>
            <a:ext cx="576455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Ejercicio 3 – Página 164 de la Guía de Estadística General</a:t>
            </a:r>
          </a:p>
        </p:txBody>
      </p:sp>
    </p:spTree>
    <p:extLst>
      <p:ext uri="{BB962C8B-B14F-4D97-AF65-F5344CB8AC3E}">
        <p14:creationId xmlns:p14="http://schemas.microsoft.com/office/powerpoint/2010/main" val="29516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7" name="Rectangle 3"/>
          <p:cNvSpPr>
            <a:spLocks noGrp="1" noChangeArrowheads="1"/>
          </p:cNvSpPr>
          <p:nvPr>
            <p:ph idx="1"/>
          </p:nvPr>
        </p:nvSpPr>
        <p:spPr>
          <a:xfrm>
            <a:off x="1099698" y="1988840"/>
            <a:ext cx="10112785" cy="5318064"/>
          </a:xfrm>
        </p:spPr>
        <p:txBody>
          <a:bodyPr>
            <a:normAutofit/>
          </a:bodyPr>
          <a:lstStyle/>
          <a:p>
            <a:pPr lvl="0" algn="just"/>
            <a:r>
              <a:rPr lang="es-ES_tradnl" sz="4800" dirty="0"/>
              <a:t>Discutir acerca de los conceptos y aplicaciones de las principales distribuciones continuas y las distribuciones muestrales asociadas a ellas, que se utilizarán posteriormente en inferencia estadística</a:t>
            </a:r>
            <a:r>
              <a:rPr lang="es-PE" sz="4800" dirty="0"/>
              <a:t>. </a:t>
            </a:r>
          </a:p>
        </p:txBody>
      </p:sp>
      <p:sp>
        <p:nvSpPr>
          <p:cNvPr id="31746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2CCB331-5574-45B5-BECF-E4A3B0367ED7}" type="slidenum">
              <a:rPr lang="es-ES" sz="1600">
                <a:latin typeface="Arial Black" pitchFamily="34" charset="0"/>
              </a:rPr>
              <a:pPr eaLnBrk="1" hangingPunct="1"/>
              <a:t>2</a:t>
            </a:fld>
            <a:endParaRPr lang="es-ES" sz="1600" dirty="0">
              <a:latin typeface="Arial Black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566DEC-8E12-4A3E-8759-F05631C15191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Objetivos del capítulo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3</a:t>
            </a:fld>
            <a:endParaRPr lang="es-ES" sz="1600" dirty="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Distribuciones continuas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DE623CE-5F9C-4E12-A150-33225B8072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2533" y="1484784"/>
            <a:ext cx="10109714" cy="1512168"/>
          </a:xfrm>
        </p:spPr>
        <p:txBody>
          <a:bodyPr>
            <a:normAutofit/>
          </a:bodyPr>
          <a:lstStyle/>
          <a:p>
            <a:pPr lvl="0" algn="just"/>
            <a:r>
              <a:rPr lang="es-PE" sz="3200" b="1" dirty="0"/>
              <a:t>Las Distribuciones  Continuas que estudiaremos nos permitirán </a:t>
            </a:r>
            <a:r>
              <a:rPr lang="es-PE" sz="3200" b="1" dirty="0">
                <a:solidFill>
                  <a:srgbClr val="FF0000"/>
                </a:solidFill>
              </a:rPr>
              <a:t>modelar</a:t>
            </a:r>
            <a:r>
              <a:rPr lang="es-PE" sz="3200" b="1" dirty="0"/>
              <a:t> algunas variables aleatorias como: 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852DD95C-831C-4B43-A3E1-C1D8E7E9A746}"/>
              </a:ext>
            </a:extLst>
          </p:cNvPr>
          <p:cNvGrpSpPr/>
          <p:nvPr/>
        </p:nvGrpSpPr>
        <p:grpSpPr>
          <a:xfrm>
            <a:off x="1041143" y="3281262"/>
            <a:ext cx="10109714" cy="2091954"/>
            <a:chOff x="0" y="0"/>
            <a:chExt cx="11089231" cy="2091954"/>
          </a:xfrm>
          <a:scene3d>
            <a:camera prst="orthographicFront"/>
            <a:lightRig rig="flat" dir="t"/>
          </a:scene3d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02A86E1E-6A4D-4FCF-81C4-4E6E4DA253AE}"/>
                </a:ext>
              </a:extLst>
            </p:cNvPr>
            <p:cNvSpPr/>
            <p:nvPr/>
          </p:nvSpPr>
          <p:spPr>
            <a:xfrm>
              <a:off x="0" y="0"/>
              <a:ext cx="11089231" cy="2091954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0" name="Rectángulo: esquinas redondeadas 4">
              <a:extLst>
                <a:ext uri="{FF2B5EF4-FFF2-40B4-BE49-F238E27FC236}">
                  <a16:creationId xmlns:a16="http://schemas.microsoft.com/office/drawing/2014/main" id="{66E5BD4F-57A0-49A6-8A0E-EF91448B4D33}"/>
                </a:ext>
              </a:extLst>
            </p:cNvPr>
            <p:cNvSpPr txBox="1"/>
            <p:nvPr/>
          </p:nvSpPr>
          <p:spPr>
            <a:xfrm>
              <a:off x="102121" y="102121"/>
              <a:ext cx="10884989" cy="188771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just"/>
              <a:r>
                <a:rPr lang="es-PE" sz="3200" dirty="0"/>
                <a:t>El contenido que puede tener un vaso de café servido por una máquina.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723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4</a:t>
            </a:fld>
            <a:endParaRPr lang="es-ES" sz="1600" dirty="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Distribuciones continuas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DE623CE-5F9C-4E12-A150-33225B8072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2533" y="1484784"/>
            <a:ext cx="10109714" cy="1512168"/>
          </a:xfrm>
        </p:spPr>
        <p:txBody>
          <a:bodyPr>
            <a:normAutofit/>
          </a:bodyPr>
          <a:lstStyle/>
          <a:p>
            <a:pPr lvl="0" algn="just"/>
            <a:r>
              <a:rPr lang="es-PE" sz="3200" b="1" dirty="0"/>
              <a:t>Las Distribuciones  Continuas que estudiaremos nos permitirán </a:t>
            </a:r>
            <a:r>
              <a:rPr lang="es-PE" sz="3200" b="1" dirty="0">
                <a:solidFill>
                  <a:srgbClr val="FF0000"/>
                </a:solidFill>
              </a:rPr>
              <a:t>modelar</a:t>
            </a:r>
            <a:r>
              <a:rPr lang="es-PE" sz="3200" b="1" dirty="0"/>
              <a:t> algunas variables aleatorias como: 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852DD95C-831C-4B43-A3E1-C1D8E7E9A746}"/>
              </a:ext>
            </a:extLst>
          </p:cNvPr>
          <p:cNvGrpSpPr/>
          <p:nvPr/>
        </p:nvGrpSpPr>
        <p:grpSpPr>
          <a:xfrm>
            <a:off x="1041143" y="3281262"/>
            <a:ext cx="10109714" cy="2091954"/>
            <a:chOff x="0" y="0"/>
            <a:chExt cx="11089231" cy="2091954"/>
          </a:xfrm>
          <a:scene3d>
            <a:camera prst="orthographicFront"/>
            <a:lightRig rig="flat" dir="t"/>
          </a:scene3d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02A86E1E-6A4D-4FCF-81C4-4E6E4DA253AE}"/>
                </a:ext>
              </a:extLst>
            </p:cNvPr>
            <p:cNvSpPr/>
            <p:nvPr/>
          </p:nvSpPr>
          <p:spPr>
            <a:xfrm>
              <a:off x="0" y="0"/>
              <a:ext cx="11089231" cy="2091954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0" name="Rectángulo: esquinas redondeadas 4">
              <a:extLst>
                <a:ext uri="{FF2B5EF4-FFF2-40B4-BE49-F238E27FC236}">
                  <a16:creationId xmlns:a16="http://schemas.microsoft.com/office/drawing/2014/main" id="{66E5BD4F-57A0-49A6-8A0E-EF91448B4D33}"/>
                </a:ext>
              </a:extLst>
            </p:cNvPr>
            <p:cNvSpPr txBox="1"/>
            <p:nvPr/>
          </p:nvSpPr>
          <p:spPr>
            <a:xfrm>
              <a:off x="102121" y="102121"/>
              <a:ext cx="10884989" cy="188771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just"/>
              <a:r>
                <a:rPr lang="es-PE" sz="3200" dirty="0"/>
                <a:t>El tiempo (en minutos) que tarda una persona en ser atendida en un banco.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650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5</a:t>
            </a:fld>
            <a:endParaRPr lang="es-ES" sz="1600" dirty="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Distribuciones continuas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2 Marcador de contenido">
            <a:extLst>
              <a:ext uri="{FF2B5EF4-FFF2-40B4-BE49-F238E27FC236}">
                <a16:creationId xmlns:a16="http://schemas.microsoft.com/office/drawing/2014/main" id="{00A3D5F6-3768-46B5-9D1C-6F9988FAF3C3}"/>
              </a:ext>
            </a:extLst>
          </p:cNvPr>
          <p:cNvSpPr txBox="1">
            <a:spLocks/>
          </p:cNvSpPr>
          <p:nvPr/>
        </p:nvSpPr>
        <p:spPr>
          <a:xfrm>
            <a:off x="1199455" y="1889372"/>
            <a:ext cx="10013027" cy="3987899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endParaRPr lang="es-ES_tradnl" sz="4000" dirty="0"/>
          </a:p>
          <a:p>
            <a:pPr lvl="1"/>
            <a:r>
              <a:rPr lang="es-ES" sz="3800" dirty="0"/>
              <a:t>Distribución Exponencial</a:t>
            </a:r>
          </a:p>
          <a:p>
            <a:pPr lvl="2"/>
            <a:r>
              <a:rPr lang="es-ES" sz="3400" dirty="0"/>
              <a:t>Cálculo de probabilidades y percentiles</a:t>
            </a:r>
          </a:p>
          <a:p>
            <a:pPr lvl="1"/>
            <a:r>
              <a:rPr lang="es-ES" sz="3800" dirty="0"/>
              <a:t>Distribución Normal</a:t>
            </a:r>
          </a:p>
          <a:p>
            <a:pPr lvl="2"/>
            <a:r>
              <a:rPr lang="es-ES" sz="3400" dirty="0"/>
              <a:t>Cálculo de probabilidades y percentiles</a:t>
            </a:r>
          </a:p>
          <a:p>
            <a:pPr lvl="2"/>
            <a:r>
              <a:rPr lang="es-PE" sz="3400" dirty="0"/>
              <a:t>Distribución muestral de la media</a:t>
            </a:r>
          </a:p>
          <a:p>
            <a:pPr lvl="2"/>
            <a:r>
              <a:rPr lang="es-PE" sz="3400" dirty="0"/>
              <a:t>Distribución muestral de la proporción</a:t>
            </a:r>
          </a:p>
          <a:p>
            <a:pPr lvl="2"/>
            <a:r>
              <a:rPr lang="es-PE" sz="3400" dirty="0"/>
              <a:t>Distribución muestral de la diferencia de medias</a:t>
            </a:r>
          </a:p>
          <a:p>
            <a:pPr lvl="2"/>
            <a:r>
              <a:rPr lang="es-PE" sz="3400" dirty="0"/>
              <a:t>Distribución muestral de la diferencia de proporciones</a:t>
            </a:r>
          </a:p>
          <a:p>
            <a:pPr lvl="2"/>
            <a:endParaRPr lang="es-ES" sz="3400" dirty="0"/>
          </a:p>
        </p:txBody>
      </p:sp>
    </p:spTree>
    <p:extLst>
      <p:ext uri="{BB962C8B-B14F-4D97-AF65-F5344CB8AC3E}">
        <p14:creationId xmlns:p14="http://schemas.microsoft.com/office/powerpoint/2010/main" val="147949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6</a:t>
            </a:fld>
            <a:endParaRPr lang="es-ES" sz="1600" dirty="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Distribución Exponencial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DF96CFE-4002-44B3-88C8-D0BAD8D345B3}"/>
              </a:ext>
            </a:extLst>
          </p:cNvPr>
          <p:cNvSpPr/>
          <p:nvPr/>
        </p:nvSpPr>
        <p:spPr>
          <a:xfrm>
            <a:off x="1288068" y="1988840"/>
            <a:ext cx="948845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800" dirty="0"/>
              <a:t>Su función de densidad está dada por:</a:t>
            </a:r>
          </a:p>
          <a:p>
            <a:endParaRPr lang="es-ES_tradnl" sz="2800" dirty="0"/>
          </a:p>
          <a:p>
            <a:endParaRPr lang="es-ES_tradnl" sz="2800" dirty="0"/>
          </a:p>
          <a:p>
            <a:endParaRPr lang="es-ES_tradnl" sz="2800" dirty="0"/>
          </a:p>
          <a:p>
            <a:endParaRPr lang="es-ES_tradnl" sz="2800" dirty="0"/>
          </a:p>
          <a:p>
            <a:r>
              <a:rPr lang="es-ES_tradnl" sz="2800" b="1" dirty="0"/>
              <a:t>Notación</a:t>
            </a:r>
            <a:r>
              <a:rPr lang="es-ES_tradnl" sz="2800" dirty="0"/>
              <a:t>: </a:t>
            </a:r>
          </a:p>
          <a:p>
            <a:r>
              <a:rPr lang="es-ES_tradnl" sz="2800" b="1" dirty="0"/>
              <a:t>Valor Esperado y Varianza: </a:t>
            </a:r>
            <a:r>
              <a:rPr lang="es-ES_tradnl" sz="2800" dirty="0"/>
              <a:t>E(X)= β y V(X) = β</a:t>
            </a:r>
            <a:r>
              <a:rPr lang="es-ES_tradnl" sz="2800" baseline="30000" dirty="0"/>
              <a:t>2</a:t>
            </a:r>
          </a:p>
          <a:p>
            <a:r>
              <a:rPr lang="es-ES_tradnl" sz="2800" b="1" dirty="0"/>
              <a:t>Función Acumulada:</a:t>
            </a:r>
          </a:p>
          <a:p>
            <a:r>
              <a:rPr lang="es-ES_tradnl" sz="2800" dirty="0"/>
              <a:t> </a:t>
            </a:r>
          </a:p>
          <a:p>
            <a:endParaRPr lang="es-ES_tradnl" sz="2800" b="1" dirty="0"/>
          </a:p>
          <a:p>
            <a:endParaRPr lang="es-ES_tradnl" sz="2800" dirty="0"/>
          </a:p>
          <a:p>
            <a:endParaRPr lang="es-ES_tradnl" sz="2800" dirty="0"/>
          </a:p>
          <a:p>
            <a:endParaRPr lang="es-ES_tradnl" sz="2800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2B6E5E68-1A9E-44A8-BC40-26A3590413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325981"/>
              </p:ext>
            </p:extLst>
          </p:nvPr>
        </p:nvGraphicFramePr>
        <p:xfrm>
          <a:off x="2416486" y="2594350"/>
          <a:ext cx="7359027" cy="1681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1" name="Ecuación" r:id="rId3" imgW="2705100" imgH="685800" progId="Equation.3">
                  <p:embed/>
                </p:oleObj>
              </mc:Choice>
              <mc:Fallback>
                <p:oleObj name="Ecuación" r:id="rId3" imgW="2705100" imgH="685800" progId="Equation.3">
                  <p:embed/>
                  <p:pic>
                    <p:nvPicPr>
                      <p:cNvPr id="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486" y="2594350"/>
                        <a:ext cx="7359027" cy="16818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>
            <a:extLst>
              <a:ext uri="{FF2B5EF4-FFF2-40B4-BE49-F238E27FC236}">
                <a16:creationId xmlns:a16="http://schemas.microsoft.com/office/drawing/2014/main" id="{ABC768F4-E410-4614-BB91-0CF65AF627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325459"/>
              </p:ext>
            </p:extLst>
          </p:nvPr>
        </p:nvGraphicFramePr>
        <p:xfrm>
          <a:off x="2993604" y="4194608"/>
          <a:ext cx="144621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2" name="Equation" r:id="rId5" imgW="672840" imgH="253800" progId="Equation.DSMT4">
                  <p:embed/>
                </p:oleObj>
              </mc:Choice>
              <mc:Fallback>
                <p:oleObj name="Equation" r:id="rId5" imgW="672840" imgH="253800" progId="Equation.DSMT4">
                  <p:embed/>
                  <p:pic>
                    <p:nvPicPr>
                      <p:cNvPr id="747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3604" y="4194608"/>
                        <a:ext cx="1446212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>
            <a:extLst>
              <a:ext uri="{FF2B5EF4-FFF2-40B4-BE49-F238E27FC236}">
                <a16:creationId xmlns:a16="http://schemas.microsoft.com/office/drawing/2014/main" id="{1AE552D1-F7C5-42E0-929E-5DB2CF103D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248854"/>
              </p:ext>
            </p:extLst>
          </p:nvPr>
        </p:nvGraphicFramePr>
        <p:xfrm>
          <a:off x="4465559" y="5197226"/>
          <a:ext cx="5177156" cy="83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3" name="Ecuación" r:id="rId7" imgW="3162300" imgH="482600" progId="Equation.3">
                  <p:embed/>
                </p:oleObj>
              </mc:Choice>
              <mc:Fallback>
                <p:oleObj name="Ecuación" r:id="rId7" imgW="3162300" imgH="482600" progId="Equation.3">
                  <p:embed/>
                  <p:pic>
                    <p:nvPicPr>
                      <p:cNvPr id="7476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5559" y="5197226"/>
                        <a:ext cx="5177156" cy="83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879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7</a:t>
            </a:fld>
            <a:endParaRPr lang="es-ES" sz="1600" dirty="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Distribución Exponencial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17 Imagen">
            <a:extLst>
              <a:ext uri="{FF2B5EF4-FFF2-40B4-BE49-F238E27FC236}">
                <a16:creationId xmlns:a16="http://schemas.microsoft.com/office/drawing/2014/main" id="{E0667B13-8459-4B40-AC1A-6854D85ED16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2204864"/>
            <a:ext cx="5507184" cy="3672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721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8</a:t>
            </a:fld>
            <a:endParaRPr lang="es-ES" sz="1600" dirty="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Ejemplo 1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DF96CFE-4002-44B3-88C8-D0BAD8D345B3}"/>
              </a:ext>
            </a:extLst>
          </p:cNvPr>
          <p:cNvSpPr/>
          <p:nvPr/>
        </p:nvSpPr>
        <p:spPr>
          <a:xfrm>
            <a:off x="1199457" y="1988840"/>
            <a:ext cx="1001302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2600" dirty="0"/>
              <a:t>El tiempo para un proceso de congelamiento de hongos comestibles tiene una distribución exponencial con promedio de 4.5 minutos.</a:t>
            </a:r>
            <a:endParaRPr lang="es-ES_tradnl" sz="2600" dirty="0"/>
          </a:p>
          <a:p>
            <a:pPr marL="514350" indent="-514350">
              <a:buAutoNum type="alphaLcParenR"/>
            </a:pPr>
            <a:r>
              <a:rPr lang="es-PE" sz="2600" dirty="0"/>
              <a:t>¿Cuál es la probabilidad que un proceso de congelamiento dure a lo más 5 minutos?</a:t>
            </a:r>
          </a:p>
          <a:p>
            <a:pPr marL="514350" indent="-514350">
              <a:buAutoNum type="alphaLcParenR"/>
            </a:pPr>
            <a:r>
              <a:rPr lang="es-PE" sz="2600" dirty="0"/>
              <a:t>Se sabe que el proceso de congelamiento no debe durar más de 6 minutos, de lo contrario el hongo puede malograse. ¿Cuál es la probabilidad que el hongo se malogre? </a:t>
            </a:r>
          </a:p>
          <a:p>
            <a:pPr marL="514350" indent="-514350">
              <a:buAutoNum type="alphaLcParenR"/>
            </a:pPr>
            <a:r>
              <a:rPr lang="es-PE" sz="2600" dirty="0"/>
              <a:t>¿Cuál debe ser el tiempo como mínimo para ser considerado un proceso de congelamiento, dentro del 20% de mayores tiempos?</a:t>
            </a:r>
          </a:p>
          <a:p>
            <a:pPr marL="514350" indent="-514350">
              <a:buAutoNum type="alphaLcParenR"/>
            </a:pPr>
            <a:r>
              <a:rPr lang="es-PE" sz="2600" dirty="0"/>
              <a:t>¿Cuál es la desviación estándar del tiempo de congelamiento?</a:t>
            </a:r>
            <a:endParaRPr lang="es-ES_tradnl" sz="2600" dirty="0"/>
          </a:p>
          <a:p>
            <a:endParaRPr lang="es-ES_tradnl" sz="2600" dirty="0"/>
          </a:p>
          <a:p>
            <a:endParaRPr lang="es-ES_tradnl" sz="26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BA24DA0-E79D-449D-B632-39C43A99615D}"/>
              </a:ext>
            </a:extLst>
          </p:cNvPr>
          <p:cNvSpPr/>
          <p:nvPr/>
        </p:nvSpPr>
        <p:spPr>
          <a:xfrm>
            <a:off x="979516" y="6459784"/>
            <a:ext cx="576455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Ejercicio 1 – Página 159 de la Guía de Estadística General</a:t>
            </a:r>
          </a:p>
        </p:txBody>
      </p:sp>
    </p:spTree>
    <p:extLst>
      <p:ext uri="{BB962C8B-B14F-4D97-AF65-F5344CB8AC3E}">
        <p14:creationId xmlns:p14="http://schemas.microsoft.com/office/powerpoint/2010/main" val="251924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9</a:t>
            </a:fld>
            <a:endParaRPr lang="es-ES" sz="1600" dirty="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Ejercicio 1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DF96CFE-4002-44B3-88C8-D0BAD8D345B3}"/>
              </a:ext>
            </a:extLst>
          </p:cNvPr>
          <p:cNvSpPr/>
          <p:nvPr/>
        </p:nvSpPr>
        <p:spPr>
          <a:xfrm>
            <a:off x="1127448" y="1988840"/>
            <a:ext cx="10297144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2500" dirty="0"/>
              <a:t>El tiempo, en horas, de reparación de un automóvil es una variable aleatoria X con distribución exponencial. En promedio se demora 4.48 horas. </a:t>
            </a:r>
          </a:p>
          <a:p>
            <a:pPr marL="514350" indent="-514350">
              <a:buAutoNum type="alphaLcParenR"/>
            </a:pPr>
            <a:r>
              <a:rPr lang="es-PE" sz="2500" dirty="0"/>
              <a:t>Calcular la probabilidad de que un automóvil este más de 3 horas, si lleva al menos media hora siendo reparado.</a:t>
            </a:r>
          </a:p>
          <a:p>
            <a:pPr marL="514350" indent="-514350">
              <a:buAutoNum type="alphaLcParenR"/>
            </a:pPr>
            <a:r>
              <a:rPr lang="es-PE" sz="2500" dirty="0"/>
              <a:t>Hay un 10% de automóviles que son los que requieren de mayor tiempo para reparación. ¿Cuántas horas se requiere como mínimo para reparar un automóvil de este tipo?</a:t>
            </a:r>
            <a:endParaRPr lang="es-ES_tradnl" sz="25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41D33B4-E7C4-4F38-B0DC-E4AA3EC2B7C4}"/>
              </a:ext>
            </a:extLst>
          </p:cNvPr>
          <p:cNvSpPr/>
          <p:nvPr/>
        </p:nvSpPr>
        <p:spPr>
          <a:xfrm>
            <a:off x="979516" y="6459784"/>
            <a:ext cx="576455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Ejercicio 1 – Página 176 de la Guía de Estadística General</a:t>
            </a:r>
          </a:p>
        </p:txBody>
      </p:sp>
    </p:spTree>
    <p:extLst>
      <p:ext uri="{BB962C8B-B14F-4D97-AF65-F5344CB8AC3E}">
        <p14:creationId xmlns:p14="http://schemas.microsoft.com/office/powerpoint/2010/main" val="428732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7528</TotalTime>
  <Words>827</Words>
  <Application>Microsoft Office PowerPoint</Application>
  <PresentationFormat>Panorámica</PresentationFormat>
  <Paragraphs>117</Paragraphs>
  <Slides>17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Retrospección</vt:lpstr>
      <vt:lpstr>Ecuación</vt:lpstr>
      <vt:lpstr>Equation</vt:lpstr>
      <vt:lpstr>Presentación de PowerPoint</vt:lpstr>
      <vt:lpstr>Presentación de PowerPoint</vt:lpstr>
      <vt:lpstr>Las Distribuciones  Continuas que estudiaremos nos permitirán modelar algunas variables aleatorias como: </vt:lpstr>
      <vt:lpstr>Las Distribuciones  Continuas que estudiaremos nos permitirán modelar algunas variables aleatorias como: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Universidad de Málaga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1: Introducción a la estadística descriptiva</dc:title>
  <dc:creator>Fco. Javier Barón López</dc:creator>
  <cp:keywords>Bioestadística, estadística descriptiva</cp:keywords>
  <cp:lastModifiedBy>.</cp:lastModifiedBy>
  <cp:revision>272</cp:revision>
  <dcterms:created xsi:type="dcterms:W3CDTF">2003-09-01T17:28:59Z</dcterms:created>
  <dcterms:modified xsi:type="dcterms:W3CDTF">2020-01-25T14:11:55Z</dcterms:modified>
</cp:coreProperties>
</file>