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EB Garamon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EBGaramond-boldItalic.fntdata"/><Relationship Id="rId10" Type="http://schemas.openxmlformats.org/officeDocument/2006/relationships/slide" Target="slides/slide5.xml"/><Relationship Id="rId21" Type="http://schemas.openxmlformats.org/officeDocument/2006/relationships/font" Target="fonts/EBGaramond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6127215c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6127215c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127215c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6127215c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6127215c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6127215c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6127215c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6127215c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406250" y="6384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NBA Statistical Analysis &amp; Valuation</a:t>
            </a:r>
            <a:endParaRPr b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4892600" y="3939575"/>
            <a:ext cx="3829200" cy="7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James Haag and David Chou</a:t>
            </a:r>
            <a:endParaRPr sz="21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b="0" l="4752" r="0" t="0"/>
          <a:stretch/>
        </p:blipFill>
        <p:spPr>
          <a:xfrm>
            <a:off x="218225" y="184350"/>
            <a:ext cx="2917311" cy="193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2275" y="184350"/>
            <a:ext cx="2917300" cy="193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225" y="3007100"/>
            <a:ext cx="2917299" cy="19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2272" y="3006125"/>
            <a:ext cx="2917299" cy="19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2017050" y="2241175"/>
            <a:ext cx="5132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nir"/>
                <a:ea typeface="Avenir"/>
                <a:cs typeface="Avenir"/>
                <a:sym typeface="Avenir"/>
              </a:rPr>
              <a:t>HISTORICAL TRENDS</a:t>
            </a:r>
            <a:endParaRPr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254900" y="718300"/>
            <a:ext cx="90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More 3PA per year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4865175" y="718300"/>
            <a:ext cx="999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More Points per year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3254900" y="3712538"/>
            <a:ext cx="90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Positive Correlation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4838025" y="3712550"/>
            <a:ext cx="1053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Top 3% USG Constant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/>
        </p:nvSpPr>
        <p:spPr>
          <a:xfrm>
            <a:off x="1368750" y="2258700"/>
            <a:ext cx="64065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nir"/>
                <a:ea typeface="Avenir"/>
                <a:cs typeface="Avenir"/>
                <a:sym typeface="Avenir"/>
              </a:rPr>
              <a:t>STATISTICAL RELATIONSHIPS</a:t>
            </a:r>
            <a:endParaRPr sz="3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25" y="3149625"/>
            <a:ext cx="3321424" cy="18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3388649" cy="18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475" y="3149625"/>
            <a:ext cx="3388649" cy="181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7475" y="174825"/>
            <a:ext cx="3388650" cy="18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/>
        </p:nvSpPr>
        <p:spPr>
          <a:xfrm>
            <a:off x="1905300" y="2258700"/>
            <a:ext cx="5333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nir"/>
                <a:ea typeface="Avenir"/>
                <a:cs typeface="Avenir"/>
                <a:sym typeface="Avenir"/>
              </a:rPr>
              <a:t>PLAYER PERFORMANCE</a:t>
            </a:r>
            <a:endParaRPr sz="3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1912" r="0" t="0"/>
          <a:stretch/>
        </p:blipFill>
        <p:spPr>
          <a:xfrm>
            <a:off x="5828750" y="3082450"/>
            <a:ext cx="3080800" cy="18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00" y="184575"/>
            <a:ext cx="3080800" cy="185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8750" y="201475"/>
            <a:ext cx="3080800" cy="18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200" y="3099350"/>
            <a:ext cx="3080800" cy="18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2017050" y="2241175"/>
            <a:ext cx="5132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nir"/>
                <a:ea typeface="Avenir"/>
                <a:cs typeface="Avenir"/>
                <a:sym typeface="Avenir"/>
              </a:rPr>
              <a:t>PLAYER VALUATION</a:t>
            </a:r>
            <a:endParaRPr sz="3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00" y="3002475"/>
            <a:ext cx="2368312" cy="19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4">
            <a:alphaModFix/>
          </a:blip>
          <a:srcRect b="0" l="3138" r="0" t="0"/>
          <a:stretch/>
        </p:blipFill>
        <p:spPr>
          <a:xfrm>
            <a:off x="3387850" y="191000"/>
            <a:ext cx="2368300" cy="19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300" y="190988"/>
            <a:ext cx="2368300" cy="19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9350" y="3002475"/>
            <a:ext cx="2368300" cy="19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7400" y="3002475"/>
            <a:ext cx="2368300" cy="19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54400" y="208525"/>
            <a:ext cx="2368300" cy="19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