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9" r:id="rId2"/>
    <p:sldId id="257" r:id="rId3"/>
  </p:sldIdLst>
  <p:sldSz cx="12192000" cy="6858000"/>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71" d="100"/>
          <a:sy n="71"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p:cNvSpPr>
            <a:spLocks noGrp="1"/>
          </p:cNvSpPr>
          <p:nvPr>
            <p:ph type="ctrTitle"/>
          </p:nvPr>
        </p:nvSpPr>
        <p:spPr>
          <a:xfrm>
            <a:off x="1524000" y="1122363"/>
            <a:ext cx="9144000" cy="2387600"/>
          </a:xfrm>
        </p:spPr>
        <p:txBody>
          <a:bodyPr anchor="b"/>
          <a:lstStyle>
            <a:lvl1pPr algn="ctr">
              <a:defRPr sz="6000"/>
            </a:lvl1pPr>
          </a:lstStyle>
          <a:p>
            <a:r>
              <a:rPr lang="ar-SA" smtClean="0"/>
              <a:t>انقر لتحرير نمط العنوان الرئيسي</a:t>
            </a:r>
            <a:endParaRPr lang="ar-SA"/>
          </a:p>
        </p:txBody>
      </p:sp>
      <p:sp>
        <p:nvSpPr>
          <p:cNvPr id="3" name="عنوان فرعي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smtClean="0"/>
              <a:t>انقر لتحرير نمط العنوان الثانوي الرئيسي</a:t>
            </a:r>
            <a:endParaRPr lang="ar-SA"/>
          </a:p>
        </p:txBody>
      </p:sp>
      <p:sp>
        <p:nvSpPr>
          <p:cNvPr id="4" name="عنصر نائب للتاريخ 3"/>
          <p:cNvSpPr>
            <a:spLocks noGrp="1"/>
          </p:cNvSpPr>
          <p:nvPr>
            <p:ph type="dt" sz="half" idx="10"/>
          </p:nvPr>
        </p:nvSpPr>
        <p:spPr/>
        <p:txBody>
          <a:bodyPr/>
          <a:lstStyle/>
          <a:p>
            <a:fld id="{4962B48E-3399-4A16-A5D4-6882ECED3EB0}" type="datetimeFigureOut">
              <a:rPr lang="ar-SA" smtClean="0"/>
              <a:t>4/2/1441</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168B15D0-BE57-4687-AB4C-1EB731A25361}" type="slidenum">
              <a:rPr lang="ar-SA" smtClean="0"/>
              <a:t>‹#›</a:t>
            </a:fld>
            <a:endParaRPr lang="ar-SA"/>
          </a:p>
        </p:txBody>
      </p:sp>
    </p:spTree>
    <p:extLst>
      <p:ext uri="{BB962C8B-B14F-4D97-AF65-F5344CB8AC3E}">
        <p14:creationId xmlns:p14="http://schemas.microsoft.com/office/powerpoint/2010/main" val="1636467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4962B48E-3399-4A16-A5D4-6882ECED3EB0}" type="datetimeFigureOut">
              <a:rPr lang="ar-SA" smtClean="0"/>
              <a:t>4/2/1441</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168B15D0-BE57-4687-AB4C-1EB731A25361}" type="slidenum">
              <a:rPr lang="ar-SA" smtClean="0"/>
              <a:t>‹#›</a:t>
            </a:fld>
            <a:endParaRPr lang="ar-SA"/>
          </a:p>
        </p:txBody>
      </p:sp>
    </p:spTree>
    <p:extLst>
      <p:ext uri="{BB962C8B-B14F-4D97-AF65-F5344CB8AC3E}">
        <p14:creationId xmlns:p14="http://schemas.microsoft.com/office/powerpoint/2010/main" val="3515282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8724900" y="365125"/>
            <a:ext cx="2628900" cy="5811838"/>
          </a:xfrm>
        </p:spPr>
        <p:txBody>
          <a:bodyPr vert="eaVert"/>
          <a:lstStyle/>
          <a:p>
            <a:r>
              <a:rPr lang="ar-SA" smtClean="0"/>
              <a:t>انقر لتحرير نمط العنوان الرئيسي</a:t>
            </a:r>
            <a:endParaRPr lang="ar-SA"/>
          </a:p>
        </p:txBody>
      </p:sp>
      <p:sp>
        <p:nvSpPr>
          <p:cNvPr id="3" name="عنصر نائب للعنوان العمودي 2"/>
          <p:cNvSpPr>
            <a:spLocks noGrp="1"/>
          </p:cNvSpPr>
          <p:nvPr>
            <p:ph type="body" orient="vert" idx="1"/>
          </p:nvPr>
        </p:nvSpPr>
        <p:spPr>
          <a:xfrm>
            <a:off x="838200" y="365125"/>
            <a:ext cx="7734300" cy="5811838"/>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4962B48E-3399-4A16-A5D4-6882ECED3EB0}" type="datetimeFigureOut">
              <a:rPr lang="ar-SA" smtClean="0"/>
              <a:t>4/2/1441</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168B15D0-BE57-4687-AB4C-1EB731A25361}" type="slidenum">
              <a:rPr lang="ar-SA" smtClean="0"/>
              <a:t>‹#›</a:t>
            </a:fld>
            <a:endParaRPr lang="ar-SA"/>
          </a:p>
        </p:txBody>
      </p:sp>
    </p:spTree>
    <p:extLst>
      <p:ext uri="{BB962C8B-B14F-4D97-AF65-F5344CB8AC3E}">
        <p14:creationId xmlns:p14="http://schemas.microsoft.com/office/powerpoint/2010/main" val="422536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10"/>
          </p:nvPr>
        </p:nvSpPr>
        <p:spPr/>
        <p:txBody>
          <a:bodyPr/>
          <a:lstStyle/>
          <a:p>
            <a:fld id="{4962B48E-3399-4A16-A5D4-6882ECED3EB0}" type="datetimeFigureOut">
              <a:rPr lang="ar-SA" smtClean="0"/>
              <a:t>4/2/1441</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168B15D0-BE57-4687-AB4C-1EB731A25361}" type="slidenum">
              <a:rPr lang="ar-SA" smtClean="0"/>
              <a:t>‹#›</a:t>
            </a:fld>
            <a:endParaRPr lang="ar-SA"/>
          </a:p>
        </p:txBody>
      </p:sp>
    </p:spTree>
    <p:extLst>
      <p:ext uri="{BB962C8B-B14F-4D97-AF65-F5344CB8AC3E}">
        <p14:creationId xmlns:p14="http://schemas.microsoft.com/office/powerpoint/2010/main" val="223993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p:cNvSpPr>
            <a:spLocks noGrp="1"/>
          </p:cNvSpPr>
          <p:nvPr>
            <p:ph type="title"/>
          </p:nvPr>
        </p:nvSpPr>
        <p:spPr>
          <a:xfrm>
            <a:off x="831850" y="1709738"/>
            <a:ext cx="10515600" cy="2852737"/>
          </a:xfrm>
        </p:spPr>
        <p:txBody>
          <a:bodyPr anchor="b"/>
          <a:lstStyle>
            <a:lvl1pPr>
              <a:defRPr sz="6000"/>
            </a:lvl1p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4962B48E-3399-4A16-A5D4-6882ECED3EB0}" type="datetimeFigureOut">
              <a:rPr lang="ar-SA" smtClean="0"/>
              <a:t>4/2/1441</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168B15D0-BE57-4687-AB4C-1EB731A25361}" type="slidenum">
              <a:rPr lang="ar-SA" smtClean="0"/>
              <a:t>‹#›</a:t>
            </a:fld>
            <a:endParaRPr lang="ar-SA"/>
          </a:p>
        </p:txBody>
      </p:sp>
    </p:spTree>
    <p:extLst>
      <p:ext uri="{BB962C8B-B14F-4D97-AF65-F5344CB8AC3E}">
        <p14:creationId xmlns:p14="http://schemas.microsoft.com/office/powerpoint/2010/main" val="323583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محتوى 2"/>
          <p:cNvSpPr>
            <a:spLocks noGrp="1"/>
          </p:cNvSpPr>
          <p:nvPr>
            <p:ph sz="half" idx="1"/>
          </p:nvPr>
        </p:nvSpPr>
        <p:spPr>
          <a:xfrm>
            <a:off x="838200" y="1825625"/>
            <a:ext cx="5181600" cy="435133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محتوى 3"/>
          <p:cNvSpPr>
            <a:spLocks noGrp="1"/>
          </p:cNvSpPr>
          <p:nvPr>
            <p:ph sz="half" idx="2"/>
          </p:nvPr>
        </p:nvSpPr>
        <p:spPr>
          <a:xfrm>
            <a:off x="6172200" y="1825625"/>
            <a:ext cx="5181600" cy="435133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تاريخ 4"/>
          <p:cNvSpPr>
            <a:spLocks noGrp="1"/>
          </p:cNvSpPr>
          <p:nvPr>
            <p:ph type="dt" sz="half" idx="10"/>
          </p:nvPr>
        </p:nvSpPr>
        <p:spPr/>
        <p:txBody>
          <a:bodyPr/>
          <a:lstStyle/>
          <a:p>
            <a:fld id="{4962B48E-3399-4A16-A5D4-6882ECED3EB0}" type="datetimeFigureOut">
              <a:rPr lang="ar-SA" smtClean="0"/>
              <a:t>4/2/1441</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168B15D0-BE57-4687-AB4C-1EB731A25361}" type="slidenum">
              <a:rPr lang="ar-SA" smtClean="0"/>
              <a:t>‹#›</a:t>
            </a:fld>
            <a:endParaRPr lang="ar-SA"/>
          </a:p>
        </p:txBody>
      </p:sp>
    </p:spTree>
    <p:extLst>
      <p:ext uri="{BB962C8B-B14F-4D97-AF65-F5344CB8AC3E}">
        <p14:creationId xmlns:p14="http://schemas.microsoft.com/office/powerpoint/2010/main" val="973601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365125"/>
            <a:ext cx="10515600" cy="1325563"/>
          </a:xfrm>
        </p:spPr>
        <p:txBody>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عنصر نائب للمحتوى 3"/>
          <p:cNvSpPr>
            <a:spLocks noGrp="1"/>
          </p:cNvSpPr>
          <p:nvPr>
            <p:ph sz="half" idx="2"/>
          </p:nvPr>
        </p:nvSpPr>
        <p:spPr>
          <a:xfrm>
            <a:off x="839788" y="2505075"/>
            <a:ext cx="5157787" cy="368458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5" name="عنصر نائب للنص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عنصر نائب للمحتوى 5"/>
          <p:cNvSpPr>
            <a:spLocks noGrp="1"/>
          </p:cNvSpPr>
          <p:nvPr>
            <p:ph sz="quarter" idx="4"/>
          </p:nvPr>
        </p:nvSpPr>
        <p:spPr>
          <a:xfrm>
            <a:off x="6172200" y="2505075"/>
            <a:ext cx="5183188" cy="3684588"/>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7" name="عنصر نائب للتاريخ 6"/>
          <p:cNvSpPr>
            <a:spLocks noGrp="1"/>
          </p:cNvSpPr>
          <p:nvPr>
            <p:ph type="dt" sz="half" idx="10"/>
          </p:nvPr>
        </p:nvSpPr>
        <p:spPr/>
        <p:txBody>
          <a:bodyPr/>
          <a:lstStyle/>
          <a:p>
            <a:fld id="{4962B48E-3399-4A16-A5D4-6882ECED3EB0}" type="datetimeFigureOut">
              <a:rPr lang="ar-SA" smtClean="0"/>
              <a:t>4/2/1441</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168B15D0-BE57-4687-AB4C-1EB731A25361}" type="slidenum">
              <a:rPr lang="ar-SA" smtClean="0"/>
              <a:t>‹#›</a:t>
            </a:fld>
            <a:endParaRPr lang="ar-SA"/>
          </a:p>
        </p:txBody>
      </p:sp>
    </p:spTree>
    <p:extLst>
      <p:ext uri="{BB962C8B-B14F-4D97-AF65-F5344CB8AC3E}">
        <p14:creationId xmlns:p14="http://schemas.microsoft.com/office/powerpoint/2010/main" val="134229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smtClean="0"/>
              <a:t>انقر لتحرير نمط العنوان الرئيسي</a:t>
            </a:r>
            <a:endParaRPr lang="ar-SA"/>
          </a:p>
        </p:txBody>
      </p:sp>
      <p:sp>
        <p:nvSpPr>
          <p:cNvPr id="3" name="عنصر نائب للتاريخ 2"/>
          <p:cNvSpPr>
            <a:spLocks noGrp="1"/>
          </p:cNvSpPr>
          <p:nvPr>
            <p:ph type="dt" sz="half" idx="10"/>
          </p:nvPr>
        </p:nvSpPr>
        <p:spPr/>
        <p:txBody>
          <a:bodyPr/>
          <a:lstStyle/>
          <a:p>
            <a:fld id="{4962B48E-3399-4A16-A5D4-6882ECED3EB0}" type="datetimeFigureOut">
              <a:rPr lang="ar-SA" smtClean="0"/>
              <a:t>4/2/1441</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168B15D0-BE57-4687-AB4C-1EB731A25361}" type="slidenum">
              <a:rPr lang="ar-SA" smtClean="0"/>
              <a:t>‹#›</a:t>
            </a:fld>
            <a:endParaRPr lang="ar-SA"/>
          </a:p>
        </p:txBody>
      </p:sp>
    </p:spTree>
    <p:extLst>
      <p:ext uri="{BB962C8B-B14F-4D97-AF65-F5344CB8AC3E}">
        <p14:creationId xmlns:p14="http://schemas.microsoft.com/office/powerpoint/2010/main" val="280142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4962B48E-3399-4A16-A5D4-6882ECED3EB0}" type="datetimeFigureOut">
              <a:rPr lang="ar-SA" smtClean="0"/>
              <a:t>4/2/1441</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168B15D0-BE57-4687-AB4C-1EB731A25361}" type="slidenum">
              <a:rPr lang="ar-SA" smtClean="0"/>
              <a:t>‹#›</a:t>
            </a:fld>
            <a:endParaRPr lang="ar-SA"/>
          </a:p>
        </p:txBody>
      </p:sp>
    </p:spTree>
    <p:extLst>
      <p:ext uri="{BB962C8B-B14F-4D97-AF65-F5344CB8AC3E}">
        <p14:creationId xmlns:p14="http://schemas.microsoft.com/office/powerpoint/2010/main" val="251608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smtClean="0"/>
              <a:t>انقر لتحرير نمط العنوان الرئيسي</a:t>
            </a:r>
            <a:endParaRPr lang="ar-SA"/>
          </a:p>
        </p:txBody>
      </p:sp>
      <p:sp>
        <p:nvSpPr>
          <p:cNvPr id="3" name="عنصر نائب للمحتوى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4962B48E-3399-4A16-A5D4-6882ECED3EB0}" type="datetimeFigureOut">
              <a:rPr lang="ar-SA" smtClean="0"/>
              <a:t>4/2/1441</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168B15D0-BE57-4687-AB4C-1EB731A25361}" type="slidenum">
              <a:rPr lang="ar-SA" smtClean="0"/>
              <a:t>‹#›</a:t>
            </a:fld>
            <a:endParaRPr lang="ar-SA"/>
          </a:p>
        </p:txBody>
      </p:sp>
    </p:spTree>
    <p:extLst>
      <p:ext uri="{BB962C8B-B14F-4D97-AF65-F5344CB8AC3E}">
        <p14:creationId xmlns:p14="http://schemas.microsoft.com/office/powerpoint/2010/main" val="317165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39788" y="457200"/>
            <a:ext cx="3932237" cy="1600200"/>
          </a:xfrm>
        </p:spPr>
        <p:txBody>
          <a:bodyPr anchor="b"/>
          <a:lstStyle>
            <a:lvl1pPr>
              <a:defRPr sz="3200"/>
            </a:lvl1pPr>
          </a:lstStyle>
          <a:p>
            <a:r>
              <a:rPr lang="ar-SA" smtClean="0"/>
              <a:t>انقر لتحرير نمط العنوان الرئيسي</a:t>
            </a:r>
            <a:endParaRPr lang="ar-SA"/>
          </a:p>
        </p:txBody>
      </p:sp>
      <p:sp>
        <p:nvSpPr>
          <p:cNvPr id="3" name="عنصر نائب للصورة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عنصر نائب للنص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4962B48E-3399-4A16-A5D4-6882ECED3EB0}" type="datetimeFigureOut">
              <a:rPr lang="ar-SA" smtClean="0"/>
              <a:t>4/2/1441</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168B15D0-BE57-4687-AB4C-1EB731A25361}" type="slidenum">
              <a:rPr lang="ar-SA" smtClean="0"/>
              <a:t>‹#›</a:t>
            </a:fld>
            <a:endParaRPr lang="ar-SA"/>
          </a:p>
        </p:txBody>
      </p:sp>
    </p:spTree>
    <p:extLst>
      <p:ext uri="{BB962C8B-B14F-4D97-AF65-F5344CB8AC3E}">
        <p14:creationId xmlns:p14="http://schemas.microsoft.com/office/powerpoint/2010/main" val="45464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smtClean="0"/>
              <a:t>انقر لتحرير نمط العنوان الرئيسي</a:t>
            </a:r>
            <a:endParaRPr lang="ar-SA"/>
          </a:p>
        </p:txBody>
      </p:sp>
      <p:sp>
        <p:nvSpPr>
          <p:cNvPr id="3" name="عنصر نائب للنص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4" name="عنصر نائب للتاريخ 3"/>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962B48E-3399-4A16-A5D4-6882ECED3EB0}" type="datetimeFigureOut">
              <a:rPr lang="ar-SA" smtClean="0"/>
              <a:t>4/2/1441</a:t>
            </a:fld>
            <a:endParaRPr lang="ar-SA"/>
          </a:p>
        </p:txBody>
      </p:sp>
      <p:sp>
        <p:nvSpPr>
          <p:cNvPr id="5" name="عنصر نائب للتذييل 4"/>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A"/>
          </a:p>
        </p:txBody>
      </p:sp>
      <p:sp>
        <p:nvSpPr>
          <p:cNvPr id="6" name="عنصر نائب لرقم الشريحة 5"/>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68B15D0-BE57-4687-AB4C-1EB731A25361}" type="slidenum">
              <a:rPr lang="ar-SA" smtClean="0"/>
              <a:t>‹#›</a:t>
            </a:fld>
            <a:endParaRPr lang="ar-SA"/>
          </a:p>
        </p:txBody>
      </p:sp>
    </p:spTree>
    <p:extLst>
      <p:ext uri="{BB962C8B-B14F-4D97-AF65-F5344CB8AC3E}">
        <p14:creationId xmlns:p14="http://schemas.microsoft.com/office/powerpoint/2010/main" val="1738625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ublic.tableau.com/profile/jehad8028#!/vizhome/ategoriesarethemostdisliked/Sheet1?publish=yes" TargetMode="External"/><Relationship Id="rId2" Type="http://schemas.openxmlformats.org/officeDocument/2006/relationships/hyperlink" Target="https://public.tableau.com/profile/jehad8028#!/vizhome/Top10YouTubeWatchChannelsinUS/Sheet1?publish=y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مستطيل 3"/>
          <p:cNvSpPr/>
          <p:nvPr/>
        </p:nvSpPr>
        <p:spPr>
          <a:xfrm>
            <a:off x="564777" y="2349061"/>
            <a:ext cx="11187953" cy="1231106"/>
          </a:xfrm>
          <a:prstGeom prst="rect">
            <a:avLst/>
          </a:prstGeom>
        </p:spPr>
        <p:txBody>
          <a:bodyPr wrap="square">
            <a:spAutoFit/>
          </a:bodyPr>
          <a:lstStyle/>
          <a:p>
            <a:pPr algn="l"/>
            <a:endParaRPr lang="ar-SA" sz="800" dirty="0">
              <a:solidFill>
                <a:srgbClr val="000000"/>
              </a:solidFill>
              <a:latin typeface="Calibri" panose="020F0502020204030204" pitchFamily="34" charset="0"/>
            </a:endParaRPr>
          </a:p>
          <a:p>
            <a:r>
              <a:rPr lang="en-US" sz="6600" dirty="0">
                <a:solidFill>
                  <a:srgbClr val="000000"/>
                </a:solidFill>
                <a:latin typeface="Calibri" panose="020F0502020204030204" pitchFamily="34" charset="0"/>
              </a:rPr>
              <a:t>Project</a:t>
            </a:r>
            <a:r>
              <a:rPr lang="en-US" sz="800" dirty="0" smtClean="0">
                <a:solidFill>
                  <a:srgbClr val="000000"/>
                </a:solidFill>
                <a:latin typeface="Calibri" panose="020F0502020204030204" pitchFamily="34" charset="0"/>
              </a:rPr>
              <a:t>   </a:t>
            </a:r>
            <a:r>
              <a:rPr lang="en-US" sz="6600" dirty="0" smtClean="0">
                <a:solidFill>
                  <a:srgbClr val="000000"/>
                </a:solidFill>
                <a:latin typeface="Calibri" panose="020F0502020204030204" pitchFamily="34" charset="0"/>
              </a:rPr>
              <a:t>Build </a:t>
            </a:r>
            <a:r>
              <a:rPr lang="en-US" sz="6600" dirty="0">
                <a:solidFill>
                  <a:srgbClr val="000000"/>
                </a:solidFill>
                <a:latin typeface="Calibri" panose="020F0502020204030204" pitchFamily="34" charset="0"/>
              </a:rPr>
              <a:t>Data Dashboards </a:t>
            </a:r>
            <a:endParaRPr lang="ar-SA" sz="6600" dirty="0"/>
          </a:p>
        </p:txBody>
      </p:sp>
    </p:spTree>
    <p:extLst>
      <p:ext uri="{BB962C8B-B14F-4D97-AF65-F5344CB8AC3E}">
        <p14:creationId xmlns:p14="http://schemas.microsoft.com/office/powerpoint/2010/main" val="2407027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p:cNvSpPr txBox="1"/>
          <p:nvPr/>
        </p:nvSpPr>
        <p:spPr>
          <a:xfrm>
            <a:off x="1676400" y="4152900"/>
            <a:ext cx="9766300" cy="369332"/>
          </a:xfrm>
          <a:prstGeom prst="rect">
            <a:avLst/>
          </a:prstGeom>
          <a:noFill/>
        </p:spPr>
        <p:txBody>
          <a:bodyPr wrap="square" rtlCol="1">
            <a:spAutoFit/>
          </a:bodyPr>
          <a:lstStyle/>
          <a:p>
            <a:pPr algn="l"/>
            <a:endParaRPr lang="ar-SA" dirty="0"/>
          </a:p>
        </p:txBody>
      </p:sp>
      <p:sp>
        <p:nvSpPr>
          <p:cNvPr id="8" name="مربع نص 7"/>
          <p:cNvSpPr txBox="1"/>
          <p:nvPr/>
        </p:nvSpPr>
        <p:spPr>
          <a:xfrm>
            <a:off x="261257" y="4522232"/>
            <a:ext cx="11829143" cy="2168854"/>
          </a:xfrm>
          <a:prstGeom prst="rect">
            <a:avLst/>
          </a:prstGeom>
          <a:noFill/>
        </p:spPr>
        <p:txBody>
          <a:bodyPr wrap="square" rtlCol="1">
            <a:spAutoFit/>
          </a:bodyPr>
          <a:lstStyle/>
          <a:p>
            <a:endParaRPr lang="ar-SA" dirty="0"/>
          </a:p>
        </p:txBody>
      </p:sp>
      <p:sp>
        <p:nvSpPr>
          <p:cNvPr id="3" name="مربع نص 2"/>
          <p:cNvSpPr txBox="1"/>
          <p:nvPr/>
        </p:nvSpPr>
        <p:spPr>
          <a:xfrm>
            <a:off x="766482" y="174812"/>
            <a:ext cx="8202706" cy="2923877"/>
          </a:xfrm>
          <a:prstGeom prst="rect">
            <a:avLst/>
          </a:prstGeom>
          <a:noFill/>
        </p:spPr>
        <p:txBody>
          <a:bodyPr wrap="square" rtlCol="1">
            <a:spAutoFit/>
          </a:bodyPr>
          <a:lstStyle/>
          <a:p>
            <a:pPr algn="l"/>
            <a:r>
              <a:rPr lang="en-US" sz="2000" b="1" dirty="0" err="1" smtClean="0">
                <a:solidFill>
                  <a:srgbClr val="0070C0"/>
                </a:solidFill>
              </a:rPr>
              <a:t>Whats</a:t>
            </a:r>
            <a:r>
              <a:rPr lang="en-US" sz="2000" b="1" dirty="0" smtClean="0">
                <a:solidFill>
                  <a:srgbClr val="0070C0"/>
                </a:solidFill>
              </a:rPr>
              <a:t> </a:t>
            </a:r>
            <a:r>
              <a:rPr lang="en-US" sz="2000" b="1" dirty="0">
                <a:solidFill>
                  <a:srgbClr val="0070C0"/>
                </a:solidFill>
              </a:rPr>
              <a:t>Top 10 YouTube Watch Channels in </a:t>
            </a:r>
            <a:r>
              <a:rPr lang="en-US" sz="2000" b="1" dirty="0" smtClean="0">
                <a:solidFill>
                  <a:srgbClr val="0070C0"/>
                </a:solidFill>
              </a:rPr>
              <a:t>US?</a:t>
            </a:r>
          </a:p>
          <a:p>
            <a:pPr algn="l"/>
            <a:r>
              <a:rPr lang="en-US" sz="1600" dirty="0">
                <a:hlinkClick r:id="rId2"/>
              </a:rPr>
              <a:t>https://public.tableau.com/profile/jehad8028#!/</a:t>
            </a:r>
            <a:r>
              <a:rPr lang="en-US" sz="1600" dirty="0" smtClean="0">
                <a:hlinkClick r:id="rId2"/>
              </a:rPr>
              <a:t>vizhome/Top10YouTubeWatchChannelsinUS/Sheet1?publish=yes</a:t>
            </a:r>
            <a:endParaRPr lang="ar-SA" sz="1600" dirty="0" smtClean="0"/>
          </a:p>
          <a:p>
            <a:pPr algn="l"/>
            <a:endParaRPr lang="ar-SA" sz="1600" dirty="0"/>
          </a:p>
          <a:p>
            <a:pPr algn="l"/>
            <a:r>
              <a:rPr lang="en-US" sz="1600" dirty="0"/>
              <a:t>I have chosen a bubble chart to show relational values without axes. To ease visualization and to emphasizes data, I have decided to create a Top Ten, so only ten bubbles are shown. The size of the bubbles is conditioned by More Channels Watch Bigger Bubble, Smaller Spots, Less Channels Watch, and so on marvel Entertainment In red from the top </a:t>
            </a:r>
            <a:r>
              <a:rPr lang="en-US" sz="1600" dirty="0" smtClean="0"/>
              <a:t>views</a:t>
            </a:r>
            <a:r>
              <a:rPr lang="en-US" sz="1600" dirty="0"/>
              <a:t> </a:t>
            </a:r>
            <a:r>
              <a:rPr lang="en-US" sz="1600" dirty="0" smtClean="0"/>
              <a:t>801,205,041,574 and </a:t>
            </a:r>
            <a:r>
              <a:rPr lang="en-US" sz="1600" dirty="0"/>
              <a:t>Looking at a brown </a:t>
            </a:r>
            <a:r>
              <a:rPr lang="en-US" sz="1600" dirty="0" smtClean="0"/>
              <a:t>channel warner bros </a:t>
            </a:r>
            <a:r>
              <a:rPr lang="en-US" sz="1600" dirty="0"/>
              <a:t>we see a small bubble with a number of views 296,341,678,294To illustrate ten more channels through bubble </a:t>
            </a:r>
            <a:r>
              <a:rPr lang="en-US" sz="1600" dirty="0" smtClean="0"/>
              <a:t>chart </a:t>
            </a:r>
            <a:r>
              <a:rPr lang="en-US" dirty="0"/>
              <a:t> N/A</a:t>
            </a:r>
            <a:r>
              <a:rPr lang="ar-SA" dirty="0" smtClean="0"/>
              <a:t>. </a:t>
            </a:r>
            <a:endParaRPr lang="en-US" dirty="0"/>
          </a:p>
          <a:p>
            <a:pPr algn="l"/>
            <a:endParaRPr lang="ar-SA" dirty="0"/>
          </a:p>
        </p:txBody>
      </p:sp>
      <p:sp>
        <p:nvSpPr>
          <p:cNvPr id="5" name="مستطيل 4"/>
          <p:cNvSpPr/>
          <p:nvPr/>
        </p:nvSpPr>
        <p:spPr>
          <a:xfrm>
            <a:off x="766482" y="2860238"/>
            <a:ext cx="11569891" cy="2616101"/>
          </a:xfrm>
          <a:prstGeom prst="rect">
            <a:avLst/>
          </a:prstGeom>
        </p:spPr>
        <p:txBody>
          <a:bodyPr wrap="square">
            <a:spAutoFit/>
          </a:bodyPr>
          <a:lstStyle/>
          <a:p>
            <a:pPr algn="l"/>
            <a:r>
              <a:rPr lang="en-US" sz="1600" b="1" dirty="0">
                <a:solidFill>
                  <a:srgbClr val="0070C0"/>
                </a:solidFill>
              </a:rPr>
              <a:t>What categories are the most </a:t>
            </a:r>
            <a:r>
              <a:rPr lang="en-US" sz="1600" b="1" dirty="0" smtClean="0">
                <a:solidFill>
                  <a:srgbClr val="0070C0"/>
                </a:solidFill>
              </a:rPr>
              <a:t>disliked?</a:t>
            </a:r>
          </a:p>
          <a:p>
            <a:pPr algn="l"/>
            <a:r>
              <a:rPr lang="en-US" sz="1600" b="1" dirty="0">
                <a:solidFill>
                  <a:srgbClr val="0070C0"/>
                </a:solidFill>
                <a:hlinkClick r:id="rId3"/>
              </a:rPr>
              <a:t>https://public.tableau.com/profile/jehad8028#!/</a:t>
            </a:r>
            <a:r>
              <a:rPr lang="en-US" sz="1600" b="1" dirty="0" smtClean="0">
                <a:solidFill>
                  <a:srgbClr val="0070C0"/>
                </a:solidFill>
                <a:hlinkClick r:id="rId3"/>
              </a:rPr>
              <a:t>vizhome/ategoriesarethemostdisliked/Sheet1?publish=yes</a:t>
            </a:r>
            <a:endParaRPr lang="en-US" sz="1600" b="1" dirty="0" smtClean="0">
              <a:solidFill>
                <a:srgbClr val="0070C0"/>
              </a:solidFill>
            </a:endParaRPr>
          </a:p>
          <a:p>
            <a:pPr algn="l"/>
            <a:endParaRPr lang="ar-SA" sz="1600" dirty="0" smtClean="0"/>
          </a:p>
          <a:p>
            <a:pPr algn="l"/>
            <a:r>
              <a:rPr lang="en-US" sz="1600" dirty="0"/>
              <a:t>When you look at the bar chart you can find </a:t>
            </a:r>
            <a:r>
              <a:rPr lang="en-US" sz="1600" dirty="0" smtClean="0"/>
              <a:t>the </a:t>
            </a:r>
            <a:r>
              <a:rPr lang="en-US" sz="1600" dirty="0"/>
              <a:t>most </a:t>
            </a:r>
            <a:r>
              <a:rPr lang="en-US" sz="1600" dirty="0" smtClean="0"/>
              <a:t>categories that </a:t>
            </a:r>
            <a:r>
              <a:rPr lang="en-US" sz="1600" dirty="0"/>
              <a:t>got dislike in YouTube in general</a:t>
            </a:r>
          </a:p>
          <a:p>
            <a:pPr algn="l"/>
            <a:r>
              <a:rPr lang="en-US" sz="1600" dirty="0"/>
              <a:t>Also a filter has been added through which to determine the numbers of the filter to find out the most dislike and least</a:t>
            </a:r>
          </a:p>
          <a:p>
            <a:pPr algn="l"/>
            <a:r>
              <a:rPr lang="en-US" sz="1600" dirty="0"/>
              <a:t>Through the bar chart shows the most dark red color with the highest dislike used by the marks Notes get the entertainment highest rate of dislike of the </a:t>
            </a:r>
            <a:r>
              <a:rPr lang="en-US" sz="1600" dirty="0" smtClean="0"/>
              <a:t>number 7,010,445,656 </a:t>
            </a:r>
            <a:r>
              <a:rPr lang="en-US" sz="1600" dirty="0"/>
              <a:t>and </a:t>
            </a:r>
            <a:r>
              <a:rPr lang="en-US" sz="1600" dirty="0" smtClean="0"/>
              <a:t>then</a:t>
            </a:r>
            <a:r>
              <a:rPr lang="en-US" sz="1600" dirty="0"/>
              <a:t> music In the </a:t>
            </a:r>
            <a:r>
              <a:rPr lang="en-US" sz="1600" dirty="0" smtClean="0"/>
              <a:t>latter shows </a:t>
            </a:r>
            <a:r>
              <a:rPr lang="en-US" sz="1600" dirty="0"/>
              <a:t>where I got less sharpness in </a:t>
            </a:r>
            <a:r>
              <a:rPr lang="en-US" sz="1600" dirty="0" smtClean="0"/>
              <a:t>color.</a:t>
            </a:r>
            <a:r>
              <a:rPr lang="en-US" sz="1600" dirty="0"/>
              <a:t>  N/A</a:t>
            </a:r>
            <a:endParaRPr lang="en-US" sz="1600" dirty="0"/>
          </a:p>
          <a:p>
            <a:pPr algn="l"/>
            <a:endParaRPr lang="en-US" b="1" dirty="0" smtClean="0">
              <a:solidFill>
                <a:srgbClr val="0070C0"/>
              </a:solidFill>
            </a:endParaRPr>
          </a:p>
          <a:p>
            <a:pPr algn="l"/>
            <a:endParaRPr lang="ar-SA" sz="3200" b="1" dirty="0">
              <a:solidFill>
                <a:srgbClr val="0070C0"/>
              </a:solidFill>
            </a:endParaRPr>
          </a:p>
        </p:txBody>
      </p:sp>
      <p:sp>
        <p:nvSpPr>
          <p:cNvPr id="7" name="مستطيل 6"/>
          <p:cNvSpPr/>
          <p:nvPr/>
        </p:nvSpPr>
        <p:spPr>
          <a:xfrm>
            <a:off x="766482" y="4748929"/>
            <a:ext cx="11569891" cy="2339102"/>
          </a:xfrm>
          <a:prstGeom prst="rect">
            <a:avLst/>
          </a:prstGeom>
        </p:spPr>
        <p:txBody>
          <a:bodyPr wrap="square">
            <a:spAutoFit/>
          </a:bodyPr>
          <a:lstStyle/>
          <a:p>
            <a:pPr algn="l"/>
            <a:r>
              <a:rPr lang="en-US" sz="1600" b="1" dirty="0" smtClean="0">
                <a:solidFill>
                  <a:srgbClr val="0070C0"/>
                </a:solidFill>
              </a:rPr>
              <a:t>What </a:t>
            </a:r>
            <a:r>
              <a:rPr lang="en-US" sz="1600" b="1" dirty="0">
                <a:solidFill>
                  <a:srgbClr val="0070C0"/>
                </a:solidFill>
              </a:rPr>
              <a:t>top channels </a:t>
            </a:r>
            <a:r>
              <a:rPr lang="en-US" sz="1600" b="1" dirty="0" smtClean="0">
                <a:solidFill>
                  <a:srgbClr val="0070C0"/>
                </a:solidFill>
              </a:rPr>
              <a:t>and city comments?</a:t>
            </a:r>
            <a:endParaRPr lang="ar-SA" sz="1600" b="1" dirty="0" smtClean="0">
              <a:solidFill>
                <a:srgbClr val="0070C0"/>
              </a:solidFill>
            </a:endParaRPr>
          </a:p>
          <a:p>
            <a:pPr algn="l"/>
            <a:r>
              <a:rPr lang="en-US" sz="1600" b="1" dirty="0">
                <a:solidFill>
                  <a:srgbClr val="0070C0"/>
                </a:solidFill>
              </a:rPr>
              <a:t>https://public.tableau.com/profile/jehad8028#!/</a:t>
            </a:r>
            <a:r>
              <a:rPr lang="en-US" sz="1600" b="1" dirty="0" smtClean="0">
                <a:solidFill>
                  <a:srgbClr val="0070C0"/>
                </a:solidFill>
              </a:rPr>
              <a:t>vizhome/mostcommentsonYouTube/Dashboard1?publish=yes</a:t>
            </a:r>
          </a:p>
          <a:p>
            <a:pPr algn="l"/>
            <a:r>
              <a:rPr lang="en-US" sz="1600" dirty="0"/>
              <a:t>This dashboard shows which Top Cities Comments on </a:t>
            </a:r>
            <a:r>
              <a:rPr lang="en-US" sz="1600" dirty="0" err="1"/>
              <a:t>Youtube</a:t>
            </a:r>
            <a:r>
              <a:rPr lang="en-US" sz="1600" dirty="0"/>
              <a:t> </a:t>
            </a:r>
            <a:r>
              <a:rPr lang="en-US" sz="1600" dirty="0" err="1"/>
              <a:t>usa</a:t>
            </a:r>
            <a:r>
              <a:rPr lang="en-US" sz="1600" dirty="0"/>
              <a:t>  The darker </a:t>
            </a:r>
            <a:r>
              <a:rPr lang="en-US" sz="1600" dirty="0" err="1"/>
              <a:t>colour</a:t>
            </a:r>
            <a:r>
              <a:rPr lang="en-US" sz="1600" dirty="0"/>
              <a:t> the top </a:t>
            </a:r>
            <a:r>
              <a:rPr lang="en-US" sz="1600" dirty="0" err="1"/>
              <a:t>citse</a:t>
            </a:r>
            <a:r>
              <a:rPr lang="en-US" sz="1600" dirty="0"/>
              <a:t> According to the </a:t>
            </a:r>
            <a:r>
              <a:rPr lang="en-US" sz="1600" dirty="0"/>
              <a:t>map Reviews and reviews among the top cities will get comments Things that greatly scale the interaction of the </a:t>
            </a:r>
            <a:r>
              <a:rPr lang="en-US" sz="1600" dirty="0" smtClean="0"/>
              <a:t>channel The </a:t>
            </a:r>
            <a:r>
              <a:rPr lang="en-US" sz="1600" dirty="0"/>
              <a:t>dark blue color on the map is </a:t>
            </a:r>
            <a:r>
              <a:rPr lang="en-US" sz="1600" dirty="0" smtClean="0"/>
              <a:t>Looking </a:t>
            </a:r>
            <a:r>
              <a:rPr lang="en-US" sz="1600" dirty="0"/>
              <a:t>at the map </a:t>
            </a:r>
            <a:r>
              <a:rPr lang="en-US" sz="1600" dirty="0" smtClean="0"/>
              <a:t>Atlanta 6,376,017,955 </a:t>
            </a:r>
            <a:r>
              <a:rPr lang="en-US" sz="1600" dirty="0" err="1" smtClean="0"/>
              <a:t>coment</a:t>
            </a:r>
            <a:r>
              <a:rPr lang="en-US" sz="1600" dirty="0" smtClean="0"/>
              <a:t> </a:t>
            </a:r>
            <a:r>
              <a:rPr lang="en-US" sz="1600" dirty="0"/>
              <a:t>is bold in top cities for </a:t>
            </a:r>
            <a:r>
              <a:rPr lang="en-US" sz="1600" dirty="0" smtClean="0"/>
              <a:t>comments.</a:t>
            </a:r>
            <a:endParaRPr lang="en-US" sz="1600" dirty="0"/>
          </a:p>
          <a:p>
            <a:pPr algn="l"/>
            <a:r>
              <a:rPr lang="en-US" sz="1600" dirty="0"/>
              <a:t>When you look at the bar chart you can find the most </a:t>
            </a:r>
            <a:r>
              <a:rPr lang="en-US" sz="1600" dirty="0" smtClean="0"/>
              <a:t>channels SMTOWN </a:t>
            </a:r>
            <a:r>
              <a:rPr lang="en-US" sz="1600" dirty="0"/>
              <a:t>TOP channels </a:t>
            </a:r>
            <a:r>
              <a:rPr lang="en-US" sz="1600" dirty="0" smtClean="0"/>
              <a:t>get </a:t>
            </a:r>
            <a:r>
              <a:rPr lang="en-US" sz="1600" dirty="0"/>
              <a:t>3,469,220,769 comment Where the chart contains the top ten channels received </a:t>
            </a:r>
            <a:r>
              <a:rPr lang="en-US" sz="1600" dirty="0" smtClean="0"/>
              <a:t>comments </a:t>
            </a:r>
            <a:r>
              <a:rPr lang="en-US" sz="1600" dirty="0"/>
              <a:t> N/A</a:t>
            </a:r>
            <a:r>
              <a:rPr lang="en-US" sz="1600" dirty="0" smtClean="0"/>
              <a:t> </a:t>
            </a:r>
            <a:endParaRPr lang="en-US" sz="1600" dirty="0"/>
          </a:p>
          <a:p>
            <a:pPr algn="l"/>
            <a:endParaRPr lang="ar-SA" sz="3200" b="1" dirty="0">
              <a:solidFill>
                <a:srgbClr val="0070C0"/>
              </a:solidFill>
            </a:endParaRPr>
          </a:p>
        </p:txBody>
      </p:sp>
    </p:spTree>
    <p:extLst>
      <p:ext uri="{BB962C8B-B14F-4D97-AF65-F5344CB8AC3E}">
        <p14:creationId xmlns:p14="http://schemas.microsoft.com/office/powerpoint/2010/main" val="2562442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TotalTime>
  <Words>317</Words>
  <Application>Microsoft Office PowerPoint</Application>
  <PresentationFormat>ملء الشاشة</PresentationFormat>
  <Paragraphs>16</Paragraphs>
  <Slides>2</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2</vt:i4>
      </vt:variant>
    </vt:vector>
  </HeadingPairs>
  <TitlesOfParts>
    <vt:vector size="7" baseType="lpstr">
      <vt:lpstr>Arial</vt:lpstr>
      <vt:lpstr>Calibri</vt:lpstr>
      <vt:lpstr>Calibri Light</vt:lpstr>
      <vt:lpstr>Times New Roman</vt:lpstr>
      <vt:lpstr>نسق Office</vt:lpstr>
      <vt:lpstr>عرض تقديمي في PowerPoint</vt:lpstr>
      <vt:lpstr>عرض تقديمي في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asus</dc:creator>
  <cp:lastModifiedBy>asus</cp:lastModifiedBy>
  <cp:revision>20</cp:revision>
  <dcterms:created xsi:type="dcterms:W3CDTF">2019-10-12T21:00:02Z</dcterms:created>
  <dcterms:modified xsi:type="dcterms:W3CDTF">2019-11-29T01:20:34Z</dcterms:modified>
</cp:coreProperties>
</file>