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Leelawadee UI Semilight" panose="020B0402040204020203" pitchFamily="34" charset="-34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575;&#1608;&#1604;%20&#1603;&#1608;&#1610;&#1585;&#1610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575;&#1604;&#1603;&#1608;&#1610;&#1585;&#1610;%20&#1575;&#1604;&#1579;&#1575;&#1606;&#1610;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575;&#1604;&#1603;&#1608;&#1610;&#1585;&#1610;%20&#1575;&#1604;&#1579;&#1575;&#1606;&#1610;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&#1575;&#1604;&#1603;&#1608;&#1610;&#1585;&#1610;%20&#1575;&#1604;&#1579;&#1575;&#1606;&#1610;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Genres music </a:t>
            </a:r>
          </a:p>
        </c:rich>
      </c:tx>
      <c:layout>
        <c:manualLayout>
          <c:xMode val="edge"/>
          <c:yMode val="edge"/>
          <c:x val="0.1758160283033379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'[الكويري الثاني.csv]ورقة1 (2)'!$B$1</c:f>
              <c:strCache>
                <c:ptCount val="1"/>
                <c:pt idx="0">
                  <c:v>number_of_Spread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'[1]ورقة1 (2)'!$A$2:$A$11</c:f>
              <c:strCache>
                <c:ptCount val="10"/>
                <c:pt idx="0">
                  <c:v>Reggae</c:v>
                </c:pt>
                <c:pt idx="1">
                  <c:v>Classical</c:v>
                </c:pt>
                <c:pt idx="2">
                  <c:v>R&amp;B/Soul</c:v>
                </c:pt>
                <c:pt idx="3">
                  <c:v>TV Shows</c:v>
                </c:pt>
                <c:pt idx="4">
                  <c:v>Blues</c:v>
                </c:pt>
                <c:pt idx="5">
                  <c:v>Jazz</c:v>
                </c:pt>
                <c:pt idx="6">
                  <c:v>Alternative &amp; Punk</c:v>
                </c:pt>
                <c:pt idx="7">
                  <c:v>Metal</c:v>
                </c:pt>
                <c:pt idx="8">
                  <c:v>Latin</c:v>
                </c:pt>
                <c:pt idx="9">
                  <c:v>Rock</c:v>
                </c:pt>
              </c:strCache>
            </c:strRef>
          </c:cat>
          <c:val>
            <c:numRef>
              <c:f>'[1]ورقة1 (2)'!$B$2:$B$11</c:f>
              <c:numCache>
                <c:formatCode>General</c:formatCode>
                <c:ptCount val="10"/>
                <c:pt idx="0">
                  <c:v>30</c:v>
                </c:pt>
                <c:pt idx="1">
                  <c:v>41</c:v>
                </c:pt>
                <c:pt idx="2">
                  <c:v>41</c:v>
                </c:pt>
                <c:pt idx="3">
                  <c:v>47</c:v>
                </c:pt>
                <c:pt idx="4">
                  <c:v>61</c:v>
                </c:pt>
                <c:pt idx="5">
                  <c:v>80</c:v>
                </c:pt>
                <c:pt idx="6">
                  <c:v>244</c:v>
                </c:pt>
                <c:pt idx="7">
                  <c:v>264</c:v>
                </c:pt>
                <c:pt idx="8">
                  <c:v>386</c:v>
                </c:pt>
                <c:pt idx="9">
                  <c:v>835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-595114896"/>
        <c:axId val="-595113264"/>
      </c:barChart>
      <c:catAx>
        <c:axId val="-5951148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95113264"/>
        <c:crosses val="autoZero"/>
        <c:auto val="1"/>
        <c:lblAlgn val="ctr"/>
        <c:lblOffset val="100"/>
        <c:noMultiLvlLbl val="0"/>
      </c:catAx>
      <c:valAx>
        <c:axId val="-595113264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number_of_Spread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9511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/>
              <a:t>Top five customers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ورقة1!$B$1</c:f>
              <c:strCache>
                <c:ptCount val="1"/>
                <c:pt idx="0">
                  <c:v>Totalpayment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ورقة1!$A$2:$A$6</c:f>
              <c:strCache>
                <c:ptCount val="5"/>
                <c:pt idx="0">
                  <c:v>Helena Holý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Ladislav Kovács</c:v>
                </c:pt>
                <c:pt idx="4">
                  <c:v>Hugh O'Reilly</c:v>
                </c:pt>
              </c:strCache>
            </c:strRef>
          </c:cat>
          <c:val>
            <c:numRef>
              <c:f>ورقة1!$B$2:$B$6</c:f>
              <c:numCache>
                <c:formatCode>General</c:formatCode>
                <c:ptCount val="5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85251312"/>
        <c:axId val="-585254576"/>
      </c:barChart>
      <c:catAx>
        <c:axId val="-58525131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85254576"/>
        <c:crosses val="autoZero"/>
        <c:auto val="1"/>
        <c:lblAlgn val="ctr"/>
        <c:lblOffset val="100"/>
        <c:noMultiLvlLbl val="0"/>
      </c:catAx>
      <c:valAx>
        <c:axId val="-5852545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Totalpayment</a:t>
                </a:r>
                <a:r>
                  <a:rPr lang="en-US" sz="1000" b="0" i="0" u="none" strike="noStrike" baseline="0"/>
                  <a:t> 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8525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of Playlist music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ورقة3!$B$1</c:f>
              <c:strCache>
                <c:ptCount val="1"/>
                <c:pt idx="0">
                  <c:v>number of Popular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ورقة3!$A$2:$A$6</c:f>
              <c:strCache>
                <c:ptCount val="5"/>
                <c:pt idx="0">
                  <c:v>Music</c:v>
                </c:pt>
                <c:pt idx="1">
                  <c:v>90’s Music</c:v>
                </c:pt>
                <c:pt idx="2">
                  <c:v>TV Shows</c:v>
                </c:pt>
                <c:pt idx="3">
                  <c:v>Classical</c:v>
                </c:pt>
                <c:pt idx="4">
                  <c:v>Brazilian Music</c:v>
                </c:pt>
              </c:strCache>
            </c:strRef>
          </c:cat>
          <c:val>
            <c:numRef>
              <c:f>ورقة3!$B$2:$B$6</c:f>
              <c:numCache>
                <c:formatCode>General</c:formatCode>
                <c:ptCount val="5"/>
                <c:pt idx="0">
                  <c:v>6580</c:v>
                </c:pt>
                <c:pt idx="1">
                  <c:v>1477</c:v>
                </c:pt>
                <c:pt idx="2">
                  <c:v>426</c:v>
                </c:pt>
                <c:pt idx="3">
                  <c:v>75</c:v>
                </c:pt>
                <c:pt idx="4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85254032"/>
        <c:axId val="-585257840"/>
      </c:barChart>
      <c:catAx>
        <c:axId val="-58525403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85257840"/>
        <c:crosses val="autoZero"/>
        <c:auto val="1"/>
        <c:lblAlgn val="ctr"/>
        <c:lblOffset val="100"/>
        <c:noMultiLvlLbl val="0"/>
      </c:catAx>
      <c:valAx>
        <c:axId val="-58525784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number of Popular</a:t>
                </a:r>
                <a:r>
                  <a:rPr lang="en-US" sz="1000" b="0" i="0" u="none" strike="noStrike" baseline="0"/>
                  <a:t> 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8525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/>
              <a:t>Top 10 artists in terms of the most expensive and impact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ورقة4!$B$1</c:f>
              <c:strCache>
                <c:ptCount val="1"/>
                <c:pt idx="0">
                  <c:v>number_of_music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ورقة4!$A$2:$A$11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Led Zeppelin</c:v>
                </c:pt>
                <c:pt idx="3">
                  <c:v>Metallica</c:v>
                </c:pt>
                <c:pt idx="4">
                  <c:v>Deep Purple</c:v>
                </c:pt>
                <c:pt idx="5">
                  <c:v>Lost</c:v>
                </c:pt>
                <c:pt idx="6">
                  <c:v>Pearl Jam</c:v>
                </c:pt>
                <c:pt idx="7">
                  <c:v>Lenny Kravitz</c:v>
                </c:pt>
                <c:pt idx="8">
                  <c:v>Various Artists</c:v>
                </c:pt>
                <c:pt idx="9">
                  <c:v>The Office</c:v>
                </c:pt>
              </c:strCache>
            </c:strRef>
          </c:cat>
          <c:val>
            <c:numRef>
              <c:f>ورقة4!$B$2:$B$11</c:f>
              <c:numCache>
                <c:formatCode>General</c:formatCode>
                <c:ptCount val="10"/>
                <c:pt idx="0">
                  <c:v>213</c:v>
                </c:pt>
                <c:pt idx="1">
                  <c:v>135</c:v>
                </c:pt>
                <c:pt idx="2">
                  <c:v>114</c:v>
                </c:pt>
                <c:pt idx="3">
                  <c:v>112</c:v>
                </c:pt>
                <c:pt idx="4">
                  <c:v>92</c:v>
                </c:pt>
                <c:pt idx="5">
                  <c:v>92</c:v>
                </c:pt>
                <c:pt idx="6">
                  <c:v>67</c:v>
                </c:pt>
                <c:pt idx="7">
                  <c:v>57</c:v>
                </c:pt>
                <c:pt idx="8">
                  <c:v>56</c:v>
                </c:pt>
                <c:pt idx="9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85247504"/>
        <c:axId val="-585262192"/>
      </c:barChart>
      <c:catAx>
        <c:axId val="-585247504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85262192"/>
        <c:crosses val="autoZero"/>
        <c:auto val="1"/>
        <c:lblAlgn val="ctr"/>
        <c:lblOffset val="100"/>
        <c:noMultiLvlLbl val="0"/>
      </c:catAx>
      <c:valAx>
        <c:axId val="-58526219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number_of_music</a:t>
                </a:r>
                <a:endParaRPr lang="ar-S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-58524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430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95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8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18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ROCK is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top genre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most popular among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customers for the top 10.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If we want to increase the number of listeners, sales better focus on the art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rock.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hat are the Top 10 Genres music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مخطط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860016"/>
              </p:ext>
            </p:extLst>
          </p:nvPr>
        </p:nvGraphicFramePr>
        <p:xfrm>
          <a:off x="426219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Helena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Holý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is the best customers and  if  you see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the top five clients of the province after knowing the best customers can make promotional offers according to the interest and maintain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customer.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best customers?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مخطط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09846"/>
              </p:ext>
            </p:extLst>
          </p:nvPr>
        </p:nvGraphicFramePr>
        <p:xfrm>
          <a:off x="436651" y="1631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chart you can see the top five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playlist music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pages showing us the top music, then the 90's music, and then in the last, the Brazilian music Note the big difference from the first and last and the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playlist music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other.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top 5 playlist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مخطط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335757"/>
              </p:ext>
            </p:extLst>
          </p:nvPr>
        </p:nvGraphicFramePr>
        <p:xfrm>
          <a:off x="512639" y="1665030"/>
          <a:ext cx="4392361" cy="266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Top 10 artists in terms of the most expensive and </a:t>
            </a:r>
            <a:r>
              <a:rPr lang="en-US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impact 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The </a:t>
            </a:r>
            <a:r>
              <a:rPr lang="en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top singer 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is Iron </a:t>
            </a:r>
            <a:r>
              <a:rPr lang="en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Maiden and u2 </a:t>
            </a:r>
            <a:endParaRPr lang="ar-SA" dirty="0" smtClean="0">
              <a:solidFill>
                <a:schemeClr val="tx1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it </a:t>
            </a:r>
            <a:r>
              <a:rPr lang="en-US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is one of the rock artists as we saw in the first Slide outweigh the art of rock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Top 10 artists in terms of the most expensive and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impact?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مخطط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15731"/>
              </p:ext>
            </p:extLst>
          </p:nvPr>
        </p:nvGraphicFramePr>
        <p:xfrm>
          <a:off x="167268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229</Words>
  <Application>Microsoft Office PowerPoint</Application>
  <PresentationFormat>عرض على الشاشة (9:16)‏</PresentationFormat>
  <Paragraphs>22</Paragraphs>
  <Slides>4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Open Sans</vt:lpstr>
      <vt:lpstr>Arial</vt:lpstr>
      <vt:lpstr>Leelawadee UI Semilight</vt:lpstr>
      <vt:lpstr>Simple Light</vt:lpstr>
      <vt:lpstr>What are the Top 10 Genres music ?</vt:lpstr>
      <vt:lpstr>  what is the best customers?</vt:lpstr>
      <vt:lpstr>  what is top 5 playlist music?</vt:lpstr>
      <vt:lpstr> what is Top 10 artists in terms of the most expensive and impact?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Top 10 Genres music ?</dc:title>
  <dc:creator>jehad</dc:creator>
  <cp:lastModifiedBy>asus</cp:lastModifiedBy>
  <cp:revision>5</cp:revision>
  <dcterms:modified xsi:type="dcterms:W3CDTF">2019-11-06T00:08:19Z</dcterms:modified>
</cp:coreProperties>
</file>