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embeddedFontLst>
    <p:embeddedFont>
      <p:font typeface="Lato" panose="020B0604020202020204" charset="0"/>
      <p:regular r:id="rId44"/>
      <p:bold r:id="rId45"/>
      <p:italic r:id="rId46"/>
      <p:boldItalic r:id="rId47"/>
    </p:embeddedFont>
    <p:embeddedFont>
      <p:font typeface="Playfair Display" panose="020B060402020202020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1B7FE0-04D3-481E-8FE6-2107AA64898E}">
  <a:tblStyle styleId="{DF1B7FE0-04D3-481E-8FE6-2107AA6489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1064eb283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1064eb283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1064eb283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1064eb283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1064eb283_0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1064eb283_0_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1064eb283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1064eb283_0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1064eb283_0_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1064eb283_0_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1064eb283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1064eb283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1064eb283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1064eb283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1064eb283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1064eb283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1064eb283_0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1064eb283_0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1064eb283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1064eb283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1064eb2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1064eb2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1064eb283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1064eb283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11ed008d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11ed008d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1064eb283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1064eb283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1064eb283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1064eb283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1064eb283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1064eb283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1064eb283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1064eb283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1064eb283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1064eb283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1064eb283_0_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1064eb283_0_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1064eb283_0_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1064eb283_0_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1064eb283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1064eb283_0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1064eb283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1064eb283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1064eb283_0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1064eb283_0_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12bfcbc2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12bfcbc2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12bfcbc2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12bfcbc2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12bfcbc2f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12bfcbc2f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12bfcbc2f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12bfcbc2f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12bfcbc2f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12bfcbc2f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11ed008d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11ed008d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12bfcbc2f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12bfcbc2f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12bfcbc2f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812bfcbc2f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11ed008df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11ed008df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1064eb28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1064eb28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11ed008d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11ed008d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11ed008df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11ed008df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1064eb283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1064eb283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1064eb283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1064eb283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12bfcbc2f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12bfcbc2f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1064eb283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1064eb283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11ed008d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11ed008d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lue-gold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Exploratory Analysis on the Freddie Mac Dataset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630600" y="3742825"/>
            <a:ext cx="7893000" cy="5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Jehan Vakharia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625500" y="2449275"/>
            <a:ext cx="7303500" cy="1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and Modelling Mortgage Data to Predict Repurchase</a:t>
            </a:r>
            <a:endParaRPr sz="3200" b="1">
              <a:solidFill>
                <a:schemeClr val="accent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Number of First-Time Home Buyers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22"/>
          <p:cNvSpPr txBox="1"/>
          <p:nvPr/>
        </p:nvSpPr>
        <p:spPr>
          <a:xfrm>
            <a:off x="6362250" y="1346625"/>
            <a:ext cx="2510700" cy="26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number of first-time homebuyers is quite small, but what’s more concerning is the fact that there is so much missing data on this flag.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 general, First-Time Home Buyers are much less likely to refinance loans. This is because they’re likely to have a smaller upfront deposit - and therefore a very high Loan-To-Value ratio, making it harder for them to get mortgages approved.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90F589-66AD-48E5-99A4-37044D5A95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39" r="6204"/>
          <a:stretch/>
        </p:blipFill>
        <p:spPr>
          <a:xfrm>
            <a:off x="311700" y="1346625"/>
            <a:ext cx="5726338" cy="31970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Seasonality of First-Time Home Buyers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7259150" y="1316925"/>
            <a:ext cx="1884900" cy="16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Peak Months:  August and February (Bi-modal)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Lowest Month: March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000"/>
              <a:t>There is also a very sharp decrease between February and March.</a:t>
            </a:r>
            <a:endParaRPr sz="100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796931-3442-43D8-8634-7AE79C12B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95" y="1392621"/>
            <a:ext cx="6878171" cy="343908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Time Home-Buyers by Year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>
            <a:off x="7177475" y="1367450"/>
            <a:ext cx="16128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/>
              <a:t>First-time homebuyer proportions seem to dip into an extreme low in 2008 and then start rising rapidly after 2010.</a:t>
            </a:r>
            <a:endParaRPr sz="100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6094008-2DE8-4D21-BEAD-3559C6437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18" y="1391742"/>
            <a:ext cx="6716806" cy="335840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5"/>
          <p:cNvPicPr preferRelativeResize="0"/>
          <p:nvPr/>
        </p:nvPicPr>
        <p:blipFill rotWithShape="1">
          <a:blip r:embed="rId3">
            <a:alphaModFix/>
          </a:blip>
          <a:srcRect l="3822" r="7083"/>
          <a:stretch/>
        </p:blipFill>
        <p:spPr>
          <a:xfrm>
            <a:off x="410850" y="1417800"/>
            <a:ext cx="5949475" cy="33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261825" y="364325"/>
            <a:ext cx="87585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 5 MSA’s</a:t>
            </a:r>
            <a:r>
              <a:rPr lang="en-GB" sz="2800"/>
              <a:t>*</a:t>
            </a:r>
            <a:r>
              <a:rPr lang="en-GB"/>
              <a:t> with the Highest Median UPB</a:t>
            </a:r>
            <a:r>
              <a:rPr lang="en-GB" sz="2700"/>
              <a:t>**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6360325" y="1417800"/>
            <a:ext cx="24720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The bars are sorted in descending order, with CA#1 having the highest UPB.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The labels starting in CA are all MSAs in California. The bar labelled HI is in Hawaii.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000"/>
              <a:t>However, this data is slightly misleading for it doesn’t include any information on the number of mortgages made in these MSAs.</a:t>
            </a:r>
            <a:endParaRPr sz="1000"/>
          </a:p>
        </p:txBody>
      </p:sp>
      <p:sp>
        <p:nvSpPr>
          <p:cNvPr id="150" name="Google Shape;150;p25"/>
          <p:cNvSpPr txBox="1"/>
          <p:nvPr/>
        </p:nvSpPr>
        <p:spPr>
          <a:xfrm>
            <a:off x="7001100" y="4658625"/>
            <a:ext cx="21429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**UPB =Unpaid Principal Balance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7001100" y="4306425"/>
            <a:ext cx="21429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*MSA = Metropolitan State Area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52" name="Google Shape;152;p25"/>
          <p:cNvGrpSpPr/>
          <p:nvPr/>
        </p:nvGrpSpPr>
        <p:grpSpPr>
          <a:xfrm>
            <a:off x="4954475" y="1879075"/>
            <a:ext cx="761400" cy="418075"/>
            <a:chOff x="5028425" y="1673675"/>
            <a:chExt cx="761400" cy="418075"/>
          </a:xfrm>
        </p:grpSpPr>
        <p:sp>
          <p:nvSpPr>
            <p:cNvPr id="153" name="Google Shape;153;p25"/>
            <p:cNvSpPr/>
            <p:nvPr/>
          </p:nvSpPr>
          <p:spPr>
            <a:xfrm>
              <a:off x="5028425" y="1673675"/>
              <a:ext cx="159300" cy="168300"/>
            </a:xfrm>
            <a:prstGeom prst="rect">
              <a:avLst/>
            </a:prstGeom>
            <a:solidFill>
              <a:srgbClr val="FFDF5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5"/>
            <p:cNvSpPr/>
            <p:nvPr/>
          </p:nvSpPr>
          <p:spPr>
            <a:xfrm>
              <a:off x="5028425" y="1923450"/>
              <a:ext cx="159300" cy="168300"/>
            </a:xfrm>
            <a:prstGeom prst="rect">
              <a:avLst/>
            </a:prstGeom>
            <a:solidFill>
              <a:srgbClr val="CDF8F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5"/>
            <p:cNvSpPr txBox="1"/>
            <p:nvPr/>
          </p:nvSpPr>
          <p:spPr>
            <a:xfrm>
              <a:off x="5187725" y="1673675"/>
              <a:ext cx="602100" cy="1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latin typeface="Lato"/>
                  <a:ea typeface="Lato"/>
                  <a:cs typeface="Lato"/>
                  <a:sym typeface="Lato"/>
                </a:rPr>
                <a:t>Hawaii</a:t>
              </a:r>
              <a:endParaRPr sz="7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6" name="Google Shape;156;p25"/>
            <p:cNvSpPr txBox="1"/>
            <p:nvPr/>
          </p:nvSpPr>
          <p:spPr>
            <a:xfrm>
              <a:off x="5187725" y="1923450"/>
              <a:ext cx="602100" cy="1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latin typeface="Lato"/>
                  <a:ea typeface="Lato"/>
                  <a:cs typeface="Lato"/>
                  <a:sym typeface="Lato"/>
                </a:rPr>
                <a:t>California</a:t>
              </a:r>
              <a:endParaRPr sz="7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Mortgages in each MSA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6687600" y="1267475"/>
            <a:ext cx="21447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This chart shows how the different MSAs actually have vastly varying number of loans issued.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California seems to have a much higher number of mortgages than hawaii.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000"/>
              <a:t>UPB is important to note, because it reveals where the biggest costs of delinquency are.</a:t>
            </a:r>
            <a:endParaRPr sz="1000"/>
          </a:p>
        </p:txBody>
      </p:sp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l="5969" r="8142"/>
          <a:stretch/>
        </p:blipFill>
        <p:spPr>
          <a:xfrm>
            <a:off x="311700" y="1267475"/>
            <a:ext cx="6210526" cy="3615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26"/>
          <p:cNvGrpSpPr/>
          <p:nvPr/>
        </p:nvGrpSpPr>
        <p:grpSpPr>
          <a:xfrm>
            <a:off x="894150" y="1753350"/>
            <a:ext cx="761400" cy="418075"/>
            <a:chOff x="5028425" y="1673675"/>
            <a:chExt cx="761400" cy="418075"/>
          </a:xfrm>
        </p:grpSpPr>
        <p:sp>
          <p:nvSpPr>
            <p:cNvPr id="165" name="Google Shape;165;p26"/>
            <p:cNvSpPr/>
            <p:nvPr/>
          </p:nvSpPr>
          <p:spPr>
            <a:xfrm>
              <a:off x="5028425" y="1673675"/>
              <a:ext cx="159300" cy="168300"/>
            </a:xfrm>
            <a:prstGeom prst="rect">
              <a:avLst/>
            </a:prstGeom>
            <a:solidFill>
              <a:srgbClr val="FFDF5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5028425" y="1923450"/>
              <a:ext cx="159300" cy="168300"/>
            </a:xfrm>
            <a:prstGeom prst="rect">
              <a:avLst/>
            </a:prstGeom>
            <a:solidFill>
              <a:srgbClr val="CDF8F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6"/>
            <p:cNvSpPr txBox="1"/>
            <p:nvPr/>
          </p:nvSpPr>
          <p:spPr>
            <a:xfrm>
              <a:off x="5187725" y="1673675"/>
              <a:ext cx="602100" cy="1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latin typeface="Lato"/>
                  <a:ea typeface="Lato"/>
                  <a:cs typeface="Lato"/>
                  <a:sym typeface="Lato"/>
                </a:rPr>
                <a:t>Hawaii</a:t>
              </a:r>
              <a:endParaRPr sz="7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8" name="Google Shape;168;p26"/>
            <p:cNvSpPr txBox="1"/>
            <p:nvPr/>
          </p:nvSpPr>
          <p:spPr>
            <a:xfrm>
              <a:off x="5187725" y="1923450"/>
              <a:ext cx="602100" cy="1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latin typeface="Lato"/>
                  <a:ea typeface="Lato"/>
                  <a:cs typeface="Lato"/>
                  <a:sym typeface="Lato"/>
                </a:rPr>
                <a:t>California</a:t>
              </a:r>
              <a:endParaRPr sz="7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Distribution of Channel of Origination</a:t>
            </a:r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body" idx="1"/>
          </p:nvPr>
        </p:nvSpPr>
        <p:spPr>
          <a:xfrm>
            <a:off x="5215825" y="1417800"/>
            <a:ext cx="3616500" cy="13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Brokers seem to be the smallest proportion of loan origination channels. The highest being retail.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000"/>
              <a:t>This is useful because brokers are most likely to seek out other (better) options when it comes time to renew the mortgage. </a:t>
            </a:r>
            <a:endParaRPr sz="100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C146F6-DF72-448C-8520-4A51E866A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65" y="1351429"/>
            <a:ext cx="4733365" cy="35500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Prepayment Penalties by Year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body" idx="1"/>
          </p:nvPr>
        </p:nvSpPr>
        <p:spPr>
          <a:xfrm>
            <a:off x="6771375" y="1417800"/>
            <a:ext cx="201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/>
              <a:t>This sudden drop in PPMs after 2008 was probably due to the Housing Market Collapse, with Freddie Mac being bailed out.</a:t>
            </a:r>
            <a:endParaRPr sz="1000"/>
          </a:p>
        </p:txBody>
      </p:sp>
      <p:pic>
        <p:nvPicPr>
          <p:cNvPr id="182" name="Google Shape;182;p28"/>
          <p:cNvPicPr preferRelativeResize="0"/>
          <p:nvPr/>
        </p:nvPicPr>
        <p:blipFill rotWithShape="1">
          <a:blip r:embed="rId3">
            <a:alphaModFix/>
          </a:blip>
          <a:srcRect l="7064" t="5121" r="8325" b="4224"/>
          <a:stretch/>
        </p:blipFill>
        <p:spPr>
          <a:xfrm>
            <a:off x="269750" y="1417800"/>
            <a:ext cx="6343375" cy="33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Trends in Original LTV Ratio by year</a:t>
            </a:r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body" idx="1"/>
          </p:nvPr>
        </p:nvSpPr>
        <p:spPr>
          <a:xfrm>
            <a:off x="151200" y="3873775"/>
            <a:ext cx="21768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/>
              <a:t>Distribution shows that LTV ratios have slowly been rising closer to pre-crisis levels since 2009.</a:t>
            </a:r>
            <a:endParaRPr sz="1000"/>
          </a:p>
        </p:txBody>
      </p:sp>
      <p:pic>
        <p:nvPicPr>
          <p:cNvPr id="189" name="Google Shape;189;p29"/>
          <p:cNvPicPr preferRelativeResize="0"/>
          <p:nvPr/>
        </p:nvPicPr>
        <p:blipFill rotWithShape="1">
          <a:blip r:embed="rId3">
            <a:alphaModFix/>
          </a:blip>
          <a:srcRect l="6680" r="5646"/>
          <a:stretch/>
        </p:blipFill>
        <p:spPr>
          <a:xfrm>
            <a:off x="151200" y="1136600"/>
            <a:ext cx="4379774" cy="26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9"/>
          <p:cNvPicPr preferRelativeResize="0"/>
          <p:nvPr/>
        </p:nvPicPr>
        <p:blipFill rotWithShape="1">
          <a:blip r:embed="rId4">
            <a:alphaModFix/>
          </a:blip>
          <a:srcRect l="6694" r="8988"/>
          <a:stretch/>
        </p:blipFill>
        <p:spPr>
          <a:xfrm>
            <a:off x="4551461" y="1136600"/>
            <a:ext cx="4415114" cy="26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9"/>
          <p:cNvSpPr txBox="1">
            <a:spLocks noGrp="1"/>
          </p:cNvSpPr>
          <p:nvPr>
            <p:ph type="body" idx="1"/>
          </p:nvPr>
        </p:nvSpPr>
        <p:spPr>
          <a:xfrm>
            <a:off x="2218725" y="3873775"/>
            <a:ext cx="2176800" cy="10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/>
              <a:t>Higher LTV ratios indicate higher risk to lenders (in the case of downward fluctuations in housing values) and are hence less likely to be approved for loans.</a:t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Trends in CTLV by Year</a:t>
            </a:r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body" idx="1"/>
          </p:nvPr>
        </p:nvSpPr>
        <p:spPr>
          <a:xfrm>
            <a:off x="2202050" y="3984125"/>
            <a:ext cx="21936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/>
              <a:t>CLTV Ratio includes the combined loan values of the primary loan plus all secondary loans. </a:t>
            </a:r>
            <a:endParaRPr sz="1000"/>
          </a:p>
        </p:txBody>
      </p:sp>
      <p:pic>
        <p:nvPicPr>
          <p:cNvPr id="198" name="Google Shape;198;p30"/>
          <p:cNvPicPr preferRelativeResize="0"/>
          <p:nvPr/>
        </p:nvPicPr>
        <p:blipFill rotWithShape="1">
          <a:blip r:embed="rId3">
            <a:alphaModFix/>
          </a:blip>
          <a:srcRect l="6580" r="8182"/>
          <a:stretch/>
        </p:blipFill>
        <p:spPr>
          <a:xfrm>
            <a:off x="123575" y="1317825"/>
            <a:ext cx="4448424" cy="26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0"/>
          <p:cNvPicPr preferRelativeResize="0"/>
          <p:nvPr/>
        </p:nvPicPr>
        <p:blipFill rotWithShape="1">
          <a:blip r:embed="rId4">
            <a:alphaModFix/>
          </a:blip>
          <a:srcRect l="7108" r="7654"/>
          <a:stretch/>
        </p:blipFill>
        <p:spPr>
          <a:xfrm>
            <a:off x="4609275" y="1317825"/>
            <a:ext cx="4448424" cy="26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0"/>
          <p:cNvSpPr txBox="1">
            <a:spLocks noGrp="1"/>
          </p:cNvSpPr>
          <p:nvPr>
            <p:ph type="body" idx="1"/>
          </p:nvPr>
        </p:nvSpPr>
        <p:spPr>
          <a:xfrm>
            <a:off x="81550" y="3984125"/>
            <a:ext cx="21936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/>
              <a:t>CLTV Ratios seem to be increasing back to their pre-crisis levels as well.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Section 2</a:t>
            </a:r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These insights will pertain to data from the monthly progress file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2-Step Vision For This Project</a:t>
            </a: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Find Trends in DataSet, and explain why they are useful/interesting.</a:t>
            </a:r>
            <a:br>
              <a:rPr lang="en-GB"/>
            </a:br>
            <a:r>
              <a:rPr lang="en-GB"/>
              <a:t>(Sections 1 - 3)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Use the data to train a classifier for modelling whether the loan is repurchased or not.</a:t>
            </a:r>
            <a:br>
              <a:rPr lang="en-GB"/>
            </a:br>
            <a:r>
              <a:rPr lang="en-GB"/>
              <a:t>(Section 4)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6790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Distribution of Loan Age: 2014-2019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2"/>
          <p:cNvSpPr txBox="1"/>
          <p:nvPr/>
        </p:nvSpPr>
        <p:spPr>
          <a:xfrm>
            <a:off x="1429675" y="4113150"/>
            <a:ext cx="66396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first field is for Loan Ages of all the records in the dataset, including intermediate monthly progress records. 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second field is for Loan Ages of mortgages still open (March 2019). 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third field is for Loan Ages of only the zero-balance records since 2014. 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13" name="Google Shape;213;p32"/>
          <p:cNvGraphicFramePr/>
          <p:nvPr/>
        </p:nvGraphicFramePr>
        <p:xfrm>
          <a:off x="311700" y="1273075"/>
          <a:ext cx="7757600" cy="2773470"/>
        </p:xfrm>
        <a:graphic>
          <a:graphicData uri="http://schemas.openxmlformats.org/drawingml/2006/table">
            <a:tbl>
              <a:tblPr>
                <a:noFill/>
                <a:tableStyleId>{DF1B7FE0-04D3-481E-8FE6-2107AA64898E}</a:tableStyleId>
              </a:tblPr>
              <a:tblGrid>
                <a:gridCol w="193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Loan Age</a:t>
                      </a:r>
                      <a:endParaRPr b="1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Loan Age (Ongoing)</a:t>
                      </a:r>
                      <a:endParaRPr b="1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Loan Age (Terminated)</a:t>
                      </a:r>
                      <a:endParaRPr b="1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MIN</a:t>
                      </a:r>
                      <a:endParaRPr b="1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 month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14 months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 months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FIRST QUARTILE</a:t>
                      </a:r>
                      <a:endParaRPr b="1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 months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31 months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28 months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MEDIAN</a:t>
                      </a:r>
                      <a:endParaRPr b="1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41 months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53 months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56 months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THIRD QUARTILE</a:t>
                      </a:r>
                      <a:endParaRPr b="1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74 months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83 months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91 months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MAX</a:t>
                      </a:r>
                      <a:endParaRPr b="1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241 months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241 months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241 months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MEAN</a:t>
                      </a:r>
                      <a:endParaRPr b="1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53.52 months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65.44  months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64.66  months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of Terminated Loans: 2016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3"/>
          <p:cNvSpPr txBox="1">
            <a:spLocks noGrp="1"/>
          </p:cNvSpPr>
          <p:nvPr>
            <p:ph type="body" idx="1"/>
          </p:nvPr>
        </p:nvSpPr>
        <p:spPr>
          <a:xfrm>
            <a:off x="311700" y="4301250"/>
            <a:ext cx="5129400" cy="2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/>
              <a:t>Only prepaid and charged off loans have been considered here.</a:t>
            </a:r>
            <a:endParaRPr sz="1000"/>
          </a:p>
        </p:txBody>
      </p:sp>
      <p:graphicFrame>
        <p:nvGraphicFramePr>
          <p:cNvPr id="220" name="Google Shape;220;p33"/>
          <p:cNvGraphicFramePr/>
          <p:nvPr/>
        </p:nvGraphicFramePr>
        <p:xfrm>
          <a:off x="311700" y="1291725"/>
          <a:ext cx="7777075" cy="2820310"/>
        </p:xfrm>
        <a:graphic>
          <a:graphicData uri="http://schemas.openxmlformats.org/drawingml/2006/table">
            <a:tbl>
              <a:tblPr>
                <a:noFill/>
                <a:tableStyleId>{DF1B7FE0-04D3-481E-8FE6-2107AA64898E}</a:tableStyleId>
              </a:tblPr>
              <a:tblGrid>
                <a:gridCol w="17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Loan Age</a:t>
                      </a:r>
                      <a:endParaRPr b="1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Months to Maturity</a:t>
                      </a:r>
                      <a:endParaRPr b="1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Interest Rate</a:t>
                      </a:r>
                      <a:endParaRPr b="1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MIN</a:t>
                      </a:r>
                      <a:endParaRPr b="1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 months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 months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2.000 %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FIRST QUARTILE</a:t>
                      </a:r>
                      <a:endParaRPr b="1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25 months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206 months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3.875 %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MEDIAN</a:t>
                      </a:r>
                      <a:endParaRPr b="1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47 months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292 months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4.375 %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THIRD QUARTILE</a:t>
                      </a:r>
                      <a:endParaRPr b="1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81 months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331 months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4.875 %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MAX</a:t>
                      </a:r>
                      <a:endParaRPr b="1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212 months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477 months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8.500 %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MEAN</a:t>
                      </a:r>
                      <a:endParaRPr b="1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65.44 months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264.25 months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4.492 %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Distribution of Loans by Termination</a:t>
            </a:r>
            <a:endParaRPr/>
          </a:p>
        </p:txBody>
      </p:sp>
      <p:sp>
        <p:nvSpPr>
          <p:cNvPr id="226" name="Google Shape;226;p34"/>
          <p:cNvSpPr txBox="1">
            <a:spLocks noGrp="1"/>
          </p:cNvSpPr>
          <p:nvPr>
            <p:ph type="body" idx="1"/>
          </p:nvPr>
        </p:nvSpPr>
        <p:spPr>
          <a:xfrm>
            <a:off x="7082600" y="1417800"/>
            <a:ext cx="1749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The assumption here is that these are only the loans from 2014 onwards.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000"/>
              <a:t>The vast majority seems to be Prepaid/Matured. </a:t>
            </a:r>
            <a:endParaRPr sz="1000"/>
          </a:p>
        </p:txBody>
      </p:sp>
      <p:pic>
        <p:nvPicPr>
          <p:cNvPr id="227" name="Google Shape;227;p34"/>
          <p:cNvPicPr preferRelativeResize="0"/>
          <p:nvPr/>
        </p:nvPicPr>
        <p:blipFill rotWithShape="1">
          <a:blip r:embed="rId3">
            <a:alphaModFix/>
          </a:blip>
          <a:srcRect l="5203" r="6449"/>
          <a:stretch/>
        </p:blipFill>
        <p:spPr>
          <a:xfrm>
            <a:off x="311700" y="1417800"/>
            <a:ext cx="6688749" cy="34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Distribution of Loans by Termination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5"/>
          <p:cNvSpPr txBox="1">
            <a:spLocks noGrp="1"/>
          </p:cNvSpPr>
          <p:nvPr>
            <p:ph type="body" idx="1"/>
          </p:nvPr>
        </p:nvSpPr>
        <p:spPr>
          <a:xfrm>
            <a:off x="7041525" y="1417800"/>
            <a:ext cx="17907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/>
              <a:t>The log scale here shows the distribution of the other types of termination more clearly.</a:t>
            </a:r>
            <a:endParaRPr sz="1000"/>
          </a:p>
        </p:txBody>
      </p:sp>
      <p:pic>
        <p:nvPicPr>
          <p:cNvPr id="234" name="Google Shape;234;p35"/>
          <p:cNvPicPr preferRelativeResize="0"/>
          <p:nvPr/>
        </p:nvPicPr>
        <p:blipFill rotWithShape="1">
          <a:blip r:embed="rId3">
            <a:alphaModFix/>
          </a:blip>
          <a:srcRect l="7181" t="1140" r="5974" b="-1139"/>
          <a:stretch/>
        </p:blipFill>
        <p:spPr>
          <a:xfrm>
            <a:off x="311700" y="1417800"/>
            <a:ext cx="6581925" cy="348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DTI of Repurchased Loans</a:t>
            </a:r>
            <a:endParaRPr/>
          </a:p>
        </p:txBody>
      </p:sp>
      <p:sp>
        <p:nvSpPr>
          <p:cNvPr id="240" name="Google Shape;240;p36"/>
          <p:cNvSpPr txBox="1">
            <a:spLocks noGrp="1"/>
          </p:cNvSpPr>
          <p:nvPr>
            <p:ph type="body" idx="1"/>
          </p:nvPr>
        </p:nvSpPr>
        <p:spPr>
          <a:xfrm>
            <a:off x="6663600" y="1277175"/>
            <a:ext cx="21687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/>
              <a:t>The Debt-To-Income (DTI) ratio of borrowers that refinanced their loans seems to be 45%.</a:t>
            </a:r>
            <a:endParaRPr sz="1000"/>
          </a:p>
        </p:txBody>
      </p:sp>
      <p:pic>
        <p:nvPicPr>
          <p:cNvPr id="241" name="Google Shape;2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7175"/>
            <a:ext cx="6232476" cy="373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DTI of Non-Repurchased Loans</a:t>
            </a:r>
            <a:endParaRPr/>
          </a:p>
        </p:txBody>
      </p:sp>
      <p:sp>
        <p:nvSpPr>
          <p:cNvPr id="247" name="Google Shape;247;p37"/>
          <p:cNvSpPr txBox="1">
            <a:spLocks noGrp="1"/>
          </p:cNvSpPr>
          <p:nvPr>
            <p:ph type="body" idx="1"/>
          </p:nvPr>
        </p:nvSpPr>
        <p:spPr>
          <a:xfrm>
            <a:off x="6564975" y="1363725"/>
            <a:ext cx="2267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The Debt-To-Income (DTI) ratio of borrowers that didn’t refinance their loans seems to be 35%.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However, the overall difference isn’t staggering.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000"/>
              <a:t>Realistically, borrowers with higher DTIs should be less likely to have mortgages approved - and hence less likely to refinance.</a:t>
            </a:r>
            <a:endParaRPr sz="1000"/>
          </a:p>
        </p:txBody>
      </p:sp>
      <p:pic>
        <p:nvPicPr>
          <p:cNvPr id="248" name="Google Shape;2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63725"/>
            <a:ext cx="6088250" cy="36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Credit Scores by Repurchased Loans</a:t>
            </a:r>
            <a:endParaRPr/>
          </a:p>
        </p:txBody>
      </p:sp>
      <p:sp>
        <p:nvSpPr>
          <p:cNvPr id="254" name="Google Shape;254;p38"/>
          <p:cNvSpPr txBox="1">
            <a:spLocks noGrp="1"/>
          </p:cNvSpPr>
          <p:nvPr>
            <p:ph type="body" idx="1"/>
          </p:nvPr>
        </p:nvSpPr>
        <p:spPr>
          <a:xfrm>
            <a:off x="6466375" y="1380450"/>
            <a:ext cx="2365800" cy="3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/>
              <a:t>The credit scores of borrowers who refinanced their mortgages seem to peak at around 675.</a:t>
            </a:r>
            <a:endParaRPr sz="1000"/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80450"/>
            <a:ext cx="5993750" cy="359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Credit Scores of Non-Repurchased Loans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9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credit scores of borrowers who refinanced their mortgages seems to peak at around 675.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62" name="Google Shape;2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6825"/>
            <a:ext cx="5990674" cy="35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9"/>
          <p:cNvSpPr txBox="1">
            <a:spLocks noGrp="1"/>
          </p:cNvSpPr>
          <p:nvPr>
            <p:ph type="body" idx="1"/>
          </p:nvPr>
        </p:nvSpPr>
        <p:spPr>
          <a:xfrm>
            <a:off x="6466375" y="1380450"/>
            <a:ext cx="2365800" cy="3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The credit scores of borrowers who didn’t refinance their mortgages seem to peak at around 775.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Ideally, a financial institution wants to encourage the borrowers with better credit to stay with their institution - since those borrowers are less prone to default on the loan.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000"/>
              <a:t>The institution will therefore offer better rates and deals on renewing the mortgage.</a:t>
            </a:r>
            <a:endParaRPr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Section 3</a:t>
            </a:r>
            <a:endParaRPr/>
          </a:p>
        </p:txBody>
      </p:sp>
      <p:sp>
        <p:nvSpPr>
          <p:cNvPr id="269" name="Google Shape;269;p40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These insights will pertain to data from both the files, using “loan_sequence_number” as a lookup identification number for the originations file.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Distribution of Change in Interest Rates</a:t>
            </a:r>
            <a:endParaRPr/>
          </a:p>
        </p:txBody>
      </p:sp>
      <p:sp>
        <p:nvSpPr>
          <p:cNvPr id="275" name="Google Shape;275;p41"/>
          <p:cNvSpPr txBox="1">
            <a:spLocks noGrp="1"/>
          </p:cNvSpPr>
          <p:nvPr>
            <p:ph type="body" idx="1"/>
          </p:nvPr>
        </p:nvSpPr>
        <p:spPr>
          <a:xfrm>
            <a:off x="6595575" y="1263375"/>
            <a:ext cx="2292300" cy="3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/>
              <a:t>The changes in interest rate for repurchased loans seem to peak at 0</a:t>
            </a:r>
            <a:endParaRPr sz="1000"/>
          </a:p>
        </p:txBody>
      </p:sp>
      <p:pic>
        <p:nvPicPr>
          <p:cNvPr id="276" name="Google Shape;276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200" y="1263375"/>
            <a:ext cx="6104474" cy="36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Statement of Purpose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This dataset is useful (even as a sample of the original) because it can provide insights on the mortgage market on a wide scale.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2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Distribution of Change in Interest Rates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2"/>
          <p:cNvSpPr txBox="1">
            <a:spLocks noGrp="1"/>
          </p:cNvSpPr>
          <p:nvPr>
            <p:ph type="body" idx="1"/>
          </p:nvPr>
        </p:nvSpPr>
        <p:spPr>
          <a:xfrm>
            <a:off x="6614275" y="1282375"/>
            <a:ext cx="2217900" cy="32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The changes in interest rate for non-repurchased loans also seem to peak at 0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However, the distribution for loans that weren’t repurchased seems to show a sharper distribution.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000"/>
              <a:t>Yet, the sample size for repurchased loans is much smaller so this difference in proportion of larger interest-rate changes might be attributed to bias.</a:t>
            </a:r>
            <a:endParaRPr sz="1000"/>
          </a:p>
        </p:txBody>
      </p:sp>
      <p:pic>
        <p:nvPicPr>
          <p:cNvPr id="283" name="Google Shape;28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75" y="1282375"/>
            <a:ext cx="6121224" cy="367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Section 4</a:t>
            </a:r>
            <a:endParaRPr/>
          </a:p>
        </p:txBody>
      </p:sp>
      <p:sp>
        <p:nvSpPr>
          <p:cNvPr id="289" name="Google Shape;289;p43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Machine Learning model used to classify the Freddie Mac data into “repurchased” or “not repurchased” is a Random Forest Classifier.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dataset of this size, especially after clearing up missing values, is small enough for shallow ML models to be just as effective as deep learning models.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Feature Data</a:t>
            </a:r>
            <a:endParaRPr/>
          </a:p>
        </p:txBody>
      </p:sp>
      <p:sp>
        <p:nvSpPr>
          <p:cNvPr id="295" name="Google Shape;295;p44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The following fields were used to predict “repurchase”: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Months to Maturity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Zero Balance Code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Interest Rate Change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Credit Score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First-Time Home Buyer Flag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DTI Ratio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Channel (Broken up using one-hot encoding)</a:t>
            </a:r>
            <a:endParaRPr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Label Data</a:t>
            </a:r>
            <a:endParaRPr/>
          </a:p>
        </p:txBody>
      </p:sp>
      <p:sp>
        <p:nvSpPr>
          <p:cNvPr id="301" name="Google Shape;301;p45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field: “repurchase_flag”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Values:  either “Y” or “N”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6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specifications:</a:t>
            </a:r>
            <a:endParaRPr/>
          </a:p>
        </p:txBody>
      </p:sp>
      <p:sp>
        <p:nvSpPr>
          <p:cNvPr id="307" name="Google Shape;307;p46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Forest Classifier, using 1000 decision trees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Accuracy measured using the following: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RMSE:   </a:t>
            </a:r>
            <a:r>
              <a:rPr lang="en-GB" b="1"/>
              <a:t>0.03319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Cross-Validation Accuracy Score (5-fold):   </a:t>
            </a:r>
            <a:r>
              <a:rPr lang="en-GB" b="1"/>
              <a:t>0.99889</a:t>
            </a:r>
            <a:endParaRPr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Additional Measure: Precision-Recall Curve</a:t>
            </a:r>
            <a:endParaRPr/>
          </a:p>
        </p:txBody>
      </p:sp>
      <p:sp>
        <p:nvSpPr>
          <p:cNvPr id="313" name="Google Shape;313;p47"/>
          <p:cNvSpPr txBox="1">
            <a:spLocks noGrp="1"/>
          </p:cNvSpPr>
          <p:nvPr>
            <p:ph type="body" idx="1"/>
          </p:nvPr>
        </p:nvSpPr>
        <p:spPr>
          <a:xfrm>
            <a:off x="4658750" y="1417800"/>
            <a:ext cx="4173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The distribution of “Y” to “N” in the label data was heavily imbalanced towards “N”.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000"/>
              <a:t>This curve shows that even when taking that imbalance into account, the model still has an Average Precision Accuracy = </a:t>
            </a:r>
            <a:r>
              <a:rPr lang="en-GB" sz="1000" b="1"/>
              <a:t>0.83</a:t>
            </a:r>
            <a:endParaRPr sz="1000" b="1"/>
          </a:p>
        </p:txBody>
      </p:sp>
      <p:pic>
        <p:nvPicPr>
          <p:cNvPr id="314" name="Google Shape;31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1780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320" name="Google Shape;320;p48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Most interesting features:</a:t>
            </a:r>
            <a:endParaRPr sz="120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Proportion of Brokers as source of origination.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Proportion First-Time Home Buyers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Locations of highest Unpaid Principal Balance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Credit Scores of Borrowers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Effects of Housing Market Collapse on Loan-To-Value ratios and presence of Prepayment-Penalty loans.</a:t>
            </a:r>
            <a:endParaRPr sz="1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326" name="Google Shape;326;p49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The machine learning model was easy to train, and was accurate, proving that the dataset is fit for shallow modelling.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 dirty="0"/>
              <a:t>Average Precision accuracy might improve with additional grid-search for hyperparameter tuning.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 dirty="0"/>
              <a:t>Although, since Random Forest is already a very good classifier, that might not be necessary.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 dirty="0"/>
              <a:t>Additional training on the original (not sample) dataset would warrant switching to deep learning.</a:t>
            </a:r>
            <a:endParaRPr sz="12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0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332" name="Google Shape;332;p50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29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Discussion about the dataset as a whole:</a:t>
            </a:r>
            <a:endParaRPr sz="1200" dirty="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 dirty="0"/>
              <a:t>Large amounts of missing values in “First-Time Home Buyer Flag” (as discussed before)</a:t>
            </a:r>
            <a:br>
              <a:rPr lang="en-GB" sz="1200" dirty="0"/>
            </a:br>
            <a:r>
              <a:rPr lang="en-GB" sz="1200" dirty="0"/>
              <a:t>But also in “Current Interest Rate” and “Months to Maturity” (mainly for loans with REO dispositions)</a:t>
            </a:r>
            <a:br>
              <a:rPr lang="en-GB" sz="1200" dirty="0"/>
            </a:br>
            <a:r>
              <a:rPr lang="en-GB" sz="1200" dirty="0"/>
              <a:t>This cut down the usable data for the model by a sizeable chunk.</a:t>
            </a:r>
            <a:br>
              <a:rPr lang="en-GB" sz="1200" dirty="0"/>
            </a:b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 dirty="0"/>
              <a:t>Ambiguity in certain fields in the guide could have better explanations:</a:t>
            </a:r>
            <a:br>
              <a:rPr lang="en-GB" sz="1200" dirty="0"/>
            </a:br>
            <a:r>
              <a:rPr lang="en-GB" sz="1200" dirty="0"/>
              <a:t>Particularly the “zero-balance codes”, and the “channels” of origination.</a:t>
            </a:r>
            <a:endParaRPr sz="12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1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Software Used</a:t>
            </a:r>
            <a:endParaRPr/>
          </a:p>
        </p:txBody>
      </p:sp>
      <p:sp>
        <p:nvSpPr>
          <p:cNvPr id="338" name="Google Shape;338;p51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 data manipulations, extrapolations and plotting were done in Python, on Jupyter Notebooks and hosted on Google Colaboratory for most efficient runtime.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 the Jupyter notebook, the pandas and numpy libraries was used for all of the data manipulation, scikitlearn was used for modelling and matplotlib was used for plotting.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Microsoft Excel was used for inspecting data quickly, but not for manipulating data.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Section 1 Outline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Insights: from the Origination File</a:t>
            </a:r>
            <a:br>
              <a:rPr lang="en-GB"/>
            </a:br>
            <a:r>
              <a:rPr lang="en-GB"/>
              <a:t>Trends: </a:t>
            </a:r>
            <a:r>
              <a:rPr lang="en-GB" i="1"/>
              <a:t>across </a:t>
            </a:r>
            <a:r>
              <a:rPr lang="en-GB"/>
              <a:t>multiple mortgages instead of </a:t>
            </a:r>
            <a:r>
              <a:rPr lang="en-GB" i="1"/>
              <a:t>within</a:t>
            </a:r>
            <a:r>
              <a:rPr lang="en-GB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Found in areas Including: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Distribution of First Time Home-Buyers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Analysis of Highest Unpaid Principal Balance (Geographically)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Distribution of Channel of Origination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Analysis of Prepayment Penalty Mortgages (PPMs) by Year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Yearly Trend in Original Loan To Value (LTV) Ratios and Combined LTV Ratios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2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344" name="Google Shape;344;p52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Mac, Freddie. "Single Family Loan-Level Dataset General User Guide." Freddie Mac. Available online: http://www. freddiemac. com/fmac-resources/research/pdf/user_guide. pdf (accessed on 3 February 2019) (2019).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3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Section 2 Outline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Insights:  from the Updates File</a:t>
            </a:r>
            <a:br>
              <a:rPr lang="en-GB"/>
            </a:br>
            <a:r>
              <a:rPr lang="en-GB"/>
              <a:t>Trends:  </a:t>
            </a:r>
            <a:r>
              <a:rPr lang="en-GB" i="1"/>
              <a:t>within </a:t>
            </a:r>
            <a:r>
              <a:rPr lang="en-GB"/>
              <a:t>loans*, not across multiple.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Trends in Loan Age between 2014-2019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Distribution of Loan Age, Months to Maturity, Interest Rates for 2016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Distribution of Zero-Balance Loans by Type of Termination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Distribution of Credit Score of Refinanced Loans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Distribution of Debt-to-Income Ratio of Refinanced Loans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6393875" y="4674075"/>
            <a:ext cx="23784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*Used interchangeably with “mortgage”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Section 3 Outline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Insights:  Across Data Sets</a:t>
            </a:r>
            <a:br>
              <a:rPr lang="en-GB"/>
            </a:br>
            <a:r>
              <a:rPr lang="en-GB"/>
              <a:t>Trends:  meaningful changes in updates file, using look-up data from originations file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Changes in Interest Rates for Repurchased vs Non-Repurchased loans.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Section 4 Outline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Insights: validity of modelling “repurchase” from data in both files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Model: Random Forest Classifier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Section 1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These insights will pertain to data from the originations file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Percentage of First-Time Home Buyers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4815850" y="1168625"/>
            <a:ext cx="37989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First-Time Home Buyers only consist of 11% of total mortgage data (including values for data not available)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000"/>
              <a:t>However, out the data that is available, they comprise of 16.8% of total mortgages.</a:t>
            </a:r>
            <a:endParaRPr sz="1000"/>
          </a:p>
        </p:txBody>
      </p:sp>
      <p:pic>
        <p:nvPicPr>
          <p:cNvPr id="3" name="Picture 2" descr="A picture containing flower, bird&#10;&#10;Description automatically generated">
            <a:extLst>
              <a:ext uri="{FF2B5EF4-FFF2-40B4-BE49-F238E27FC236}">
                <a16:creationId xmlns:a16="http://schemas.microsoft.com/office/drawing/2014/main" id="{570B7C97-33A6-4703-BB2B-E30BF9328F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67" r="13162"/>
          <a:stretch/>
        </p:blipFill>
        <p:spPr>
          <a:xfrm>
            <a:off x="4815850" y="2326342"/>
            <a:ext cx="3675968" cy="2543486"/>
          </a:xfrm>
          <a:prstGeom prst="rect">
            <a:avLst/>
          </a:prstGeom>
        </p:spPr>
      </p:pic>
      <p:pic>
        <p:nvPicPr>
          <p:cNvPr id="5" name="Picture 4" descr="A picture containing flower&#10;&#10;Description automatically generated">
            <a:extLst>
              <a:ext uri="{FF2B5EF4-FFF2-40B4-BE49-F238E27FC236}">
                <a16:creationId xmlns:a16="http://schemas.microsoft.com/office/drawing/2014/main" id="{0CE47E28-CCC4-4DC5-9917-B7C0FD57A8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000" r="14191"/>
          <a:stretch/>
        </p:blipFill>
        <p:spPr>
          <a:xfrm>
            <a:off x="107577" y="1373834"/>
            <a:ext cx="4585447" cy="34839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1821</Words>
  <Application>Microsoft Office PowerPoint</Application>
  <PresentationFormat>On-screen Show (16:9)</PresentationFormat>
  <Paragraphs>206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Lato</vt:lpstr>
      <vt:lpstr>Playfair Display</vt:lpstr>
      <vt:lpstr>Arial</vt:lpstr>
      <vt:lpstr>Blue &amp; Gold</vt:lpstr>
      <vt:lpstr>Exploratory Analysis on the Freddie Mac Dataset</vt:lpstr>
      <vt:lpstr>2-Step Vision For This Project</vt:lpstr>
      <vt:lpstr>Statement of Purpose</vt:lpstr>
      <vt:lpstr>Section 1 Outline</vt:lpstr>
      <vt:lpstr>Section 2 Outline </vt:lpstr>
      <vt:lpstr>Section 3 Outline</vt:lpstr>
      <vt:lpstr>Section 4 Outline</vt:lpstr>
      <vt:lpstr>Section 1</vt:lpstr>
      <vt:lpstr>Percentage of First-Time Home Buyers  </vt:lpstr>
      <vt:lpstr>Number of First-Time Home Buyers </vt:lpstr>
      <vt:lpstr>Seasonality of First-Time Home Buyers </vt:lpstr>
      <vt:lpstr>First Time Home-Buyers by Year  </vt:lpstr>
      <vt:lpstr>Top 5 MSA’s* with the Highest Median UPB**</vt:lpstr>
      <vt:lpstr>Number of Mortgages in each MSA   </vt:lpstr>
      <vt:lpstr>Distribution of Channel of Origination</vt:lpstr>
      <vt:lpstr>Prepayment Penalties by Year </vt:lpstr>
      <vt:lpstr>Trends in Original LTV Ratio by year</vt:lpstr>
      <vt:lpstr>Trends in CTLV by Year</vt:lpstr>
      <vt:lpstr>Section 2</vt:lpstr>
      <vt:lpstr>Distribution of Loan Age: 2014-2019 </vt:lpstr>
      <vt:lpstr>Analysis of Terminated Loans: 2016  </vt:lpstr>
      <vt:lpstr>Distribution of Loans by Termination</vt:lpstr>
      <vt:lpstr>Distribution of Loans by Termination </vt:lpstr>
      <vt:lpstr>DTI of Repurchased Loans</vt:lpstr>
      <vt:lpstr>DTI of Non-Repurchased Loans</vt:lpstr>
      <vt:lpstr>Credit Scores by Repurchased Loans</vt:lpstr>
      <vt:lpstr>Credit Scores of Non-Repurchased Loans </vt:lpstr>
      <vt:lpstr>Section 3</vt:lpstr>
      <vt:lpstr>Distribution of Change in Interest Rates</vt:lpstr>
      <vt:lpstr>Distribution of Change in Interest Rates </vt:lpstr>
      <vt:lpstr>Section 4</vt:lpstr>
      <vt:lpstr>The Feature Data</vt:lpstr>
      <vt:lpstr>The Label Data</vt:lpstr>
      <vt:lpstr>Model specifications:</vt:lpstr>
      <vt:lpstr>Additional Measure: Precision-Recall Curve</vt:lpstr>
      <vt:lpstr>Summary</vt:lpstr>
      <vt:lpstr>Summary</vt:lpstr>
      <vt:lpstr>Summary</vt:lpstr>
      <vt:lpstr>Software Used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Analysis on the Freddie Mac Dataset</dc:title>
  <cp:lastModifiedBy>Jehan Vakharia</cp:lastModifiedBy>
  <cp:revision>3</cp:revision>
  <dcterms:modified xsi:type="dcterms:W3CDTF">2020-05-08T00:11:45Z</dcterms:modified>
</cp:coreProperties>
</file>