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0" r:id="rId6"/>
    <p:sldMasterId id="214748365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Lst>
  <p:sldSz cy="6858000" cx="9144000"/>
  <p:notesSz cx="6858000" cy="9144000"/>
  <p:embeddedFontLst>
    <p:embeddedFont>
      <p:font typeface="Bree Serif"/>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7" roundtripDataSignature="AMtx7mgr99XhhmBBlrjSraPKBk5Gh5pyR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Jessica Alejandra Barragan Jaimes"/>
  <p:cmAuthor clrIdx="1" id="1" initials="" lastIdx="1" name="SHIRLEY PAOLA NARANJO VILL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1.xml"/><Relationship Id="rId26" Type="http://schemas.openxmlformats.org/officeDocument/2006/relationships/font" Target="fonts/BreeSerif-regular.fntdata"/><Relationship Id="rId25" Type="http://schemas.openxmlformats.org/officeDocument/2006/relationships/slide" Target="slides/slide17.xml"/><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6-16T01:03:36.822">
    <p:pos x="151" y="528"/>
    <p:text>@leonarfabiangm@ufps.edu.co 
debe decir en la sustentacion
_Assigned to Leonar Gonzalez_</p:text>
    <p:extLst>
      <p:ext uri="{C676402C-5697-4E1C-873F-D02D1690AC5C}">
        <p15:threadingInfo timeZoneBias="0"/>
      </p:ext>
      <p:ext uri="http://customooxmlschemas.google.com/">
        <go:slidesCustomData xmlns:go="http://customooxmlschemas.google.com/" commentPostId="AAAAMwPTGls"/>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1-06-16T01:08:33.606">
    <p:pos x="64" y="510"/>
    <p:text>@edwardalfonsomh@ufps.edu.co
_Assigned to Edward Alfonso Martinez Hernandez_</p:text>
    <p:extLst>
      <p:ext uri="{C676402C-5697-4E1C-873F-D02D1690AC5C}">
        <p15:threadingInfo timeZoneBias="0"/>
      </p:ext>
      <p:ext uri="http://customooxmlschemas.google.com/">
        <go:slidesCustomData xmlns:go="http://customooxmlschemas.google.com/" commentPostId="AAAAMwPTGvY"/>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6-16T01:52:10.648">
    <p:pos x="64" y="510"/>
    <p:text>@juanmanuelsalvadorhp@ufps.edu.co debe decirlo en la sustentacion
_Assigned to Juan Manuel Salvador Huertas Plata_</p:text>
    <p:extLst>
      <p:ext uri="{C676402C-5697-4E1C-873F-D02D1690AC5C}">
        <p15:threadingInfo timeZoneBias="0"/>
      </p:ext>
      <p:ext uri="http://customooxmlschemas.google.com/">
        <go:slidesCustomData xmlns:go="http://customooxmlschemas.google.com/" commentPostId="AAAAMwPTG7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 name="Google Shape;6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dc5de506a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36" name="Google Shape;136;gddc5de506a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ddc5de506a_0_1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dc5de506a_0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46" name="Google Shape;146;gddc5de506a_0_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ddc5de506a_0_8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dc5de506a_0_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56" name="Google Shape;156;gddc5de506a_0_1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ddc5de506a_0_12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dc5de506a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64" name="Google Shape;164;gddc5de506a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ddc5de506a_0_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dc5de506a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79" name="Google Shape;179;gddc5de506a_0_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gddc5de506a_0_4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dc5de506a_0_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87" name="Google Shape;187;gddc5de506a_0_1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ddc5de506a_0_13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dc5de506a_0_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96" name="Google Shape;196;gddc5de506a_0_1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ddc5de506a_0_12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dc5de506a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6" name="Google Shape;66;gddc5de506a_0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 name="Google Shape;67;gddc5de506a_0_4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dc5de506a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74" name="Google Shape;74;gddc5de506a_0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 name="Google Shape;75;gddc5de506a_0_5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09f87ae6d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ge09f87ae6d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09f87ae6d_2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ge09f87ae6d_2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09f87ae6d_2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e09f87ae6d_2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dc5de506a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18" name="Google Shape;118;gddc5de506a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ddc5de506a_0_1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dc5de506a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26" name="Google Shape;126;gddc5de506a_0_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ddc5de506a_0_7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seño personalizado">
  <p:cSld name="1_Diseño personalizado">
    <p:spTree>
      <p:nvGrpSpPr>
        <p:cNvPr id="21" name="Shape 21"/>
        <p:cNvGrpSpPr/>
        <p:nvPr/>
      </p:nvGrpSpPr>
      <p:grpSpPr>
        <a:xfrm>
          <a:off x="0" y="0"/>
          <a:ext cx="0" cy="0"/>
          <a:chOff x="0" y="0"/>
          <a:chExt cx="0" cy="0"/>
        </a:xfrm>
      </p:grpSpPr>
      <p:sp>
        <p:nvSpPr>
          <p:cNvPr id="22" name="Google Shape;22;p5"/>
          <p:cNvSpPr txBox="1"/>
          <p:nvPr>
            <p:ph type="title"/>
          </p:nvPr>
        </p:nvSpPr>
        <p:spPr>
          <a:xfrm>
            <a:off x="101600" y="1555290"/>
            <a:ext cx="8902700" cy="55831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C00011"/>
              </a:buClr>
              <a:buSzPts val="3400"/>
              <a:buFont typeface="Calibri"/>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 type="body"/>
          </p:nvPr>
        </p:nvSpPr>
        <p:spPr>
          <a:xfrm>
            <a:off x="101600" y="2426758"/>
            <a:ext cx="4953530" cy="914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1800"/>
              <a:buNone/>
              <a:defRPr b="1" sz="1800"/>
            </a:lvl1pPr>
            <a:lvl2pPr indent="-342900" lvl="1" marL="914400" algn="l">
              <a:lnSpc>
                <a:spcPct val="100000"/>
              </a:lnSpc>
              <a:spcBef>
                <a:spcPts val="0"/>
              </a:spcBef>
              <a:spcAft>
                <a:spcPts val="0"/>
              </a:spcAft>
              <a:buClr>
                <a:schemeClr val="dk1"/>
              </a:buClr>
              <a:buSzPts val="1800"/>
              <a:buChar char="–"/>
              <a:defRPr/>
            </a:lvl2pPr>
            <a:lvl3pPr indent="-342900" lvl="2" marL="1371600" algn="l">
              <a:lnSpc>
                <a:spcPct val="100000"/>
              </a:lnSpc>
              <a:spcBef>
                <a:spcPts val="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5"/>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1" type="ftr"/>
          </p:nvPr>
        </p:nvSpPr>
        <p:spPr>
          <a:xfrm>
            <a:off x="3124200" y="64706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6" name="Shape 36"/>
        <p:cNvGrpSpPr/>
        <p:nvPr/>
      </p:nvGrpSpPr>
      <p:grpSpPr>
        <a:xfrm>
          <a:off x="0" y="0"/>
          <a:ext cx="0" cy="0"/>
          <a:chOff x="0" y="0"/>
          <a:chExt cx="0" cy="0"/>
        </a:xfrm>
      </p:grpSpPr>
      <p:sp>
        <p:nvSpPr>
          <p:cNvPr id="37" name="Google Shape;37;p7"/>
          <p:cNvSpPr txBox="1"/>
          <p:nvPr>
            <p:ph type="title"/>
          </p:nvPr>
        </p:nvSpPr>
        <p:spPr>
          <a:xfrm>
            <a:off x="101600" y="811212"/>
            <a:ext cx="8902700" cy="444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C0001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 type="body"/>
          </p:nvPr>
        </p:nvSpPr>
        <p:spPr>
          <a:xfrm>
            <a:off x="101600" y="1444625"/>
            <a:ext cx="89027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0"/>
              </a:spcBef>
              <a:spcAft>
                <a:spcPts val="0"/>
              </a:spcAft>
              <a:buClr>
                <a:schemeClr val="dk1"/>
              </a:buClr>
              <a:buSzPts val="1800"/>
              <a:buChar char="•"/>
              <a:defRPr/>
            </a:lvl1pPr>
            <a:lvl2pPr indent="-342900" lvl="1" marL="914400" algn="l">
              <a:lnSpc>
                <a:spcPct val="100000"/>
              </a:lnSpc>
              <a:spcBef>
                <a:spcPts val="0"/>
              </a:spcBef>
              <a:spcAft>
                <a:spcPts val="0"/>
              </a:spcAft>
              <a:buClr>
                <a:schemeClr val="dk1"/>
              </a:buClr>
              <a:buSzPts val="1800"/>
              <a:buChar char="–"/>
              <a:defRPr/>
            </a:lvl2pPr>
            <a:lvl3pPr indent="-342900" lvl="2" marL="1371600" algn="l">
              <a:lnSpc>
                <a:spcPct val="100000"/>
              </a:lnSpc>
              <a:spcBef>
                <a:spcPts val="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 name="Google Shape;39;p7"/>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
          <p:cNvSpPr txBox="1"/>
          <p:nvPr>
            <p:ph idx="11" type="ftr"/>
          </p:nvPr>
        </p:nvSpPr>
        <p:spPr>
          <a:xfrm>
            <a:off x="3124200" y="64706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52" name="Shape 52"/>
        <p:cNvGrpSpPr/>
        <p:nvPr/>
      </p:nvGrpSpPr>
      <p:grpSpPr>
        <a:xfrm>
          <a:off x="0" y="0"/>
          <a:ext cx="0" cy="0"/>
          <a:chOff x="0" y="0"/>
          <a:chExt cx="0" cy="0"/>
        </a:xfrm>
      </p:grpSpPr>
      <p:sp>
        <p:nvSpPr>
          <p:cNvPr id="53" name="Google Shape;53;p9"/>
          <p:cNvSpPr txBox="1"/>
          <p:nvPr>
            <p:ph idx="1" type="body"/>
          </p:nvPr>
        </p:nvSpPr>
        <p:spPr>
          <a:xfrm>
            <a:off x="101600" y="3542421"/>
            <a:ext cx="8902699" cy="422801"/>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dk1"/>
              </a:buClr>
              <a:buSzPts val="2000"/>
              <a:buNone/>
              <a:defRPr b="1"/>
            </a:lvl1pPr>
            <a:lvl2pPr indent="-228600" lvl="1" marL="914400" algn="l">
              <a:lnSpc>
                <a:spcPct val="100000"/>
              </a:lnSpc>
              <a:spcBef>
                <a:spcPts val="0"/>
              </a:spcBef>
              <a:spcAft>
                <a:spcPts val="0"/>
              </a:spcAft>
              <a:buClr>
                <a:schemeClr val="dk1"/>
              </a:buClr>
              <a:buSzPts val="2000"/>
              <a:buNone/>
              <a:defRPr/>
            </a:lvl2pPr>
            <a:lvl3pPr indent="-228600" lvl="2" marL="1371600" algn="l">
              <a:lnSpc>
                <a:spcPct val="100000"/>
              </a:lnSpc>
              <a:spcBef>
                <a:spcPts val="0"/>
              </a:spcBef>
              <a:spcAft>
                <a:spcPts val="0"/>
              </a:spcAft>
              <a:buClr>
                <a:schemeClr val="dk1"/>
              </a:buClr>
              <a:buSzPts val="2000"/>
              <a:buNone/>
              <a:defRPr/>
            </a:lvl3pPr>
            <a:lvl4pPr indent="-228600" lvl="3" marL="1828800" algn="l">
              <a:lnSpc>
                <a:spcPct val="100000"/>
              </a:lnSpc>
              <a:spcBef>
                <a:spcPts val="0"/>
              </a:spcBef>
              <a:spcAft>
                <a:spcPts val="0"/>
              </a:spcAft>
              <a:buClr>
                <a:schemeClr val="dk1"/>
              </a:buClr>
              <a:buSzPts val="2000"/>
              <a:buNone/>
              <a:defRPr/>
            </a:lvl4pPr>
            <a:lvl5pPr indent="-228600" lvl="4" marL="2286000" algn="l">
              <a:lnSpc>
                <a:spcPct val="100000"/>
              </a:lnSpc>
              <a:spcBef>
                <a:spcPts val="0"/>
              </a:spcBef>
              <a:spcAft>
                <a:spcPts val="0"/>
              </a:spcAft>
              <a:buClr>
                <a:schemeClr val="dk1"/>
              </a:buClr>
              <a:buSzPts val="200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4" name="Google Shape;54;p9"/>
          <p:cNvSpPr txBox="1"/>
          <p:nvPr>
            <p:ph idx="2" type="body"/>
          </p:nvPr>
        </p:nvSpPr>
        <p:spPr>
          <a:xfrm>
            <a:off x="101601" y="3965575"/>
            <a:ext cx="8902698" cy="366536"/>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600"/>
              <a:buNone/>
              <a:defRPr sz="1600"/>
            </a:lvl1pPr>
            <a:lvl2pPr indent="-342900" lvl="1" marL="914400" algn="l">
              <a:lnSpc>
                <a:spcPct val="100000"/>
              </a:lnSpc>
              <a:spcBef>
                <a:spcPts val="0"/>
              </a:spcBef>
              <a:spcAft>
                <a:spcPts val="0"/>
              </a:spcAft>
              <a:buClr>
                <a:schemeClr val="dk1"/>
              </a:buClr>
              <a:buSzPts val="1800"/>
              <a:buChar char="–"/>
              <a:defRPr/>
            </a:lvl2pPr>
            <a:lvl3pPr indent="-342900" lvl="2" marL="1371600" algn="l">
              <a:lnSpc>
                <a:spcPct val="100000"/>
              </a:lnSpc>
              <a:spcBef>
                <a:spcPts val="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 name="Google Shape;55;p9"/>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3124200" y="64706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slideLayout" Target="../slideLayouts/slideLayout1.xml"/><Relationship Id="rId7"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slideLayout" Target="../slideLayouts/slideLayout2.xml"/><Relationship Id="rId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Diapositiva Pie.png" id="10" name="Google Shape;10;p4"/>
          <p:cNvPicPr preferRelativeResize="0"/>
          <p:nvPr/>
        </p:nvPicPr>
        <p:blipFill rotWithShape="1">
          <a:blip r:embed="rId1">
            <a:alphaModFix/>
          </a:blip>
          <a:srcRect b="0" l="0" r="0" t="0"/>
          <a:stretch/>
        </p:blipFill>
        <p:spPr>
          <a:xfrm>
            <a:off x="-12700" y="6418262"/>
            <a:ext cx="9180512" cy="454025"/>
          </a:xfrm>
          <a:prstGeom prst="rect">
            <a:avLst/>
          </a:prstGeom>
          <a:noFill/>
          <a:ln>
            <a:noFill/>
          </a:ln>
        </p:spPr>
      </p:pic>
      <p:pic>
        <p:nvPicPr>
          <p:cNvPr descr="Diapositivas Logo.png" id="11" name="Google Shape;11;p4"/>
          <p:cNvPicPr preferRelativeResize="0"/>
          <p:nvPr/>
        </p:nvPicPr>
        <p:blipFill rotWithShape="1">
          <a:blip r:embed="rId2">
            <a:alphaModFix/>
          </a:blip>
          <a:srcRect b="0" l="0" r="0" t="0"/>
          <a:stretch/>
        </p:blipFill>
        <p:spPr>
          <a:xfrm>
            <a:off x="15875" y="5024437"/>
            <a:ext cx="2663825" cy="1835150"/>
          </a:xfrm>
          <a:prstGeom prst="rect">
            <a:avLst/>
          </a:prstGeom>
          <a:noFill/>
          <a:ln>
            <a:noFill/>
          </a:ln>
        </p:spPr>
      </p:pic>
      <p:pic>
        <p:nvPicPr>
          <p:cNvPr descr="Diapositiva Titulo.png" id="12" name="Google Shape;12;p4"/>
          <p:cNvPicPr preferRelativeResize="0"/>
          <p:nvPr/>
        </p:nvPicPr>
        <p:blipFill rotWithShape="1">
          <a:blip r:embed="rId3">
            <a:alphaModFix/>
          </a:blip>
          <a:srcRect b="0" l="0" r="0" t="0"/>
          <a:stretch/>
        </p:blipFill>
        <p:spPr>
          <a:xfrm>
            <a:off x="0" y="0"/>
            <a:ext cx="9144000" cy="811212"/>
          </a:xfrm>
          <a:prstGeom prst="rect">
            <a:avLst/>
          </a:prstGeom>
          <a:noFill/>
          <a:ln>
            <a:noFill/>
          </a:ln>
        </p:spPr>
      </p:pic>
      <p:pic>
        <p:nvPicPr>
          <p:cNvPr descr="Diapositiva logo principal.png" id="13" name="Google Shape;13;p4"/>
          <p:cNvPicPr preferRelativeResize="0"/>
          <p:nvPr/>
        </p:nvPicPr>
        <p:blipFill rotWithShape="1">
          <a:blip r:embed="rId4">
            <a:alphaModFix/>
          </a:blip>
          <a:srcRect b="0" l="0" r="0" t="0"/>
          <a:stretch/>
        </p:blipFill>
        <p:spPr>
          <a:xfrm>
            <a:off x="6019800" y="2706687"/>
            <a:ext cx="2941637" cy="3473450"/>
          </a:xfrm>
          <a:prstGeom prst="rect">
            <a:avLst/>
          </a:prstGeom>
          <a:noFill/>
          <a:ln>
            <a:noFill/>
          </a:ln>
        </p:spPr>
      </p:pic>
      <p:sp>
        <p:nvSpPr>
          <p:cNvPr id="14" name="Google Shape;14;p4"/>
          <p:cNvSpPr txBox="1"/>
          <p:nvPr/>
        </p:nvSpPr>
        <p:spPr>
          <a:xfrm>
            <a:off x="2271712" y="6180137"/>
            <a:ext cx="1841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Diapositiva ingsistemas.png" id="15" name="Google Shape;15;p4"/>
          <p:cNvPicPr preferRelativeResize="0"/>
          <p:nvPr/>
        </p:nvPicPr>
        <p:blipFill rotWithShape="1">
          <a:blip r:embed="rId5">
            <a:alphaModFix/>
          </a:blip>
          <a:srcRect b="0" l="0" r="0" t="0"/>
          <a:stretch/>
        </p:blipFill>
        <p:spPr>
          <a:xfrm>
            <a:off x="1862137" y="5349875"/>
            <a:ext cx="3990975" cy="812800"/>
          </a:xfrm>
          <a:prstGeom prst="rect">
            <a:avLst/>
          </a:prstGeom>
          <a:noFill/>
          <a:ln>
            <a:noFill/>
          </a:ln>
        </p:spPr>
      </p:pic>
      <p:sp>
        <p:nvSpPr>
          <p:cNvPr id="16" name="Google Shape;16;p4"/>
          <p:cNvSpPr txBox="1"/>
          <p:nvPr>
            <p:ph idx="1" type="body"/>
          </p:nvPr>
        </p:nvSpPr>
        <p:spPr>
          <a:xfrm>
            <a:off x="101600" y="1444625"/>
            <a:ext cx="8902700" cy="452596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 name="Google Shape;17;p4"/>
          <p:cNvSpPr txBox="1"/>
          <p:nvPr>
            <p:ph type="title"/>
          </p:nvPr>
        </p:nvSpPr>
        <p:spPr>
          <a:xfrm>
            <a:off x="101600" y="811212"/>
            <a:ext cx="8902700" cy="444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C00011"/>
              </a:buClr>
              <a:buSzPts val="2400"/>
              <a:buFont typeface="Calibri"/>
              <a:buNone/>
              <a:defRPr b="1" i="0" sz="2400" u="none" cap="none" strike="noStrike">
                <a:solidFill>
                  <a:srgbClr val="C0001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 name="Google Shape;18;p4"/>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 name="Google Shape;19;p4"/>
          <p:cNvSpPr txBox="1"/>
          <p:nvPr>
            <p:ph idx="11" type="ftr"/>
          </p:nvPr>
        </p:nvSpPr>
        <p:spPr>
          <a:xfrm>
            <a:off x="3124200" y="64706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4"/>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pic>
        <p:nvPicPr>
          <p:cNvPr descr="Diapositiva Pie.png" id="28" name="Google Shape;28;p6"/>
          <p:cNvPicPr preferRelativeResize="0"/>
          <p:nvPr/>
        </p:nvPicPr>
        <p:blipFill rotWithShape="1">
          <a:blip r:embed="rId1">
            <a:alphaModFix/>
          </a:blip>
          <a:srcRect b="0" l="0" r="0" t="0"/>
          <a:stretch/>
        </p:blipFill>
        <p:spPr>
          <a:xfrm>
            <a:off x="-12700" y="6418262"/>
            <a:ext cx="9180512" cy="454025"/>
          </a:xfrm>
          <a:prstGeom prst="rect">
            <a:avLst/>
          </a:prstGeom>
          <a:noFill/>
          <a:ln>
            <a:noFill/>
          </a:ln>
        </p:spPr>
      </p:pic>
      <p:pic>
        <p:nvPicPr>
          <p:cNvPr descr="Diapositivas Logo.png" id="29" name="Google Shape;29;p6"/>
          <p:cNvPicPr preferRelativeResize="0"/>
          <p:nvPr/>
        </p:nvPicPr>
        <p:blipFill rotWithShape="1">
          <a:blip r:embed="rId2">
            <a:alphaModFix/>
          </a:blip>
          <a:srcRect b="0" l="0" r="0" t="0"/>
          <a:stretch/>
        </p:blipFill>
        <p:spPr>
          <a:xfrm>
            <a:off x="15875" y="5024437"/>
            <a:ext cx="2663825" cy="1835150"/>
          </a:xfrm>
          <a:prstGeom prst="rect">
            <a:avLst/>
          </a:prstGeom>
          <a:noFill/>
          <a:ln>
            <a:noFill/>
          </a:ln>
        </p:spPr>
      </p:pic>
      <p:pic>
        <p:nvPicPr>
          <p:cNvPr descr="Diapositiva Titulo.png" id="30" name="Google Shape;30;p6"/>
          <p:cNvPicPr preferRelativeResize="0"/>
          <p:nvPr/>
        </p:nvPicPr>
        <p:blipFill rotWithShape="1">
          <a:blip r:embed="rId3">
            <a:alphaModFix/>
          </a:blip>
          <a:srcRect b="0" l="0" r="0" t="0"/>
          <a:stretch/>
        </p:blipFill>
        <p:spPr>
          <a:xfrm>
            <a:off x="0" y="0"/>
            <a:ext cx="9144000" cy="811212"/>
          </a:xfrm>
          <a:prstGeom prst="rect">
            <a:avLst/>
          </a:prstGeom>
          <a:noFill/>
          <a:ln>
            <a:noFill/>
          </a:ln>
        </p:spPr>
      </p:pic>
      <p:sp>
        <p:nvSpPr>
          <p:cNvPr id="31" name="Google Shape;31;p6"/>
          <p:cNvSpPr txBox="1"/>
          <p:nvPr>
            <p:ph idx="1" type="body"/>
          </p:nvPr>
        </p:nvSpPr>
        <p:spPr>
          <a:xfrm>
            <a:off x="101600" y="1444625"/>
            <a:ext cx="8902700" cy="452596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2" name="Google Shape;32;p6"/>
          <p:cNvSpPr txBox="1"/>
          <p:nvPr>
            <p:ph type="title"/>
          </p:nvPr>
        </p:nvSpPr>
        <p:spPr>
          <a:xfrm>
            <a:off x="101600" y="811212"/>
            <a:ext cx="8902700" cy="444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C00011"/>
              </a:buClr>
              <a:buSzPts val="2400"/>
              <a:buFont typeface="Calibri"/>
              <a:buNone/>
              <a:defRPr b="1" i="0" sz="2400" u="none" cap="none" strike="noStrike">
                <a:solidFill>
                  <a:srgbClr val="C0001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3" name="Google Shape;33;p6"/>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4" name="Google Shape;34;p6"/>
          <p:cNvSpPr txBox="1"/>
          <p:nvPr>
            <p:ph idx="11" type="ftr"/>
          </p:nvPr>
        </p:nvSpPr>
        <p:spPr>
          <a:xfrm>
            <a:off x="3124200" y="64706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5" name="Google Shape;35;p6"/>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 name="Shape 42"/>
        <p:cNvGrpSpPr/>
        <p:nvPr/>
      </p:nvGrpSpPr>
      <p:grpSpPr>
        <a:xfrm>
          <a:off x="0" y="0"/>
          <a:ext cx="0" cy="0"/>
          <a:chOff x="0" y="0"/>
          <a:chExt cx="0" cy="0"/>
        </a:xfrm>
      </p:grpSpPr>
      <p:pic>
        <p:nvPicPr>
          <p:cNvPr descr="Diapositiva Pie.png" id="43" name="Google Shape;43;p8"/>
          <p:cNvPicPr preferRelativeResize="0"/>
          <p:nvPr/>
        </p:nvPicPr>
        <p:blipFill rotWithShape="1">
          <a:blip r:embed="rId1">
            <a:alphaModFix/>
          </a:blip>
          <a:srcRect b="0" l="0" r="0" t="0"/>
          <a:stretch/>
        </p:blipFill>
        <p:spPr>
          <a:xfrm>
            <a:off x="-12700" y="6418262"/>
            <a:ext cx="9180512" cy="454025"/>
          </a:xfrm>
          <a:prstGeom prst="rect">
            <a:avLst/>
          </a:prstGeom>
          <a:noFill/>
          <a:ln>
            <a:noFill/>
          </a:ln>
        </p:spPr>
      </p:pic>
      <p:pic>
        <p:nvPicPr>
          <p:cNvPr descr="Diapositivas Logo.png" id="44" name="Google Shape;44;p8"/>
          <p:cNvPicPr preferRelativeResize="0"/>
          <p:nvPr/>
        </p:nvPicPr>
        <p:blipFill rotWithShape="1">
          <a:blip r:embed="rId2">
            <a:alphaModFix/>
          </a:blip>
          <a:srcRect b="0" l="0" r="0" t="0"/>
          <a:stretch/>
        </p:blipFill>
        <p:spPr>
          <a:xfrm>
            <a:off x="15875" y="5024437"/>
            <a:ext cx="2663825" cy="1835150"/>
          </a:xfrm>
          <a:prstGeom prst="rect">
            <a:avLst/>
          </a:prstGeom>
          <a:noFill/>
          <a:ln>
            <a:noFill/>
          </a:ln>
        </p:spPr>
      </p:pic>
      <p:pic>
        <p:nvPicPr>
          <p:cNvPr descr="Diapositiva Titulo.png" id="45" name="Google Shape;45;p8"/>
          <p:cNvPicPr preferRelativeResize="0"/>
          <p:nvPr/>
        </p:nvPicPr>
        <p:blipFill rotWithShape="1">
          <a:blip r:embed="rId3">
            <a:alphaModFix/>
          </a:blip>
          <a:srcRect b="0" l="0" r="0" t="0"/>
          <a:stretch/>
        </p:blipFill>
        <p:spPr>
          <a:xfrm>
            <a:off x="0" y="0"/>
            <a:ext cx="9144000" cy="811212"/>
          </a:xfrm>
          <a:prstGeom prst="rect">
            <a:avLst/>
          </a:prstGeom>
          <a:noFill/>
          <a:ln>
            <a:noFill/>
          </a:ln>
        </p:spPr>
      </p:pic>
      <p:sp>
        <p:nvSpPr>
          <p:cNvPr id="46" name="Google Shape;46;p8"/>
          <p:cNvSpPr txBox="1"/>
          <p:nvPr/>
        </p:nvSpPr>
        <p:spPr>
          <a:xfrm>
            <a:off x="101600" y="2906712"/>
            <a:ext cx="8902700" cy="4460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00011"/>
              </a:buClr>
              <a:buSzPts val="2600"/>
              <a:buFont typeface="Calibri"/>
              <a:buNone/>
            </a:pPr>
            <a:r>
              <a:rPr b="1" i="0" lang="en-US" sz="2600" u="none" cap="none" strike="noStrike">
                <a:solidFill>
                  <a:srgbClr val="C00011"/>
                </a:solidFill>
                <a:latin typeface="Calibri"/>
                <a:ea typeface="Calibri"/>
                <a:cs typeface="Calibri"/>
                <a:sym typeface="Calibri"/>
              </a:rPr>
              <a:t>GRACIAS</a:t>
            </a:r>
            <a:endParaRPr b="0" i="0" sz="1400" u="none" cap="none" strike="noStrike">
              <a:solidFill>
                <a:srgbClr val="000000"/>
              </a:solidFill>
              <a:latin typeface="Arial"/>
              <a:ea typeface="Arial"/>
              <a:cs typeface="Arial"/>
              <a:sym typeface="Arial"/>
            </a:endParaRPr>
          </a:p>
        </p:txBody>
      </p:sp>
      <p:sp>
        <p:nvSpPr>
          <p:cNvPr id="47" name="Google Shape;47;p8"/>
          <p:cNvSpPr txBox="1"/>
          <p:nvPr>
            <p:ph idx="1" type="body"/>
          </p:nvPr>
        </p:nvSpPr>
        <p:spPr>
          <a:xfrm>
            <a:off x="101600" y="1444625"/>
            <a:ext cx="8902700" cy="452596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8" name="Google Shape;48;p8"/>
          <p:cNvSpPr txBox="1"/>
          <p:nvPr>
            <p:ph type="title"/>
          </p:nvPr>
        </p:nvSpPr>
        <p:spPr>
          <a:xfrm>
            <a:off x="101600" y="811212"/>
            <a:ext cx="8902700" cy="444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C00011"/>
              </a:buClr>
              <a:buSzPts val="2400"/>
              <a:buFont typeface="Calibri"/>
              <a:buNone/>
              <a:defRPr b="1" i="0" sz="2400" u="none" cap="none" strike="noStrike">
                <a:solidFill>
                  <a:srgbClr val="C0001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9" name="Google Shape;49;p8"/>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0" name="Google Shape;50;p8"/>
          <p:cNvSpPr txBox="1"/>
          <p:nvPr>
            <p:ph idx="11" type="ftr"/>
          </p:nvPr>
        </p:nvSpPr>
        <p:spPr>
          <a:xfrm>
            <a:off x="3124200" y="64706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1" name="Google Shape;51;p8"/>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hyperlink" Target="https://www.diegocalvo.es/metodologia-xp-programacion-extrema-metodologia-agil/" TargetMode="External"/><Relationship Id="rId5" Type="http://schemas.openxmlformats.org/officeDocument/2006/relationships/hyperlink" Target="https://www.diegocalvo.es/metodologia-xp-programacion-extrema-metodologia-agi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hyperlink" Target="https://www.diegocalvo.es/metodologia-xp-programacion-extrema-metodologia-agi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2.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3.xml"/><Relationship Id="rId4" Type="http://schemas.openxmlformats.org/officeDocument/2006/relationships/image" Target="../media/image9.png"/><Relationship Id="rId10" Type="http://schemas.openxmlformats.org/officeDocument/2006/relationships/image" Target="../media/image16.png"/><Relationship Id="rId9"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1.png"/><Relationship Id="rId7" Type="http://schemas.openxmlformats.org/officeDocument/2006/relationships/image" Target="../media/image14.png"/><Relationship Id="rId8"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nortcoding-demos.tk/semillero/front/view/intro/" TargetMode="External"/><Relationship Id="rId4" Type="http://schemas.openxmlformats.org/officeDocument/2006/relationships/hyperlink" Target="https://nortcoding-demos.tk/proyecto/front/view/login.html" TargetMode="External"/><Relationship Id="rId5" Type="http://schemas.openxmlformats.org/officeDocument/2006/relationships/hyperlink" Target="http://34.70.29.220/logi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title"/>
          </p:nvPr>
        </p:nvSpPr>
        <p:spPr>
          <a:xfrm>
            <a:off x="101600" y="969500"/>
            <a:ext cx="8902800" cy="1939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C00011"/>
              </a:buClr>
              <a:buSzPts val="3400"/>
              <a:buFont typeface="Calibri"/>
              <a:buNone/>
            </a:pPr>
            <a:r>
              <a:rPr lang="en-US"/>
              <a:t>PROYECTO (VAIESOFT)</a:t>
            </a:r>
            <a:endParaRPr sz="3400"/>
          </a:p>
        </p:txBody>
      </p:sp>
      <p:sp>
        <p:nvSpPr>
          <p:cNvPr id="63" name="Google Shape;63;p1"/>
          <p:cNvSpPr txBox="1"/>
          <p:nvPr>
            <p:ph idx="1" type="body"/>
          </p:nvPr>
        </p:nvSpPr>
        <p:spPr>
          <a:xfrm>
            <a:off x="356450" y="3097375"/>
            <a:ext cx="4215600" cy="175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en-US"/>
              <a:t>Edward Martinez</a:t>
            </a:r>
            <a:endParaRPr/>
          </a:p>
          <a:p>
            <a:pPr indent="0" lvl="0" marL="0" rtl="0" algn="l">
              <a:lnSpc>
                <a:spcPct val="100000"/>
              </a:lnSpc>
              <a:spcBef>
                <a:spcPts val="0"/>
              </a:spcBef>
              <a:spcAft>
                <a:spcPts val="0"/>
              </a:spcAft>
              <a:buClr>
                <a:schemeClr val="dk1"/>
              </a:buClr>
              <a:buSzPts val="1100"/>
              <a:buNone/>
            </a:pPr>
            <a:r>
              <a:rPr lang="en-US"/>
              <a:t>Salvador Huertas</a:t>
            </a:r>
            <a:endParaRPr/>
          </a:p>
          <a:p>
            <a:pPr indent="0" lvl="0" marL="0" rtl="0" algn="l">
              <a:lnSpc>
                <a:spcPct val="100000"/>
              </a:lnSpc>
              <a:spcBef>
                <a:spcPts val="0"/>
              </a:spcBef>
              <a:spcAft>
                <a:spcPts val="0"/>
              </a:spcAft>
              <a:buClr>
                <a:schemeClr val="dk1"/>
              </a:buClr>
              <a:buSzPts val="1100"/>
              <a:buFont typeface="Arial"/>
              <a:buNone/>
            </a:pPr>
            <a:r>
              <a:rPr lang="en-US"/>
              <a:t>Shirley Naranjo</a:t>
            </a:r>
            <a:endParaRPr/>
          </a:p>
          <a:p>
            <a:pPr indent="0" lvl="0" marL="0" rtl="0" algn="l">
              <a:lnSpc>
                <a:spcPct val="100000"/>
              </a:lnSpc>
              <a:spcBef>
                <a:spcPts val="0"/>
              </a:spcBef>
              <a:spcAft>
                <a:spcPts val="0"/>
              </a:spcAft>
              <a:buClr>
                <a:schemeClr val="dk1"/>
              </a:buClr>
              <a:buSzPts val="1100"/>
              <a:buFont typeface="Arial"/>
              <a:buNone/>
            </a:pPr>
            <a:r>
              <a:rPr lang="en-US"/>
              <a:t>Alejandra Barragan</a:t>
            </a:r>
            <a:endParaRPr/>
          </a:p>
          <a:p>
            <a:pPr indent="0" lvl="0" marL="0" rtl="0" algn="l">
              <a:lnSpc>
                <a:spcPct val="100000"/>
              </a:lnSpc>
              <a:spcBef>
                <a:spcPts val="0"/>
              </a:spcBef>
              <a:spcAft>
                <a:spcPts val="0"/>
              </a:spcAft>
              <a:buClr>
                <a:schemeClr val="dk1"/>
              </a:buClr>
              <a:buSzPts val="1100"/>
              <a:buFont typeface="Arial"/>
              <a:buNone/>
            </a:pPr>
            <a:r>
              <a:rPr lang="en-US"/>
              <a:t>Jefersson Peñaranda</a:t>
            </a:r>
            <a:endParaRPr/>
          </a:p>
          <a:p>
            <a:pPr indent="0" lvl="0" marL="0" rtl="0" algn="l">
              <a:lnSpc>
                <a:spcPct val="100000"/>
              </a:lnSpc>
              <a:spcBef>
                <a:spcPts val="0"/>
              </a:spcBef>
              <a:spcAft>
                <a:spcPts val="0"/>
              </a:spcAft>
              <a:buClr>
                <a:schemeClr val="dk1"/>
              </a:buClr>
              <a:buSzPts val="1100"/>
              <a:buFont typeface="Arial"/>
              <a:buNone/>
            </a:pPr>
            <a:r>
              <a:rPr lang="en-US"/>
              <a:t>Leonar Gonzalez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ddc5de506a_0_11"/>
          <p:cNvSpPr txBox="1"/>
          <p:nvPr>
            <p:ph type="title"/>
          </p:nvPr>
        </p:nvSpPr>
        <p:spPr>
          <a:xfrm>
            <a:off x="120600" y="768400"/>
            <a:ext cx="8902800" cy="61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sz="3100">
                <a:extLst>
                  <a:ext uri="http://customooxmlschemas.google.com/">
                    <go:slidesCustomData xmlns:go="http://customooxmlschemas.google.com/" textRoundtripDataId="2"/>
                  </a:ext>
                </a:extLst>
              </a:rPr>
              <a:t>METODOLOGÍA</a:t>
            </a:r>
            <a:endParaRPr sz="3100"/>
          </a:p>
        </p:txBody>
      </p:sp>
      <p:sp>
        <p:nvSpPr>
          <p:cNvPr id="140" name="Google Shape;140;gddc5de506a_0_11"/>
          <p:cNvSpPr txBox="1"/>
          <p:nvPr>
            <p:ph idx="12" type="sldNum"/>
          </p:nvPr>
        </p:nvSpPr>
        <p:spPr>
          <a:xfrm>
            <a:off x="8191500" y="6491287"/>
            <a:ext cx="812700" cy="288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FFFF"/>
              </a:buClr>
              <a:buSzPts val="1200"/>
              <a:buFont typeface="Calibri"/>
              <a:buNone/>
            </a:pPr>
            <a:fld id="{00000000-1234-1234-1234-123412341234}" type="slidenum">
              <a:rPr lang="en-US"/>
              <a:t>‹#›</a:t>
            </a:fld>
            <a:endParaRPr/>
          </a:p>
        </p:txBody>
      </p:sp>
      <p:sp>
        <p:nvSpPr>
          <p:cNvPr id="141" name="Google Shape;141;gddc5de506a_0_11"/>
          <p:cNvSpPr txBox="1"/>
          <p:nvPr/>
        </p:nvSpPr>
        <p:spPr>
          <a:xfrm>
            <a:off x="327925" y="1482825"/>
            <a:ext cx="8298000" cy="1693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En el desarrollo del proyecto se contempla utilizar la metodología XP esta pertenece a las conocidas como metodologías ágiles, cuyo objetivo es el desarrollo y gestión de proyectos con eficacia, flexibilidad y control. Ambos conceptos, aunque relacionados estrechamente, son distintos. Agile es el marco de trabajo para el desarrollo del software, se hace mediante un proceso iterativo y define las prácticas y roles del equipo. Por su lado, el Extreme Programming es una metodología basada en la comunicación, la reutilización del código desarrollado y la realimentación (Extreme Programming y sus características, 2019)</a:t>
            </a:r>
            <a:endParaRPr b="0" i="0" sz="1400" u="none" cap="none" strike="noStrike">
              <a:solidFill>
                <a:srgbClr val="000000"/>
              </a:solidFill>
              <a:latin typeface="Arial"/>
              <a:ea typeface="Arial"/>
              <a:cs typeface="Arial"/>
              <a:sym typeface="Arial"/>
            </a:endParaRPr>
          </a:p>
        </p:txBody>
      </p:sp>
      <p:pic>
        <p:nvPicPr>
          <p:cNvPr id="142" name="Google Shape;142;gddc5de506a_0_11"/>
          <p:cNvPicPr preferRelativeResize="0"/>
          <p:nvPr/>
        </p:nvPicPr>
        <p:blipFill rotWithShape="1">
          <a:blip r:embed="rId3">
            <a:alphaModFix/>
          </a:blip>
          <a:srcRect b="0" l="0" r="0" t="0"/>
          <a:stretch/>
        </p:blipFill>
        <p:spPr>
          <a:xfrm>
            <a:off x="1996600" y="3275750"/>
            <a:ext cx="5496050" cy="2656425"/>
          </a:xfrm>
          <a:prstGeom prst="rect">
            <a:avLst/>
          </a:prstGeom>
          <a:noFill/>
          <a:ln>
            <a:noFill/>
          </a:ln>
        </p:spPr>
      </p:pic>
      <p:sp>
        <p:nvSpPr>
          <p:cNvPr id="143" name="Google Shape;143;gddc5de506a_0_11"/>
          <p:cNvSpPr txBox="1"/>
          <p:nvPr/>
        </p:nvSpPr>
        <p:spPr>
          <a:xfrm>
            <a:off x="527525" y="5867700"/>
            <a:ext cx="6658500" cy="515700"/>
          </a:xfrm>
          <a:prstGeom prst="rect">
            <a:avLst/>
          </a:prstGeom>
          <a:noFill/>
          <a:ln>
            <a:noFill/>
          </a:ln>
        </p:spPr>
        <p:txBody>
          <a:bodyPr anchorCtr="0" anchor="t" bIns="91425" lIns="91425" spcFirstLastPara="1" rIns="91425" wrap="square" tIns="91425">
            <a:spAutoFit/>
          </a:bodyPr>
          <a:lstStyle/>
          <a:p>
            <a:pPr indent="0" lvl="0" marL="0" marR="177800" rtl="0" algn="l">
              <a:lnSpc>
                <a:spcPct val="115000"/>
              </a:lnSpc>
              <a:spcBef>
                <a:spcPts val="0"/>
              </a:spcBef>
              <a:spcAft>
                <a:spcPts val="0"/>
              </a:spcAft>
              <a:buClr>
                <a:srgbClr val="000000"/>
              </a:buClr>
              <a:buSzPts val="1000"/>
              <a:buFont typeface="Arial"/>
              <a:buNone/>
            </a:pPr>
            <a:r>
              <a:rPr b="0" i="1" lang="en-US" sz="1000" u="none" cap="none" strike="noStrike">
                <a:solidFill>
                  <a:schemeClr val="dk1"/>
                </a:solidFill>
                <a:latin typeface="Calibri"/>
                <a:ea typeface="Calibri"/>
                <a:cs typeface="Calibri"/>
                <a:sym typeface="Calibri"/>
              </a:rPr>
              <a:t>Figura1: Fases de la Metodología XP</a:t>
            </a:r>
            <a:endParaRPr b="0" i="1" sz="1000" u="none" cap="none" strike="noStrike">
              <a:solidFill>
                <a:schemeClr val="dk1"/>
              </a:solidFill>
              <a:latin typeface="Calibri"/>
              <a:ea typeface="Calibri"/>
              <a:cs typeface="Calibri"/>
              <a:sym typeface="Calibri"/>
            </a:endParaRPr>
          </a:p>
          <a:p>
            <a:pPr indent="0" lvl="0" marL="0" marR="177800" rtl="0" algn="l">
              <a:lnSpc>
                <a:spcPct val="115000"/>
              </a:lnSpc>
              <a:spcBef>
                <a:spcPts val="0"/>
              </a:spcBef>
              <a:spcAft>
                <a:spcPts val="0"/>
              </a:spcAft>
              <a:buClr>
                <a:srgbClr val="000000"/>
              </a:buClr>
              <a:buSzPts val="1000"/>
              <a:buFont typeface="Arial"/>
              <a:buNone/>
            </a:pPr>
            <a:r>
              <a:rPr b="0" i="1" lang="en-US" sz="1000" u="none" cap="none" strike="noStrike">
                <a:solidFill>
                  <a:schemeClr val="dk1"/>
                </a:solidFill>
                <a:latin typeface="Calibri"/>
                <a:ea typeface="Calibri"/>
                <a:cs typeface="Calibri"/>
                <a:sym typeface="Calibri"/>
              </a:rPr>
              <a:t>Fuente:</a:t>
            </a:r>
            <a:r>
              <a:rPr b="0" i="1" lang="en-US" sz="1000" u="none" cap="none" strike="noStrike">
                <a:solidFill>
                  <a:schemeClr val="dk1"/>
                </a:solidFill>
                <a:uFill>
                  <a:noFill/>
                </a:uFill>
                <a:latin typeface="Calibri"/>
                <a:ea typeface="Calibri"/>
                <a:cs typeface="Calibri"/>
                <a:sym typeface="Calibri"/>
                <a:hlinkClick r:id="rId4">
                  <a:extLst>
                    <a:ext uri="{A12FA001-AC4F-418D-AE19-62706E023703}">
                      <ahyp:hlinkClr val="tx"/>
                    </a:ext>
                  </a:extLst>
                </a:hlinkClick>
              </a:rPr>
              <a:t> </a:t>
            </a:r>
            <a:r>
              <a:rPr b="0" i="1" lang="en-US" sz="1000" u="sng" cap="none" strike="noStrike">
                <a:solidFill>
                  <a:srgbClr val="1155CC"/>
                </a:solidFill>
                <a:latin typeface="Calibri"/>
                <a:ea typeface="Calibri"/>
                <a:cs typeface="Calibri"/>
                <a:sym typeface="Calibri"/>
                <a:hlinkClick r:id="rId5">
                  <a:extLst>
                    <a:ext uri="{A12FA001-AC4F-418D-AE19-62706E023703}">
                      <ahyp:hlinkClr val="tx"/>
                    </a:ext>
                  </a:extLst>
                </a:hlinkClick>
              </a:rPr>
              <a:t>https://www.diegocalvo.es/metodologia-xp-programacion-extrema-metodologia-agil/</a:t>
            </a:r>
            <a:endParaRPr b="0" i="1" sz="1000" u="sng" cap="none" strike="noStrike">
              <a:solidFill>
                <a:srgbClr val="1155CC"/>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ddc5de506a_0_88"/>
          <p:cNvSpPr txBox="1"/>
          <p:nvPr>
            <p:ph type="title"/>
          </p:nvPr>
        </p:nvSpPr>
        <p:spPr>
          <a:xfrm>
            <a:off x="120600" y="768400"/>
            <a:ext cx="8902800" cy="614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sz="3100">
                <a:extLst>
                  <a:ext uri="http://customooxmlschemas.google.com/">
                    <go:slidesCustomData xmlns:go="http://customooxmlschemas.google.com/" textRoundtripDataId="3"/>
                  </a:ext>
                </a:extLst>
              </a:rPr>
              <a:t>CICLO DE VIDA</a:t>
            </a:r>
            <a:endParaRPr sz="3100"/>
          </a:p>
        </p:txBody>
      </p:sp>
      <p:sp>
        <p:nvSpPr>
          <p:cNvPr id="150" name="Google Shape;150;gddc5de506a_0_88"/>
          <p:cNvSpPr txBox="1"/>
          <p:nvPr>
            <p:ph idx="12" type="sldNum"/>
          </p:nvPr>
        </p:nvSpPr>
        <p:spPr>
          <a:xfrm>
            <a:off x="8191500" y="6491287"/>
            <a:ext cx="812700" cy="288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51" name="Google Shape;151;gddc5de506a_0_88"/>
          <p:cNvPicPr preferRelativeResize="0"/>
          <p:nvPr/>
        </p:nvPicPr>
        <p:blipFill rotWithShape="1">
          <a:blip r:embed="rId3">
            <a:alphaModFix/>
          </a:blip>
          <a:srcRect b="0" l="0" r="0" t="0"/>
          <a:stretch/>
        </p:blipFill>
        <p:spPr>
          <a:xfrm>
            <a:off x="1630450" y="2832825"/>
            <a:ext cx="5883100" cy="2941550"/>
          </a:xfrm>
          <a:prstGeom prst="rect">
            <a:avLst/>
          </a:prstGeom>
          <a:noFill/>
          <a:ln>
            <a:noFill/>
          </a:ln>
        </p:spPr>
      </p:pic>
      <p:sp>
        <p:nvSpPr>
          <p:cNvPr id="152" name="Google Shape;152;gddc5de506a_0_88"/>
          <p:cNvSpPr txBox="1"/>
          <p:nvPr/>
        </p:nvSpPr>
        <p:spPr>
          <a:xfrm>
            <a:off x="413475" y="1810750"/>
            <a:ext cx="7984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 emplea un ciclo de vida iterativo e incremental, se caracterizan por la elaboración progresiva de los requisitos basados en ciclos breves e iterativos de planificación y de ejecución, mientras que los incrementos van añadiendo sucesivamente funcionalidad al producto</a:t>
            </a:r>
            <a:endParaRPr b="0" i="0" sz="1400" u="none" cap="none" strike="noStrike">
              <a:solidFill>
                <a:srgbClr val="000000"/>
              </a:solidFill>
              <a:latin typeface="Arial"/>
              <a:ea typeface="Arial"/>
              <a:cs typeface="Arial"/>
              <a:sym typeface="Arial"/>
            </a:endParaRPr>
          </a:p>
        </p:txBody>
      </p:sp>
      <p:sp>
        <p:nvSpPr>
          <p:cNvPr id="153" name="Google Shape;153;gddc5de506a_0_88"/>
          <p:cNvSpPr txBox="1"/>
          <p:nvPr/>
        </p:nvSpPr>
        <p:spPr>
          <a:xfrm>
            <a:off x="527525" y="5867700"/>
            <a:ext cx="6658500" cy="515700"/>
          </a:xfrm>
          <a:prstGeom prst="rect">
            <a:avLst/>
          </a:prstGeom>
          <a:noFill/>
          <a:ln>
            <a:noFill/>
          </a:ln>
        </p:spPr>
        <p:txBody>
          <a:bodyPr anchorCtr="0" anchor="t" bIns="91425" lIns="91425" spcFirstLastPara="1" rIns="91425" wrap="square" tIns="91425">
            <a:spAutoFit/>
          </a:bodyPr>
          <a:lstStyle/>
          <a:p>
            <a:pPr indent="0" lvl="0" marL="0" marR="177800" rtl="0" algn="l">
              <a:lnSpc>
                <a:spcPct val="115000"/>
              </a:lnSpc>
              <a:spcBef>
                <a:spcPts val="0"/>
              </a:spcBef>
              <a:spcAft>
                <a:spcPts val="0"/>
              </a:spcAft>
              <a:buClr>
                <a:srgbClr val="000000"/>
              </a:buClr>
              <a:buSzPts val="1000"/>
              <a:buFont typeface="Arial"/>
              <a:buNone/>
            </a:pPr>
            <a:r>
              <a:rPr b="0" i="1" lang="en-US" sz="1000" u="none" cap="none" strike="noStrike">
                <a:solidFill>
                  <a:schemeClr val="dk1"/>
                </a:solidFill>
                <a:latin typeface="Calibri"/>
                <a:ea typeface="Calibri"/>
                <a:cs typeface="Calibri"/>
                <a:sym typeface="Calibri"/>
              </a:rPr>
              <a:t>Figura 2: Ciclo de vida</a:t>
            </a:r>
            <a:endParaRPr b="0" i="1" sz="1000" u="none" cap="none" strike="noStrike">
              <a:solidFill>
                <a:schemeClr val="dk1"/>
              </a:solidFill>
              <a:latin typeface="Calibri"/>
              <a:ea typeface="Calibri"/>
              <a:cs typeface="Calibri"/>
              <a:sym typeface="Calibri"/>
            </a:endParaRPr>
          </a:p>
          <a:p>
            <a:pPr indent="0" lvl="0" marL="0" marR="177800" rtl="0" algn="l">
              <a:lnSpc>
                <a:spcPct val="115000"/>
              </a:lnSpc>
              <a:spcBef>
                <a:spcPts val="0"/>
              </a:spcBef>
              <a:spcAft>
                <a:spcPts val="0"/>
              </a:spcAft>
              <a:buClr>
                <a:srgbClr val="000000"/>
              </a:buClr>
              <a:buSzPts val="1000"/>
              <a:buFont typeface="Arial"/>
              <a:buNone/>
            </a:pPr>
            <a:r>
              <a:rPr b="0" i="1" lang="en-US" sz="1000" u="none" cap="none" strike="noStrike">
                <a:solidFill>
                  <a:schemeClr val="dk1"/>
                </a:solidFill>
                <a:latin typeface="Calibri"/>
                <a:ea typeface="Calibri"/>
                <a:cs typeface="Calibri"/>
                <a:sym typeface="Calibri"/>
              </a:rPr>
              <a:t>Fuente:</a:t>
            </a:r>
            <a:r>
              <a:rPr b="0" i="1" lang="en-US" sz="1000" u="none" cap="none" strike="noStrike">
                <a:solidFill>
                  <a:schemeClr val="dk1"/>
                </a:solidFill>
                <a:uFill>
                  <a:noFill/>
                </a:uFill>
                <a:latin typeface="Calibri"/>
                <a:ea typeface="Calibri"/>
                <a:cs typeface="Calibri"/>
                <a:sym typeface="Calibri"/>
                <a:hlinkClick r:id="rId4">
                  <a:extLst>
                    <a:ext uri="{A12FA001-AC4F-418D-AE19-62706E023703}">
                      <ahyp:hlinkClr val="tx"/>
                    </a:ext>
                  </a:extLst>
                </a:hlinkClick>
              </a:rPr>
              <a:t> </a:t>
            </a:r>
            <a:r>
              <a:rPr b="0" i="1" lang="en-US" sz="1000" u="sng" cap="none" strike="noStrike">
                <a:solidFill>
                  <a:srgbClr val="1155CC"/>
                </a:solidFill>
                <a:latin typeface="Calibri"/>
                <a:ea typeface="Calibri"/>
                <a:cs typeface="Calibri"/>
                <a:sym typeface="Calibri"/>
              </a:rPr>
              <a:t>https://sites.google.com/site/systemcolegas/modelo-de-ciclo-de-vida</a:t>
            </a:r>
            <a:endParaRPr b="0" i="1" sz="1000" u="sng" cap="none" strike="noStrike">
              <a:solidFill>
                <a:srgbClr val="1155CC"/>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ddc5de506a_0_120"/>
          <p:cNvSpPr txBox="1"/>
          <p:nvPr>
            <p:ph type="title"/>
          </p:nvPr>
        </p:nvSpPr>
        <p:spPr>
          <a:xfrm>
            <a:off x="101600" y="811212"/>
            <a:ext cx="8902800" cy="444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extLst>
                  <a:ext uri="http://customooxmlschemas.google.com/">
                    <go:slidesCustomData xmlns:go="http://customooxmlschemas.google.com/" textRoundtripDataId="4"/>
                  </a:ext>
                </a:extLst>
              </a:rPr>
              <a:t>DEFINICIÓN DE BASE DE DATOS</a:t>
            </a:r>
            <a:endParaRPr/>
          </a:p>
        </p:txBody>
      </p:sp>
      <p:sp>
        <p:nvSpPr>
          <p:cNvPr id="160" name="Google Shape;160;gddc5de506a_0_120"/>
          <p:cNvSpPr txBox="1"/>
          <p:nvPr>
            <p:ph idx="12" type="sldNum"/>
          </p:nvPr>
        </p:nvSpPr>
        <p:spPr>
          <a:xfrm>
            <a:off x="8191500" y="6491287"/>
            <a:ext cx="812700" cy="288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FFFF"/>
              </a:buClr>
              <a:buSzPts val="1200"/>
              <a:buFont typeface="Calibri"/>
              <a:buNone/>
            </a:pPr>
            <a:fld id="{00000000-1234-1234-1234-123412341234}" type="slidenum">
              <a:rPr lang="en-US"/>
              <a:t>‹#›</a:t>
            </a:fld>
            <a:endParaRPr/>
          </a:p>
        </p:txBody>
      </p:sp>
      <p:pic>
        <p:nvPicPr>
          <p:cNvPr id="161" name="Google Shape;161;gddc5de506a_0_120"/>
          <p:cNvPicPr preferRelativeResize="0"/>
          <p:nvPr/>
        </p:nvPicPr>
        <p:blipFill rotWithShape="1">
          <a:blip r:embed="rId4">
            <a:alphaModFix/>
          </a:blip>
          <a:srcRect b="0" l="0" r="0" t="0"/>
          <a:stretch/>
        </p:blipFill>
        <p:spPr>
          <a:xfrm>
            <a:off x="1825163" y="1255800"/>
            <a:ext cx="5493673" cy="5131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ddc5de506a_0_4"/>
          <p:cNvSpPr txBox="1"/>
          <p:nvPr>
            <p:ph type="title"/>
          </p:nvPr>
        </p:nvSpPr>
        <p:spPr>
          <a:xfrm>
            <a:off x="101600" y="811212"/>
            <a:ext cx="8902800" cy="444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extLst>
                  <a:ext uri="http://customooxmlschemas.google.com/">
                    <go:slidesCustomData xmlns:go="http://customooxmlschemas.google.com/" textRoundtripDataId="5"/>
                  </a:ext>
                </a:extLst>
              </a:rPr>
              <a:t>HERRAMIENTAS UTILIZADAS</a:t>
            </a:r>
            <a:endParaRPr/>
          </a:p>
        </p:txBody>
      </p:sp>
      <p:sp>
        <p:nvSpPr>
          <p:cNvPr id="168" name="Google Shape;168;gddc5de506a_0_4"/>
          <p:cNvSpPr txBox="1"/>
          <p:nvPr>
            <p:ph idx="12" type="sldNum"/>
          </p:nvPr>
        </p:nvSpPr>
        <p:spPr>
          <a:xfrm>
            <a:off x="8191500" y="6491287"/>
            <a:ext cx="812700" cy="288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FFFF"/>
              </a:buClr>
              <a:buSzPts val="1200"/>
              <a:buFont typeface="Calibri"/>
              <a:buNone/>
            </a:pPr>
            <a:fld id="{00000000-1234-1234-1234-123412341234}" type="slidenum">
              <a:rPr lang="en-US"/>
              <a:t>‹#›</a:t>
            </a:fld>
            <a:endParaRPr/>
          </a:p>
        </p:txBody>
      </p:sp>
      <p:pic>
        <p:nvPicPr>
          <p:cNvPr id="169" name="Google Shape;169;gddc5de506a_0_4"/>
          <p:cNvPicPr preferRelativeResize="0"/>
          <p:nvPr/>
        </p:nvPicPr>
        <p:blipFill rotWithShape="1">
          <a:blip r:embed="rId4">
            <a:alphaModFix/>
          </a:blip>
          <a:srcRect b="0" l="0" r="0" t="0"/>
          <a:stretch/>
        </p:blipFill>
        <p:spPr>
          <a:xfrm>
            <a:off x="152400" y="1322478"/>
            <a:ext cx="1666875" cy="1666875"/>
          </a:xfrm>
          <a:prstGeom prst="rect">
            <a:avLst/>
          </a:prstGeom>
          <a:noFill/>
          <a:ln>
            <a:noFill/>
          </a:ln>
        </p:spPr>
      </p:pic>
      <p:pic>
        <p:nvPicPr>
          <p:cNvPr id="170" name="Google Shape;170;gddc5de506a_0_4"/>
          <p:cNvPicPr preferRelativeResize="0"/>
          <p:nvPr/>
        </p:nvPicPr>
        <p:blipFill rotWithShape="1">
          <a:blip r:embed="rId5">
            <a:alphaModFix/>
          </a:blip>
          <a:srcRect b="0" l="0" r="0" t="0"/>
          <a:stretch/>
        </p:blipFill>
        <p:spPr>
          <a:xfrm>
            <a:off x="2295525" y="1246277"/>
            <a:ext cx="1297106" cy="1786300"/>
          </a:xfrm>
          <a:prstGeom prst="rect">
            <a:avLst/>
          </a:prstGeom>
          <a:noFill/>
          <a:ln>
            <a:noFill/>
          </a:ln>
        </p:spPr>
      </p:pic>
      <p:pic>
        <p:nvPicPr>
          <p:cNvPr id="171" name="Google Shape;171;gddc5de506a_0_4"/>
          <p:cNvPicPr preferRelativeResize="0"/>
          <p:nvPr/>
        </p:nvPicPr>
        <p:blipFill rotWithShape="1">
          <a:blip r:embed="rId6">
            <a:alphaModFix/>
          </a:blip>
          <a:srcRect b="0" l="0" r="0" t="0"/>
          <a:stretch/>
        </p:blipFill>
        <p:spPr>
          <a:xfrm>
            <a:off x="253800" y="3429000"/>
            <a:ext cx="3782750" cy="1786300"/>
          </a:xfrm>
          <a:prstGeom prst="rect">
            <a:avLst/>
          </a:prstGeom>
          <a:noFill/>
          <a:ln>
            <a:noFill/>
          </a:ln>
        </p:spPr>
      </p:pic>
      <p:pic>
        <p:nvPicPr>
          <p:cNvPr id="172" name="Google Shape;172;gddc5de506a_0_4"/>
          <p:cNvPicPr preferRelativeResize="0"/>
          <p:nvPr/>
        </p:nvPicPr>
        <p:blipFill rotWithShape="1">
          <a:blip r:embed="rId7">
            <a:alphaModFix/>
          </a:blip>
          <a:srcRect b="0" l="0" r="0" t="0"/>
          <a:stretch/>
        </p:blipFill>
        <p:spPr>
          <a:xfrm>
            <a:off x="6002150" y="1373237"/>
            <a:ext cx="2898774" cy="1565349"/>
          </a:xfrm>
          <a:prstGeom prst="rect">
            <a:avLst/>
          </a:prstGeom>
          <a:noFill/>
          <a:ln>
            <a:noFill/>
          </a:ln>
        </p:spPr>
      </p:pic>
      <p:pic>
        <p:nvPicPr>
          <p:cNvPr id="173" name="Google Shape;173;gddc5de506a_0_4"/>
          <p:cNvPicPr preferRelativeResize="0"/>
          <p:nvPr/>
        </p:nvPicPr>
        <p:blipFill rotWithShape="1">
          <a:blip r:embed="rId8">
            <a:alphaModFix/>
          </a:blip>
          <a:srcRect b="0" l="0" r="0" t="0"/>
          <a:stretch/>
        </p:blipFill>
        <p:spPr>
          <a:xfrm>
            <a:off x="5118175" y="3215390"/>
            <a:ext cx="3782749" cy="1681222"/>
          </a:xfrm>
          <a:prstGeom prst="rect">
            <a:avLst/>
          </a:prstGeom>
          <a:noFill/>
          <a:ln>
            <a:noFill/>
          </a:ln>
        </p:spPr>
      </p:pic>
      <p:pic>
        <p:nvPicPr>
          <p:cNvPr id="174" name="Google Shape;174;gddc5de506a_0_4"/>
          <p:cNvPicPr preferRelativeResize="0"/>
          <p:nvPr/>
        </p:nvPicPr>
        <p:blipFill rotWithShape="1">
          <a:blip r:embed="rId9">
            <a:alphaModFix/>
          </a:blip>
          <a:srcRect b="0" l="0" r="0" t="0"/>
          <a:stretch/>
        </p:blipFill>
        <p:spPr>
          <a:xfrm>
            <a:off x="4036550" y="1322478"/>
            <a:ext cx="1521663" cy="1786300"/>
          </a:xfrm>
          <a:prstGeom prst="rect">
            <a:avLst/>
          </a:prstGeom>
          <a:noFill/>
          <a:ln>
            <a:noFill/>
          </a:ln>
        </p:spPr>
      </p:pic>
      <p:pic>
        <p:nvPicPr>
          <p:cNvPr id="175" name="Google Shape;175;gddc5de506a_0_4"/>
          <p:cNvPicPr preferRelativeResize="0"/>
          <p:nvPr/>
        </p:nvPicPr>
        <p:blipFill rotWithShape="1">
          <a:blip r:embed="rId10">
            <a:alphaModFix/>
          </a:blip>
          <a:srcRect b="24800" l="0" r="0" t="20063"/>
          <a:stretch/>
        </p:blipFill>
        <p:spPr>
          <a:xfrm>
            <a:off x="5221650" y="4896603"/>
            <a:ext cx="3782751" cy="1390397"/>
          </a:xfrm>
          <a:prstGeom prst="rect">
            <a:avLst/>
          </a:prstGeom>
          <a:noFill/>
          <a:ln>
            <a:noFill/>
          </a:ln>
        </p:spPr>
      </p:pic>
      <p:sp>
        <p:nvSpPr>
          <p:cNvPr id="176" name="Google Shape;176;gddc5de506a_0_4"/>
          <p:cNvSpPr txBox="1"/>
          <p:nvPr/>
        </p:nvSpPr>
        <p:spPr>
          <a:xfrm>
            <a:off x="1300350" y="5201400"/>
            <a:ext cx="2422500" cy="892800"/>
          </a:xfrm>
          <a:prstGeom prst="rect">
            <a:avLst/>
          </a:prstGeom>
          <a:solidFill>
            <a:srgbClr val="FFD966"/>
          </a:solidFill>
          <a:ln cap="flat" cmpd="sng" w="38100">
            <a:solidFill>
              <a:srgbClr val="FFFF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300"/>
              <a:buFont typeface="Arial"/>
              <a:buNone/>
            </a:pPr>
            <a:r>
              <a:rPr b="1" i="0" lang="en-US" sz="2300" u="none" cap="none" strike="noStrike">
                <a:solidFill>
                  <a:srgbClr val="000000"/>
                </a:solidFill>
                <a:latin typeface="Bree Serif"/>
                <a:ea typeface="Bree Serif"/>
                <a:cs typeface="Bree Serif"/>
                <a:sym typeface="Bree Serif"/>
              </a:rPr>
              <a:t>ANARCHY </a:t>
            </a:r>
            <a:endParaRPr b="1" i="0" sz="2300" u="none" cap="none" strike="noStrike">
              <a:solidFill>
                <a:srgbClr val="000000"/>
              </a:solidFill>
              <a:latin typeface="Bree Serif"/>
              <a:ea typeface="Bree Serif"/>
              <a:cs typeface="Bree Serif"/>
              <a:sym typeface="Bree Serif"/>
            </a:endParaRPr>
          </a:p>
          <a:p>
            <a:pPr indent="0" lvl="0" marL="0" marR="0" rtl="0" algn="ctr">
              <a:lnSpc>
                <a:spcPct val="100000"/>
              </a:lnSpc>
              <a:spcBef>
                <a:spcPts val="0"/>
              </a:spcBef>
              <a:spcAft>
                <a:spcPts val="0"/>
              </a:spcAft>
              <a:buClr>
                <a:srgbClr val="000000"/>
              </a:buClr>
              <a:buSzPts val="2300"/>
              <a:buFont typeface="Arial"/>
              <a:buNone/>
            </a:pPr>
            <a:r>
              <a:rPr b="1" i="0" lang="en-US" sz="2300" u="none" cap="none" strike="noStrike">
                <a:solidFill>
                  <a:srgbClr val="000000"/>
                </a:solidFill>
                <a:latin typeface="Bree Serif"/>
                <a:ea typeface="Bree Serif"/>
                <a:cs typeface="Bree Serif"/>
                <a:sym typeface="Bree Serif"/>
              </a:rPr>
              <a:t>FRAMEWORK</a:t>
            </a:r>
            <a:endParaRPr b="1" i="0" sz="2300" u="none" cap="none" strike="noStrike">
              <a:solidFill>
                <a:srgbClr val="000000"/>
              </a:solidFill>
              <a:latin typeface="Bree Serif"/>
              <a:ea typeface="Bree Serif"/>
              <a:cs typeface="Bree Serif"/>
              <a:sym typeface="Bree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ddc5de506a_0_40"/>
          <p:cNvSpPr txBox="1"/>
          <p:nvPr>
            <p:ph type="title"/>
          </p:nvPr>
        </p:nvSpPr>
        <p:spPr>
          <a:xfrm>
            <a:off x="101600" y="811212"/>
            <a:ext cx="8902800" cy="444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RESULTADOS</a:t>
            </a:r>
            <a:endParaRPr/>
          </a:p>
        </p:txBody>
      </p:sp>
      <p:sp>
        <p:nvSpPr>
          <p:cNvPr id="183" name="Google Shape;183;gddc5de506a_0_40"/>
          <p:cNvSpPr txBox="1"/>
          <p:nvPr>
            <p:ph idx="1" type="body"/>
          </p:nvPr>
        </p:nvSpPr>
        <p:spPr>
          <a:xfrm>
            <a:off x="101600" y="1497075"/>
            <a:ext cx="8902800" cy="44736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1800"/>
              <a:buNone/>
            </a:pPr>
            <a:r>
              <a:rPr lang="en-US" sz="1800">
                <a:latin typeface="Arial"/>
                <a:ea typeface="Arial"/>
                <a:cs typeface="Arial"/>
                <a:sym typeface="Arial"/>
              </a:rPr>
              <a:t>En la finalización del proyecto se obtiene como resultado el desarrollo tecnológico de un aplicativo web desplegado que gestiona el registro, control y seguimiento de los planes de acción e informes de gestión de las unidades investigativas de la Universidad Francisco de Paula Santander. </a:t>
            </a:r>
            <a:endParaRPr sz="1800">
              <a:latin typeface="Arial"/>
              <a:ea typeface="Arial"/>
              <a:cs typeface="Arial"/>
              <a:sym typeface="Arial"/>
            </a:endParaRPr>
          </a:p>
          <a:p>
            <a:pPr indent="0" lvl="0" marL="0" rtl="0" algn="just">
              <a:lnSpc>
                <a:spcPct val="100000"/>
              </a:lnSpc>
              <a:spcBef>
                <a:spcPts val="0"/>
              </a:spcBef>
              <a:spcAft>
                <a:spcPts val="0"/>
              </a:spcAft>
              <a:buSzPts val="1800"/>
              <a:buNone/>
            </a:pPr>
            <a:r>
              <a:t/>
            </a:r>
            <a:endParaRPr sz="1800">
              <a:latin typeface="Arial"/>
              <a:ea typeface="Arial"/>
              <a:cs typeface="Arial"/>
              <a:sym typeface="Arial"/>
            </a:endParaRPr>
          </a:p>
          <a:p>
            <a:pPr indent="0" lvl="0" marL="0" rtl="0" algn="just">
              <a:lnSpc>
                <a:spcPct val="100000"/>
              </a:lnSpc>
              <a:spcBef>
                <a:spcPts val="0"/>
              </a:spcBef>
              <a:spcAft>
                <a:spcPts val="0"/>
              </a:spcAft>
              <a:buClr>
                <a:schemeClr val="dk1"/>
              </a:buClr>
              <a:buSzPts val="1100"/>
              <a:buFont typeface="Arial"/>
              <a:buNone/>
            </a:pPr>
            <a:r>
              <a:rPr lang="en-US" sz="1800">
                <a:latin typeface="Arial"/>
                <a:ea typeface="Arial"/>
                <a:cs typeface="Arial"/>
                <a:sym typeface="Arial"/>
              </a:rPr>
              <a:t>El cual se desarrollaron 3 módulos los cuales son semilleros, grupos y proyectos, con esto se da un apoyo a la vicerrectoria de investigacion y extension.</a:t>
            </a:r>
            <a:endParaRPr sz="18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800"/>
              <a:buNone/>
            </a:pPr>
            <a:r>
              <a:t/>
            </a:r>
            <a:endParaRPr/>
          </a:p>
        </p:txBody>
      </p:sp>
      <p:sp>
        <p:nvSpPr>
          <p:cNvPr id="184" name="Google Shape;184;gddc5de506a_0_40"/>
          <p:cNvSpPr txBox="1"/>
          <p:nvPr>
            <p:ph idx="12" type="sldNum"/>
          </p:nvPr>
        </p:nvSpPr>
        <p:spPr>
          <a:xfrm>
            <a:off x="8191500" y="6491287"/>
            <a:ext cx="812700" cy="288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FFFF"/>
              </a:buClr>
              <a:buSzPts val="1200"/>
              <a:buFont typeface="Calibri"/>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ddc5de506a_0_136"/>
          <p:cNvSpPr txBox="1"/>
          <p:nvPr>
            <p:ph type="title"/>
          </p:nvPr>
        </p:nvSpPr>
        <p:spPr>
          <a:xfrm>
            <a:off x="101600" y="811212"/>
            <a:ext cx="8902800" cy="444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CONCLUSIONES</a:t>
            </a:r>
            <a:endParaRPr/>
          </a:p>
        </p:txBody>
      </p:sp>
      <p:sp>
        <p:nvSpPr>
          <p:cNvPr id="191" name="Google Shape;191;gddc5de506a_0_136"/>
          <p:cNvSpPr txBox="1"/>
          <p:nvPr>
            <p:ph idx="1" type="body"/>
          </p:nvPr>
        </p:nvSpPr>
        <p:spPr>
          <a:xfrm>
            <a:off x="291900" y="5104600"/>
            <a:ext cx="8316000" cy="11520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lang="en-US" sz="1300">
                <a:latin typeface="Arial"/>
                <a:ea typeface="Arial"/>
                <a:cs typeface="Arial"/>
                <a:sym typeface="Arial"/>
              </a:rPr>
              <a:t>El módulo de grupos de investigación sistematizó la </a:t>
            </a:r>
            <a:r>
              <a:rPr lang="en-US" sz="1300">
                <a:latin typeface="Arial"/>
                <a:ea typeface="Arial"/>
                <a:cs typeface="Arial"/>
                <a:sym typeface="Arial"/>
                <a:extLst>
                  <a:ext uri="http://customooxmlschemas.google.com/">
                    <go:slidesCustomData xmlns:go="http://customooxmlschemas.google.com/" textRoundtripDataId="6"/>
                  </a:ext>
                </a:extLst>
              </a:rPr>
              <a:t>gestión de los investigadores, gestión de los grupos de investigación, gestión de los proyectos de investigación, publicaciones, eventos y otras actividades realizadas relacionadas con los grupos de investigación, ayudando también a mejorar el seguimiento a los informes de plan de acción registrados en sistema, reduciendo la d</a:t>
            </a:r>
            <a:r>
              <a:rPr lang="en-US" sz="1300">
                <a:latin typeface="Arial"/>
                <a:ea typeface="Arial"/>
                <a:cs typeface="Arial"/>
                <a:sym typeface="Arial"/>
              </a:rPr>
              <a:t>ificultad de la supervisión y monitoreo  de estos informes.</a:t>
            </a:r>
            <a:endParaRPr sz="1300"/>
          </a:p>
        </p:txBody>
      </p:sp>
      <p:sp>
        <p:nvSpPr>
          <p:cNvPr id="192" name="Google Shape;192;gddc5de506a_0_136"/>
          <p:cNvSpPr txBox="1"/>
          <p:nvPr>
            <p:ph idx="12" type="sldNum"/>
          </p:nvPr>
        </p:nvSpPr>
        <p:spPr>
          <a:xfrm>
            <a:off x="8191500" y="6491287"/>
            <a:ext cx="812700" cy="288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FFFF"/>
              </a:buClr>
              <a:buSzPts val="1200"/>
              <a:buFont typeface="Calibri"/>
              <a:buNone/>
            </a:pPr>
            <a:fld id="{00000000-1234-1234-1234-123412341234}" type="slidenum">
              <a:rPr lang="en-US"/>
              <a:t>‹#›</a:t>
            </a:fld>
            <a:endParaRPr/>
          </a:p>
        </p:txBody>
      </p:sp>
      <p:sp>
        <p:nvSpPr>
          <p:cNvPr id="193" name="Google Shape;193;gddc5de506a_0_136"/>
          <p:cNvSpPr txBox="1"/>
          <p:nvPr/>
        </p:nvSpPr>
        <p:spPr>
          <a:xfrm>
            <a:off x="261900" y="1322125"/>
            <a:ext cx="8376000" cy="3786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Según lo expuesto a lo largo del proyecto y mediante las reuniones que se realizaron con los clientes y asesores se estructuraron las bases con las cuales se dio inicio al proyecto.  Con ello la herramienta de software implementada en este curso de profundización puede impactar positivamente la manera en que se ejecutan los procesos de revisión, seguimiento y control de los planes de acción de las unidades investigativas por parte de la VAIE. Para cumplir con los requerimientos y procesos del negocio el aplicativo lo conforman 3 módulos principales de los cuales cada equipo de trabajo es responsable.</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El módulo de semillero se desarrolla con el propósito de brindar beneficios como mejorar el control y seguimiento a los proyectos de investigación, publicaciones, eventos y otras actividades realizadas relacionadas con los semilleros de investigación, realizar reportes por cada semillero con sus respectivos recursos empleados, agilizar procesos administrativos en el ámbito educativo, tales como la gestión y control de documentación, la disminución de recursos físicos y de tiempo. Un beneficio importante del sistema la integridad, ya que la información es almacenada en una base de datos robusta.</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El módulo de proyectos sistematizó los documentos que permiten la postulación de los proyectos que deseen ser financiados, con ello puede tener una aprobación para comenzar su ejecución y llevar un seguimiento del cumplimento de las actividades con el porcentaje del progreso de los proyectos.</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ddc5de506a_0_128"/>
          <p:cNvSpPr txBox="1"/>
          <p:nvPr>
            <p:ph type="title"/>
          </p:nvPr>
        </p:nvSpPr>
        <p:spPr>
          <a:xfrm>
            <a:off x="101600" y="811212"/>
            <a:ext cx="8902800" cy="444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11"/>
              </a:buClr>
              <a:buSzPts val="2400"/>
              <a:buFont typeface="Calibri"/>
              <a:buNone/>
            </a:pPr>
            <a:r>
              <a:rPr lang="en-US"/>
              <a:t>DIRECCIÓN DE LA APLICACIÓN</a:t>
            </a:r>
            <a:endParaRPr/>
          </a:p>
        </p:txBody>
      </p:sp>
      <p:sp>
        <p:nvSpPr>
          <p:cNvPr id="200" name="Google Shape;200;gddc5de506a_0_128"/>
          <p:cNvSpPr txBox="1"/>
          <p:nvPr>
            <p:ph idx="1" type="body"/>
          </p:nvPr>
        </p:nvSpPr>
        <p:spPr>
          <a:xfrm>
            <a:off x="101600" y="1444625"/>
            <a:ext cx="8902800" cy="4526100"/>
          </a:xfrm>
          <a:prstGeom prst="rect">
            <a:avLst/>
          </a:prstGeom>
          <a:noFill/>
          <a:ln>
            <a:noFill/>
          </a:ln>
        </p:spPr>
        <p:txBody>
          <a:bodyPr anchorCtr="0" anchor="t" bIns="45700" lIns="91425" spcFirstLastPara="1" rIns="91425" wrap="square" tIns="45700">
            <a:noAutofit/>
          </a:bodyPr>
          <a:lstStyle/>
          <a:p>
            <a:pPr indent="-215900" lvl="0" marL="342900" rtl="0" algn="l">
              <a:lnSpc>
                <a:spcPct val="100000"/>
              </a:lnSpc>
              <a:spcBef>
                <a:spcPts val="0"/>
              </a:spcBef>
              <a:spcAft>
                <a:spcPts val="0"/>
              </a:spcAft>
              <a:buSzPts val="1800"/>
              <a:buNone/>
            </a:pPr>
            <a:r>
              <a:rPr lang="en-US"/>
              <a:t>Para acceder a la aplicación se debe ingresar a la siguiente URL:</a:t>
            </a:r>
            <a:endParaRPr/>
          </a:p>
          <a:p>
            <a:pPr indent="-215900" lvl="0" marL="342900" rtl="0" algn="l">
              <a:lnSpc>
                <a:spcPct val="100000"/>
              </a:lnSpc>
              <a:spcBef>
                <a:spcPts val="0"/>
              </a:spcBef>
              <a:spcAft>
                <a:spcPts val="0"/>
              </a:spcAft>
              <a:buSzPts val="1800"/>
              <a:buNone/>
            </a:pPr>
            <a:r>
              <a:t/>
            </a:r>
            <a:endParaRPr sz="2100"/>
          </a:p>
          <a:p>
            <a:pPr indent="-215900" lvl="0" marL="342900" rtl="0" algn="l">
              <a:lnSpc>
                <a:spcPct val="100000"/>
              </a:lnSpc>
              <a:spcBef>
                <a:spcPts val="0"/>
              </a:spcBef>
              <a:spcAft>
                <a:spcPts val="0"/>
              </a:spcAft>
              <a:buSzPts val="1800"/>
              <a:buNone/>
            </a:pPr>
            <a:r>
              <a:rPr lang="en-US" sz="1700">
                <a:latin typeface="Arial"/>
                <a:ea typeface="Arial"/>
                <a:cs typeface="Arial"/>
                <a:sym typeface="Arial"/>
              </a:rPr>
              <a:t>Semilleros:</a:t>
            </a:r>
            <a:endParaRPr sz="1700">
              <a:latin typeface="Arial"/>
              <a:ea typeface="Arial"/>
              <a:cs typeface="Arial"/>
              <a:sym typeface="Arial"/>
            </a:endParaRPr>
          </a:p>
          <a:p>
            <a:pPr indent="0" lvl="0" marL="0" rtl="0" algn="l">
              <a:lnSpc>
                <a:spcPct val="100000"/>
              </a:lnSpc>
              <a:spcBef>
                <a:spcPts val="0"/>
              </a:spcBef>
              <a:spcAft>
                <a:spcPts val="0"/>
              </a:spcAft>
              <a:buSzPts val="1800"/>
              <a:buNone/>
            </a:pPr>
            <a:r>
              <a:rPr lang="en-US" sz="1700" u="sng">
                <a:solidFill>
                  <a:schemeClr val="hlink"/>
                </a:solidFill>
                <a:latin typeface="Arial"/>
                <a:ea typeface="Arial"/>
                <a:cs typeface="Arial"/>
                <a:sym typeface="Arial"/>
                <a:hlinkClick r:id="rId3"/>
              </a:rPr>
              <a:t>https://nortcoding-demos.tk/semillero/front/view/intro/</a:t>
            </a:r>
            <a:endParaRPr sz="1700">
              <a:solidFill>
                <a:srgbClr val="434343"/>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700">
              <a:solidFill>
                <a:srgbClr val="434343"/>
              </a:solidFill>
              <a:latin typeface="Arial"/>
              <a:ea typeface="Arial"/>
              <a:cs typeface="Arial"/>
              <a:sym typeface="Arial"/>
            </a:endParaRPr>
          </a:p>
          <a:p>
            <a:pPr indent="-215900" lvl="0" marL="342900" rtl="0" algn="l">
              <a:lnSpc>
                <a:spcPct val="100000"/>
              </a:lnSpc>
              <a:spcBef>
                <a:spcPts val="0"/>
              </a:spcBef>
              <a:spcAft>
                <a:spcPts val="0"/>
              </a:spcAft>
              <a:buSzPts val="1800"/>
              <a:buNone/>
            </a:pPr>
            <a:r>
              <a:rPr lang="en-US" sz="1700">
                <a:latin typeface="Arial"/>
                <a:ea typeface="Arial"/>
                <a:cs typeface="Arial"/>
                <a:sym typeface="Arial"/>
              </a:rPr>
              <a:t>Proyectos:</a:t>
            </a:r>
            <a:endParaRPr sz="1700">
              <a:latin typeface="Arial"/>
              <a:ea typeface="Arial"/>
              <a:cs typeface="Arial"/>
              <a:sym typeface="Arial"/>
            </a:endParaRPr>
          </a:p>
          <a:p>
            <a:pPr indent="0" lvl="0" marL="0" rtl="0" algn="l">
              <a:lnSpc>
                <a:spcPct val="100000"/>
              </a:lnSpc>
              <a:spcBef>
                <a:spcPts val="0"/>
              </a:spcBef>
              <a:spcAft>
                <a:spcPts val="0"/>
              </a:spcAft>
              <a:buSzPts val="1800"/>
              <a:buNone/>
            </a:pPr>
            <a:r>
              <a:rPr lang="en-US" sz="1700" u="sng">
                <a:solidFill>
                  <a:schemeClr val="hlink"/>
                </a:solidFill>
                <a:latin typeface="Arial"/>
                <a:ea typeface="Arial"/>
                <a:cs typeface="Arial"/>
                <a:sym typeface="Arial"/>
                <a:hlinkClick r:id="rId4"/>
              </a:rPr>
              <a:t>https://nortcoding-demos.tk/proyecto/front/view/login.html</a:t>
            </a:r>
            <a:endParaRPr sz="1700">
              <a:solidFill>
                <a:srgbClr val="434343"/>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700">
              <a:solidFill>
                <a:srgbClr val="434343"/>
              </a:solidFill>
              <a:latin typeface="Arial"/>
              <a:ea typeface="Arial"/>
              <a:cs typeface="Arial"/>
              <a:sym typeface="Arial"/>
            </a:endParaRPr>
          </a:p>
          <a:p>
            <a:pPr indent="-215900" lvl="0" marL="342900" rtl="0" algn="l">
              <a:lnSpc>
                <a:spcPct val="100000"/>
              </a:lnSpc>
              <a:spcBef>
                <a:spcPts val="0"/>
              </a:spcBef>
              <a:spcAft>
                <a:spcPts val="0"/>
              </a:spcAft>
              <a:buSzPts val="1800"/>
              <a:buNone/>
            </a:pPr>
            <a:r>
              <a:rPr lang="en-US" sz="1700">
                <a:latin typeface="Arial"/>
                <a:ea typeface="Arial"/>
                <a:cs typeface="Arial"/>
                <a:sym typeface="Arial"/>
              </a:rPr>
              <a:t>Grupos:</a:t>
            </a:r>
            <a:endParaRPr sz="1700">
              <a:latin typeface="Arial"/>
              <a:ea typeface="Arial"/>
              <a:cs typeface="Arial"/>
              <a:sym typeface="Arial"/>
            </a:endParaRPr>
          </a:p>
          <a:p>
            <a:pPr indent="0" lvl="0" marL="0" rtl="0" algn="l">
              <a:lnSpc>
                <a:spcPct val="100000"/>
              </a:lnSpc>
              <a:spcBef>
                <a:spcPts val="0"/>
              </a:spcBef>
              <a:spcAft>
                <a:spcPts val="0"/>
              </a:spcAft>
              <a:buSzPts val="1800"/>
              <a:buNone/>
            </a:pPr>
            <a:r>
              <a:rPr lang="en-US" sz="1700" u="sng">
                <a:solidFill>
                  <a:schemeClr val="hlink"/>
                </a:solidFill>
                <a:latin typeface="Arial"/>
                <a:ea typeface="Arial"/>
                <a:cs typeface="Arial"/>
                <a:sym typeface="Arial"/>
                <a:hlinkClick r:id="rId5"/>
              </a:rPr>
              <a:t>http://34.70.29.220/login</a:t>
            </a:r>
            <a:endParaRPr sz="1700">
              <a:solidFill>
                <a:srgbClr val="434343"/>
              </a:solidFill>
              <a:latin typeface="Arial"/>
              <a:ea typeface="Arial"/>
              <a:cs typeface="Arial"/>
              <a:sym typeface="Arial"/>
            </a:endParaRPr>
          </a:p>
          <a:p>
            <a:pPr indent="-215900" lvl="0" marL="342900" rtl="0" algn="l">
              <a:lnSpc>
                <a:spcPct val="100000"/>
              </a:lnSpc>
              <a:spcBef>
                <a:spcPts val="0"/>
              </a:spcBef>
              <a:spcAft>
                <a:spcPts val="0"/>
              </a:spcAft>
              <a:buSzPts val="1800"/>
              <a:buNone/>
            </a:pPr>
            <a:r>
              <a:t/>
            </a:r>
            <a:endParaRPr sz="1900">
              <a:solidFill>
                <a:srgbClr val="434343"/>
              </a:solidFill>
            </a:endParaRPr>
          </a:p>
          <a:p>
            <a:pPr indent="-215900" lvl="0" marL="342900" rtl="0" algn="l">
              <a:lnSpc>
                <a:spcPct val="100000"/>
              </a:lnSpc>
              <a:spcBef>
                <a:spcPts val="0"/>
              </a:spcBef>
              <a:spcAft>
                <a:spcPts val="0"/>
              </a:spcAft>
              <a:buSzPts val="1800"/>
              <a:buNone/>
            </a:pPr>
            <a:r>
              <a:t/>
            </a:r>
            <a:endParaRPr/>
          </a:p>
          <a:p>
            <a:pPr indent="-215900" lvl="0" marL="342900" rtl="0" algn="l">
              <a:lnSpc>
                <a:spcPct val="100000"/>
              </a:lnSpc>
              <a:spcBef>
                <a:spcPts val="0"/>
              </a:spcBef>
              <a:spcAft>
                <a:spcPts val="0"/>
              </a:spcAft>
              <a:buClr>
                <a:schemeClr val="dk1"/>
              </a:buClr>
              <a:buSzPts val="2000"/>
              <a:buFont typeface="Arial"/>
              <a:buNone/>
            </a:pPr>
            <a:r>
              <a:t/>
            </a:r>
            <a:endParaRPr/>
          </a:p>
        </p:txBody>
      </p:sp>
      <p:sp>
        <p:nvSpPr>
          <p:cNvPr id="201" name="Google Shape;201;gddc5de506a_0_128"/>
          <p:cNvSpPr txBox="1"/>
          <p:nvPr>
            <p:ph idx="12" type="sldNum"/>
          </p:nvPr>
        </p:nvSpPr>
        <p:spPr>
          <a:xfrm>
            <a:off x="8191500" y="6491287"/>
            <a:ext cx="812700" cy="288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FFFF"/>
              </a:buClr>
              <a:buSzPts val="1200"/>
              <a:buFont typeface="Calibri"/>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
          <p:cNvSpPr txBox="1"/>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7" name="Google Shape;207;p3"/>
          <p:cNvSpPr txBox="1"/>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Calibri"/>
              <a:buNone/>
            </a:pPr>
            <a:fld id="{00000000-1234-1234-1234-123412341234}" type="slidenum">
              <a:rPr b="0" i="0" lang="en-US" sz="1200" u="none" cap="none" strike="noStrike">
                <a:solidFill>
                  <a:srgbClr val="FFFFFF"/>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ddc5de506a_0_47"/>
          <p:cNvSpPr txBox="1"/>
          <p:nvPr>
            <p:ph type="title"/>
          </p:nvPr>
        </p:nvSpPr>
        <p:spPr>
          <a:xfrm>
            <a:off x="101600" y="811212"/>
            <a:ext cx="8902800" cy="444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Tabla de Contenido</a:t>
            </a:r>
            <a:endParaRPr/>
          </a:p>
        </p:txBody>
      </p:sp>
      <p:sp>
        <p:nvSpPr>
          <p:cNvPr id="70" name="Google Shape;70;gddc5de506a_0_47"/>
          <p:cNvSpPr txBox="1"/>
          <p:nvPr>
            <p:ph idx="1" type="body"/>
          </p:nvPr>
        </p:nvSpPr>
        <p:spPr>
          <a:xfrm>
            <a:off x="101600" y="1255800"/>
            <a:ext cx="8902800" cy="32997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AutoNum type="arabicPeriod"/>
            </a:pPr>
            <a:r>
              <a:rPr lang="en-US">
                <a:latin typeface="Arial"/>
                <a:ea typeface="Arial"/>
                <a:cs typeface="Arial"/>
                <a:sym typeface="Arial"/>
              </a:rPr>
              <a:t>Título</a:t>
            </a:r>
            <a:endParaRPr>
              <a:latin typeface="Arial"/>
              <a:ea typeface="Arial"/>
              <a:cs typeface="Arial"/>
              <a:sym typeface="Arial"/>
            </a:endParaRPr>
          </a:p>
          <a:p>
            <a:pPr indent="-342900" lvl="0" marL="457200" rtl="0" algn="l">
              <a:lnSpc>
                <a:spcPct val="100000"/>
              </a:lnSpc>
              <a:spcBef>
                <a:spcPts val="0"/>
              </a:spcBef>
              <a:spcAft>
                <a:spcPts val="0"/>
              </a:spcAft>
              <a:buSzPts val="1800"/>
              <a:buAutoNum type="arabicPeriod"/>
            </a:pPr>
            <a:r>
              <a:rPr lang="en-US">
                <a:latin typeface="Arial"/>
                <a:ea typeface="Arial"/>
                <a:cs typeface="Arial"/>
                <a:sym typeface="Arial"/>
              </a:rPr>
              <a:t>Descripción del Proyecto</a:t>
            </a:r>
            <a:endParaRPr>
              <a:latin typeface="Arial"/>
              <a:ea typeface="Arial"/>
              <a:cs typeface="Arial"/>
              <a:sym typeface="Arial"/>
            </a:endParaRPr>
          </a:p>
          <a:p>
            <a:pPr indent="-342900" lvl="0" marL="457200" rtl="0" algn="l">
              <a:lnSpc>
                <a:spcPct val="100000"/>
              </a:lnSpc>
              <a:spcBef>
                <a:spcPts val="0"/>
              </a:spcBef>
              <a:spcAft>
                <a:spcPts val="0"/>
              </a:spcAft>
              <a:buSzPts val="1800"/>
              <a:buAutoNum type="arabicPeriod"/>
            </a:pPr>
            <a:r>
              <a:rPr lang="en-US">
                <a:latin typeface="Arial"/>
                <a:ea typeface="Arial"/>
                <a:cs typeface="Arial"/>
                <a:sym typeface="Arial"/>
              </a:rPr>
              <a:t>Justificación del Proyecto</a:t>
            </a:r>
            <a:endParaRPr>
              <a:latin typeface="Arial"/>
              <a:ea typeface="Arial"/>
              <a:cs typeface="Arial"/>
              <a:sym typeface="Arial"/>
            </a:endParaRPr>
          </a:p>
          <a:p>
            <a:pPr indent="-342900" lvl="0" marL="457200" rtl="0" algn="l">
              <a:lnSpc>
                <a:spcPct val="100000"/>
              </a:lnSpc>
              <a:spcBef>
                <a:spcPts val="0"/>
              </a:spcBef>
              <a:spcAft>
                <a:spcPts val="0"/>
              </a:spcAft>
              <a:buSzPts val="1800"/>
              <a:buAutoNum type="arabicPeriod"/>
            </a:pPr>
            <a:r>
              <a:rPr lang="en-US">
                <a:latin typeface="Arial"/>
                <a:ea typeface="Arial"/>
                <a:cs typeface="Arial"/>
                <a:sym typeface="Arial"/>
              </a:rPr>
              <a:t>Objetivos</a:t>
            </a:r>
            <a:endParaRPr>
              <a:latin typeface="Arial"/>
              <a:ea typeface="Arial"/>
              <a:cs typeface="Arial"/>
              <a:sym typeface="Arial"/>
            </a:endParaRPr>
          </a:p>
          <a:p>
            <a:pPr indent="-342900" lvl="0" marL="457200" rtl="0" algn="l">
              <a:lnSpc>
                <a:spcPct val="100000"/>
              </a:lnSpc>
              <a:spcBef>
                <a:spcPts val="0"/>
              </a:spcBef>
              <a:spcAft>
                <a:spcPts val="0"/>
              </a:spcAft>
              <a:buSzPts val="1800"/>
              <a:buAutoNum type="arabicPeriod"/>
            </a:pPr>
            <a:r>
              <a:rPr lang="en-US">
                <a:latin typeface="Arial"/>
                <a:ea typeface="Arial"/>
                <a:cs typeface="Arial"/>
                <a:sym typeface="Arial"/>
              </a:rPr>
              <a:t>Metodología</a:t>
            </a:r>
            <a:endParaRPr>
              <a:latin typeface="Arial"/>
              <a:ea typeface="Arial"/>
              <a:cs typeface="Arial"/>
              <a:sym typeface="Arial"/>
            </a:endParaRPr>
          </a:p>
          <a:p>
            <a:pPr indent="-342900" lvl="0" marL="457200" rtl="0" algn="l">
              <a:lnSpc>
                <a:spcPct val="100000"/>
              </a:lnSpc>
              <a:spcBef>
                <a:spcPts val="0"/>
              </a:spcBef>
              <a:spcAft>
                <a:spcPts val="0"/>
              </a:spcAft>
              <a:buSzPts val="1800"/>
              <a:buAutoNum type="arabicPeriod"/>
            </a:pPr>
            <a:r>
              <a:rPr lang="en-US">
                <a:latin typeface="Arial"/>
                <a:ea typeface="Arial"/>
                <a:cs typeface="Arial"/>
                <a:sym typeface="Arial"/>
              </a:rPr>
              <a:t>Definición de la base de datos</a:t>
            </a:r>
            <a:endParaRPr>
              <a:latin typeface="Arial"/>
              <a:ea typeface="Arial"/>
              <a:cs typeface="Arial"/>
              <a:sym typeface="Arial"/>
            </a:endParaRPr>
          </a:p>
          <a:p>
            <a:pPr indent="-342900" lvl="0" marL="457200" rtl="0" algn="l">
              <a:lnSpc>
                <a:spcPct val="100000"/>
              </a:lnSpc>
              <a:spcBef>
                <a:spcPts val="0"/>
              </a:spcBef>
              <a:spcAft>
                <a:spcPts val="0"/>
              </a:spcAft>
              <a:buSzPts val="1800"/>
              <a:buAutoNum type="arabicPeriod"/>
            </a:pPr>
            <a:r>
              <a:rPr lang="en-US">
                <a:latin typeface="Arial"/>
                <a:ea typeface="Arial"/>
                <a:cs typeface="Arial"/>
                <a:sym typeface="Arial"/>
              </a:rPr>
              <a:t>Resultados</a:t>
            </a:r>
            <a:endParaRPr>
              <a:latin typeface="Arial"/>
              <a:ea typeface="Arial"/>
              <a:cs typeface="Arial"/>
              <a:sym typeface="Arial"/>
            </a:endParaRPr>
          </a:p>
          <a:p>
            <a:pPr indent="-342900" lvl="0" marL="457200" rtl="0" algn="l">
              <a:lnSpc>
                <a:spcPct val="100000"/>
              </a:lnSpc>
              <a:spcBef>
                <a:spcPts val="0"/>
              </a:spcBef>
              <a:spcAft>
                <a:spcPts val="0"/>
              </a:spcAft>
              <a:buSzPts val="1800"/>
              <a:buAutoNum type="arabicPeriod"/>
            </a:pPr>
            <a:r>
              <a:rPr lang="en-US">
                <a:latin typeface="Arial"/>
                <a:ea typeface="Arial"/>
                <a:cs typeface="Arial"/>
                <a:sym typeface="Arial"/>
              </a:rPr>
              <a:t>Herramientas utilizadas</a:t>
            </a:r>
            <a:endParaRPr>
              <a:latin typeface="Arial"/>
              <a:ea typeface="Arial"/>
              <a:cs typeface="Arial"/>
              <a:sym typeface="Arial"/>
            </a:endParaRPr>
          </a:p>
          <a:p>
            <a:pPr indent="-342900" lvl="0" marL="457200" rtl="0" algn="l">
              <a:lnSpc>
                <a:spcPct val="100000"/>
              </a:lnSpc>
              <a:spcBef>
                <a:spcPts val="0"/>
              </a:spcBef>
              <a:spcAft>
                <a:spcPts val="0"/>
              </a:spcAft>
              <a:buSzPts val="1800"/>
              <a:buAutoNum type="arabicPeriod"/>
            </a:pPr>
            <a:r>
              <a:rPr lang="en-US">
                <a:latin typeface="Arial"/>
                <a:ea typeface="Arial"/>
                <a:cs typeface="Arial"/>
                <a:sym typeface="Arial"/>
              </a:rPr>
              <a:t>Dirección de la aplicación</a:t>
            </a:r>
            <a:endParaRPr>
              <a:latin typeface="Arial"/>
              <a:ea typeface="Arial"/>
              <a:cs typeface="Arial"/>
              <a:sym typeface="Arial"/>
            </a:endParaRPr>
          </a:p>
          <a:p>
            <a:pPr indent="-342900" lvl="0" marL="457200" rtl="0" algn="l">
              <a:lnSpc>
                <a:spcPct val="100000"/>
              </a:lnSpc>
              <a:spcBef>
                <a:spcPts val="0"/>
              </a:spcBef>
              <a:spcAft>
                <a:spcPts val="0"/>
              </a:spcAft>
              <a:buSzPts val="1800"/>
              <a:buAutoNum type="arabicPeriod"/>
            </a:pPr>
            <a:r>
              <a:rPr lang="en-US">
                <a:latin typeface="Arial"/>
                <a:ea typeface="Arial"/>
                <a:cs typeface="Arial"/>
                <a:sym typeface="Arial"/>
              </a:rPr>
              <a:t>Conclusión</a:t>
            </a:r>
            <a:endParaRPr>
              <a:latin typeface="Arial"/>
              <a:ea typeface="Arial"/>
              <a:cs typeface="Arial"/>
              <a:sym typeface="Arial"/>
            </a:endParaRPr>
          </a:p>
          <a:p>
            <a:pPr indent="0" lvl="0" marL="0" rtl="0" algn="l">
              <a:lnSpc>
                <a:spcPct val="100000"/>
              </a:lnSpc>
              <a:spcBef>
                <a:spcPts val="0"/>
              </a:spcBef>
              <a:spcAft>
                <a:spcPts val="0"/>
              </a:spcAft>
              <a:buSzPts val="1800"/>
              <a:buNone/>
            </a:pPr>
            <a:r>
              <a:t/>
            </a:r>
            <a:endParaRPr>
              <a:latin typeface="Arial"/>
              <a:ea typeface="Arial"/>
              <a:cs typeface="Arial"/>
              <a:sym typeface="Arial"/>
            </a:endParaRPr>
          </a:p>
        </p:txBody>
      </p:sp>
      <p:sp>
        <p:nvSpPr>
          <p:cNvPr id="71" name="Google Shape;71;gddc5de506a_0_47"/>
          <p:cNvSpPr txBox="1"/>
          <p:nvPr>
            <p:ph idx="12" type="sldNum"/>
          </p:nvPr>
        </p:nvSpPr>
        <p:spPr>
          <a:xfrm>
            <a:off x="8191500" y="6491287"/>
            <a:ext cx="812700" cy="288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FFFF"/>
              </a:buClr>
              <a:buSzPts val="1200"/>
              <a:buFont typeface="Calibri"/>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ddc5de506a_0_54"/>
          <p:cNvSpPr txBox="1"/>
          <p:nvPr>
            <p:ph type="title"/>
          </p:nvPr>
        </p:nvSpPr>
        <p:spPr>
          <a:xfrm>
            <a:off x="101600" y="811212"/>
            <a:ext cx="8902800" cy="444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a:t>TÍTULO</a:t>
            </a:r>
            <a:endParaRPr/>
          </a:p>
        </p:txBody>
      </p:sp>
      <p:sp>
        <p:nvSpPr>
          <p:cNvPr id="78" name="Google Shape;78;gddc5de506a_0_54"/>
          <p:cNvSpPr txBox="1"/>
          <p:nvPr>
            <p:ph idx="1" type="body"/>
          </p:nvPr>
        </p:nvSpPr>
        <p:spPr>
          <a:xfrm>
            <a:off x="101600" y="1444625"/>
            <a:ext cx="8902800" cy="45261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C00011"/>
              </a:buClr>
              <a:buSzPts val="3400"/>
              <a:buFont typeface="Calibri"/>
              <a:buNone/>
            </a:pPr>
            <a:r>
              <a:rPr lang="en-US" sz="2400">
                <a:latin typeface="Arial"/>
                <a:ea typeface="Arial"/>
                <a:cs typeface="Arial"/>
                <a:sym typeface="Arial"/>
              </a:rPr>
              <a:t>APLICATIVO WEB PARA LA SISTEMATIZACIÓN DEL PLAN DE ACCIÓN E INFORME DE GESTIÓN DE UNIDADES INVESTIGATIVAS DE LA UNIVERSIDAD FRANCISCO DE PAULA SANTANDER SECCIONAL CÚCUTA</a:t>
            </a:r>
            <a:endParaRPr sz="2100">
              <a:latin typeface="Arial"/>
              <a:ea typeface="Arial"/>
              <a:cs typeface="Arial"/>
              <a:sym typeface="Arial"/>
            </a:endParaRPr>
          </a:p>
        </p:txBody>
      </p:sp>
      <p:sp>
        <p:nvSpPr>
          <p:cNvPr id="79" name="Google Shape;79;gddc5de506a_0_54"/>
          <p:cNvSpPr txBox="1"/>
          <p:nvPr>
            <p:ph idx="12" type="sldNum"/>
          </p:nvPr>
        </p:nvSpPr>
        <p:spPr>
          <a:xfrm>
            <a:off x="8191500" y="6491287"/>
            <a:ext cx="812700" cy="288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FFFF"/>
              </a:buClr>
              <a:buSzPts val="1200"/>
              <a:buFont typeface="Calibri"/>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ph type="title"/>
          </p:nvPr>
        </p:nvSpPr>
        <p:spPr>
          <a:xfrm>
            <a:off x="120600" y="853953"/>
            <a:ext cx="8902800" cy="628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11"/>
              </a:buClr>
              <a:buSzPts val="2400"/>
              <a:buFont typeface="Calibri"/>
              <a:buNone/>
            </a:pPr>
            <a:r>
              <a:rPr lang="en-US" sz="2700"/>
              <a:t>DESCRIPCIÓN DEL PROYECTO</a:t>
            </a:r>
            <a:endParaRPr b="1" sz="2700" cap="none">
              <a:solidFill>
                <a:srgbClr val="C00011"/>
              </a:solidFill>
              <a:latin typeface="Calibri"/>
              <a:ea typeface="Calibri"/>
              <a:cs typeface="Calibri"/>
              <a:sym typeface="Calibri"/>
            </a:endParaRPr>
          </a:p>
        </p:txBody>
      </p:sp>
      <p:sp>
        <p:nvSpPr>
          <p:cNvPr id="85" name="Google Shape;85;p2"/>
          <p:cNvSpPr txBox="1"/>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86" name="Google Shape;86;p2"/>
          <p:cNvSpPr txBox="1"/>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Calibri"/>
              <a:buNone/>
            </a:pPr>
            <a:fld id="{00000000-1234-1234-1234-123412341234}" type="slidenum">
              <a:rPr b="0" i="0" lang="en-US" sz="1200" u="none" cap="none" strike="noStrike">
                <a:solidFill>
                  <a:srgbClr val="FFFFFF"/>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87" name="Google Shape;87;p2"/>
          <p:cNvPicPr preferRelativeResize="0"/>
          <p:nvPr/>
        </p:nvPicPr>
        <p:blipFill rotWithShape="1">
          <a:blip r:embed="rId3">
            <a:alphaModFix/>
          </a:blip>
          <a:srcRect b="18529" l="11872" r="10323" t="16862"/>
          <a:stretch/>
        </p:blipFill>
        <p:spPr>
          <a:xfrm>
            <a:off x="5864725" y="3678500"/>
            <a:ext cx="3279274" cy="2723224"/>
          </a:xfrm>
          <a:prstGeom prst="rect">
            <a:avLst/>
          </a:prstGeom>
          <a:noFill/>
          <a:ln>
            <a:noFill/>
          </a:ln>
        </p:spPr>
      </p:pic>
      <p:sp>
        <p:nvSpPr>
          <p:cNvPr id="88" name="Google Shape;88;p2"/>
          <p:cNvSpPr txBox="1"/>
          <p:nvPr/>
        </p:nvSpPr>
        <p:spPr>
          <a:xfrm>
            <a:off x="383525" y="1495550"/>
            <a:ext cx="8576700" cy="226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a:t>
            </a:r>
            <a:r>
              <a:rPr b="0" i="0" lang="en-US" sz="1500" u="none" cap="none" strike="noStrike">
                <a:solidFill>
                  <a:srgbClr val="000000"/>
                </a:solidFill>
                <a:latin typeface="Arial"/>
                <a:ea typeface="Arial"/>
                <a:cs typeface="Arial"/>
                <a:sym typeface="Arial"/>
              </a:rPr>
              <a:t>n la Universidad Francisco de Paula Santander la Vicerrectoría Asistente de Investigación y Extensión (VAIE) impulsa el ejercicio investigativo y este se logra a través de los proyectos de investigación  y las actividades investigativas que realizan los grupos y semilleros.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El proyecto consiste en el desarrollo de un aplicativo web que administra el plan de acción e informe de gestión de las unidades investigativas de la Universidad Francisco de Paula Santander.</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Este proyecto se centra en el desarrollo de tres módulos: módulo de semilleros, módulo de grupos y módulo de proyectos.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e09f87ae6d_2_0"/>
          <p:cNvSpPr txBox="1"/>
          <p:nvPr>
            <p:ph type="title"/>
          </p:nvPr>
        </p:nvSpPr>
        <p:spPr>
          <a:xfrm>
            <a:off x="120600" y="853958"/>
            <a:ext cx="8902800" cy="108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11"/>
              </a:buClr>
              <a:buSzPts val="2400"/>
              <a:buFont typeface="Calibri"/>
              <a:buNone/>
            </a:pPr>
            <a:r>
              <a:rPr lang="en-US" sz="3100"/>
              <a:t>MÓDULO DE SEMILLEROS</a:t>
            </a:r>
            <a:endParaRPr b="1" sz="3100" cap="none">
              <a:solidFill>
                <a:srgbClr val="C00011"/>
              </a:solidFill>
              <a:latin typeface="Calibri"/>
              <a:ea typeface="Calibri"/>
              <a:cs typeface="Calibri"/>
              <a:sym typeface="Calibri"/>
            </a:endParaRPr>
          </a:p>
        </p:txBody>
      </p:sp>
      <p:sp>
        <p:nvSpPr>
          <p:cNvPr id="94" name="Google Shape;94;ge09f87ae6d_2_0"/>
          <p:cNvSpPr txBox="1"/>
          <p:nvPr/>
        </p:nvSpPr>
        <p:spPr>
          <a:xfrm>
            <a:off x="101600" y="6496050"/>
            <a:ext cx="1379400" cy="287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95" name="Google Shape;95;ge09f87ae6d_2_0"/>
          <p:cNvSpPr txBox="1"/>
          <p:nvPr/>
        </p:nvSpPr>
        <p:spPr>
          <a:xfrm>
            <a:off x="8191500" y="6491287"/>
            <a:ext cx="812700" cy="288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Calibri"/>
              <a:buNone/>
            </a:pPr>
            <a:fld id="{00000000-1234-1234-1234-123412341234}" type="slidenum">
              <a:rPr b="0" i="0" lang="en-US" sz="1200" u="none" cap="none" strike="noStrike">
                <a:solidFill>
                  <a:srgbClr val="FFFFFF"/>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96" name="Google Shape;96;ge09f87ae6d_2_0"/>
          <p:cNvPicPr preferRelativeResize="0"/>
          <p:nvPr/>
        </p:nvPicPr>
        <p:blipFill rotWithShape="1">
          <a:blip r:embed="rId3">
            <a:alphaModFix/>
          </a:blip>
          <a:srcRect b="18529" l="11872" r="10323" t="16862"/>
          <a:stretch/>
        </p:blipFill>
        <p:spPr>
          <a:xfrm>
            <a:off x="5864725" y="3678500"/>
            <a:ext cx="3279274" cy="2723224"/>
          </a:xfrm>
          <a:prstGeom prst="rect">
            <a:avLst/>
          </a:prstGeom>
          <a:noFill/>
          <a:ln>
            <a:noFill/>
          </a:ln>
        </p:spPr>
      </p:pic>
      <p:sp>
        <p:nvSpPr>
          <p:cNvPr id="97" name="Google Shape;97;ge09f87ae6d_2_0"/>
          <p:cNvSpPr txBox="1"/>
          <p:nvPr/>
        </p:nvSpPr>
        <p:spPr>
          <a:xfrm>
            <a:off x="338450" y="1797450"/>
            <a:ext cx="8407800" cy="3152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 continuación, se mencionan las funcionalidades del módulo Gestión de semilleros.</a:t>
            </a:r>
            <a:endParaRPr b="0" i="0" sz="1400" u="none" cap="none" strike="noStrike">
              <a:solidFill>
                <a:schemeClr val="dk1"/>
              </a:solidFill>
              <a:latin typeface="Arial"/>
              <a:ea typeface="Arial"/>
              <a:cs typeface="Arial"/>
              <a:sym typeface="Arial"/>
            </a:endParaRPr>
          </a:p>
          <a:p>
            <a:pPr indent="-228600" lvl="0" marL="228600" marR="0" rtl="0" algn="just">
              <a:lnSpc>
                <a:spcPct val="115000"/>
              </a:lnSpc>
              <a:spcBef>
                <a:spcPts val="120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El aplicativo permitirá la inscripción de un nuevo semillero, el cual se deberá ser avalado por la Vicerrectoría Asistente de Investigación y Extensión.</a:t>
            </a:r>
            <a:endParaRPr b="0" i="0" sz="1400" u="none" cap="none" strike="noStrike">
              <a:solidFill>
                <a:schemeClr val="dk1"/>
              </a:solidFill>
              <a:latin typeface="Arial"/>
              <a:ea typeface="Arial"/>
              <a:cs typeface="Arial"/>
              <a:sym typeface="Arial"/>
            </a:endParaRPr>
          </a:p>
          <a:p>
            <a:pPr indent="-228600" lvl="0" marL="228600" marR="0" rtl="0" algn="just">
              <a:lnSpc>
                <a:spcPct val="115000"/>
              </a:lnSpc>
              <a:spcBef>
                <a:spcPts val="120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El aplicativo permitirá el registro, actualizar y borrar los proyectos, capacitaciones y otras actividades investigativas realizadas por el semillero.</a:t>
            </a:r>
            <a:endParaRPr b="0" i="0" sz="1400" u="none" cap="none" strike="noStrike">
              <a:solidFill>
                <a:schemeClr val="dk1"/>
              </a:solidFill>
              <a:latin typeface="Arial"/>
              <a:ea typeface="Arial"/>
              <a:cs typeface="Arial"/>
              <a:sym typeface="Arial"/>
            </a:endParaRPr>
          </a:p>
          <a:p>
            <a:pPr indent="-228600" lvl="0" marL="228600" marR="0" rtl="0" algn="just">
              <a:lnSpc>
                <a:spcPct val="115000"/>
              </a:lnSpc>
              <a:spcBef>
                <a:spcPts val="120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El aplicativo permitirá el registrar y actualizar los planes de acción e informes de gestión por el director del semillero.</a:t>
            </a:r>
            <a:endParaRPr b="0" i="0" sz="1400" u="none" cap="none" strike="noStrike">
              <a:solidFill>
                <a:schemeClr val="dk1"/>
              </a:solidFill>
              <a:latin typeface="Arial"/>
              <a:ea typeface="Arial"/>
              <a:cs typeface="Arial"/>
              <a:sym typeface="Arial"/>
            </a:endParaRPr>
          </a:p>
          <a:p>
            <a:pPr indent="-228600" lvl="0" marL="228600" marR="0" rtl="0" algn="just">
              <a:lnSpc>
                <a:spcPct val="115000"/>
              </a:lnSpc>
              <a:spcBef>
                <a:spcPts val="120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El aplicativo permitirá gestionar las solicitudes de horas de </a:t>
            </a:r>
            <a:endParaRPr b="0" i="0" sz="1400" u="none" cap="none" strike="noStrike">
              <a:solidFill>
                <a:schemeClr val="dk1"/>
              </a:solidFill>
              <a:latin typeface="Arial"/>
              <a:ea typeface="Arial"/>
              <a:cs typeface="Arial"/>
              <a:sym typeface="Arial"/>
            </a:endParaRPr>
          </a:p>
          <a:p>
            <a:pPr indent="-228600" lvl="0" marL="228600" marR="0" rtl="0" algn="just">
              <a:lnSpc>
                <a:spcPct val="115000"/>
              </a:lnSpc>
              <a:spcBef>
                <a:spcPts val="1200"/>
              </a:spcBef>
              <a:spcAft>
                <a:spcPts val="1200"/>
              </a:spcAft>
              <a:buClr>
                <a:srgbClr val="000000"/>
              </a:buClr>
              <a:buSzPts val="1400"/>
              <a:buFont typeface="Arial"/>
              <a:buNone/>
            </a:pPr>
            <a:r>
              <a:rPr b="0" i="0" lang="en-US" sz="1400" u="none" cap="none" strike="noStrike">
                <a:solidFill>
                  <a:schemeClr val="dk1"/>
                </a:solidFill>
                <a:latin typeface="Arial"/>
                <a:ea typeface="Arial"/>
                <a:cs typeface="Arial"/>
                <a:sym typeface="Arial"/>
              </a:rPr>
              <a:t>    investigación a los directores de semillero.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e09f87ae6d_2_9"/>
          <p:cNvSpPr txBox="1"/>
          <p:nvPr>
            <p:ph type="title"/>
          </p:nvPr>
        </p:nvSpPr>
        <p:spPr>
          <a:xfrm>
            <a:off x="120600" y="853951"/>
            <a:ext cx="8902800" cy="906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11"/>
              </a:buClr>
              <a:buSzPts val="2400"/>
              <a:buFont typeface="Calibri"/>
              <a:buNone/>
            </a:pPr>
            <a:r>
              <a:rPr lang="en-US" sz="3100"/>
              <a:t>MÓDULO DE PROYECTOS</a:t>
            </a:r>
            <a:endParaRPr b="1" sz="3100" cap="none">
              <a:solidFill>
                <a:srgbClr val="C00011"/>
              </a:solidFill>
              <a:latin typeface="Calibri"/>
              <a:ea typeface="Calibri"/>
              <a:cs typeface="Calibri"/>
              <a:sym typeface="Calibri"/>
            </a:endParaRPr>
          </a:p>
        </p:txBody>
      </p:sp>
      <p:sp>
        <p:nvSpPr>
          <p:cNvPr id="103" name="Google Shape;103;ge09f87ae6d_2_9"/>
          <p:cNvSpPr txBox="1"/>
          <p:nvPr/>
        </p:nvSpPr>
        <p:spPr>
          <a:xfrm>
            <a:off x="101600" y="6496050"/>
            <a:ext cx="1379400" cy="287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04" name="Google Shape;104;ge09f87ae6d_2_9"/>
          <p:cNvSpPr txBox="1"/>
          <p:nvPr/>
        </p:nvSpPr>
        <p:spPr>
          <a:xfrm>
            <a:off x="8191500" y="6491287"/>
            <a:ext cx="812700" cy="288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Calibri"/>
              <a:buNone/>
            </a:pPr>
            <a:fld id="{00000000-1234-1234-1234-123412341234}" type="slidenum">
              <a:rPr b="0" i="0" lang="en-US" sz="1200" u="none" cap="none" strike="noStrike">
                <a:solidFill>
                  <a:srgbClr val="FFFFFF"/>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05" name="Google Shape;105;ge09f87ae6d_2_9"/>
          <p:cNvPicPr preferRelativeResize="0"/>
          <p:nvPr/>
        </p:nvPicPr>
        <p:blipFill rotWithShape="1">
          <a:blip r:embed="rId3">
            <a:alphaModFix/>
          </a:blip>
          <a:srcRect b="18529" l="11872" r="10323" t="16862"/>
          <a:stretch/>
        </p:blipFill>
        <p:spPr>
          <a:xfrm>
            <a:off x="5864725" y="3678500"/>
            <a:ext cx="3279274" cy="2723224"/>
          </a:xfrm>
          <a:prstGeom prst="rect">
            <a:avLst/>
          </a:prstGeom>
          <a:noFill/>
          <a:ln>
            <a:noFill/>
          </a:ln>
        </p:spPr>
      </p:pic>
      <p:sp>
        <p:nvSpPr>
          <p:cNvPr id="106" name="Google Shape;106;ge09f87ae6d_2_9"/>
          <p:cNvSpPr txBox="1"/>
          <p:nvPr/>
        </p:nvSpPr>
        <p:spPr>
          <a:xfrm>
            <a:off x="554475" y="1853500"/>
            <a:ext cx="78081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 contempla dentro del desarrollo del módulo de proyectos las siguientes funciones:</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Registrar solicitudes de reconocimiento de horas a los docentes investigadores, jóvenes investigadores, tutores y directores</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Registrar informes de gestión y conceptos de cumplimiento</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Registrar informes de gestión de proyectos financiados</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Registrar concepto de cumpliento de acompañamiento.</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Registrar informe de gestión de tutores de jóvenes investigadores.</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Sistematización del proceso de aprobación de formatos por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parte de los representantes de facultad y directores de grupos.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e09f87ae6d_2_21"/>
          <p:cNvSpPr txBox="1"/>
          <p:nvPr>
            <p:ph type="title"/>
          </p:nvPr>
        </p:nvSpPr>
        <p:spPr>
          <a:xfrm>
            <a:off x="120600" y="853958"/>
            <a:ext cx="8902800" cy="108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11"/>
              </a:buClr>
              <a:buSzPts val="2400"/>
              <a:buFont typeface="Calibri"/>
              <a:buNone/>
            </a:pPr>
            <a:r>
              <a:rPr lang="en-US" sz="3100">
                <a:extLst>
                  <a:ext uri="http://customooxmlschemas.google.com/">
                    <go:slidesCustomData xmlns:go="http://customooxmlschemas.google.com/" textRoundtripDataId="0"/>
                  </a:ext>
                </a:extLst>
              </a:rPr>
              <a:t>MÓDULO DE GRUPOS</a:t>
            </a:r>
            <a:endParaRPr b="1" sz="3100" cap="none">
              <a:solidFill>
                <a:srgbClr val="C00011"/>
              </a:solidFill>
              <a:latin typeface="Calibri"/>
              <a:ea typeface="Calibri"/>
              <a:cs typeface="Calibri"/>
              <a:sym typeface="Calibri"/>
            </a:endParaRPr>
          </a:p>
        </p:txBody>
      </p:sp>
      <p:sp>
        <p:nvSpPr>
          <p:cNvPr id="112" name="Google Shape;112;ge09f87ae6d_2_21"/>
          <p:cNvSpPr txBox="1"/>
          <p:nvPr/>
        </p:nvSpPr>
        <p:spPr>
          <a:xfrm>
            <a:off x="101600" y="6496050"/>
            <a:ext cx="1379400" cy="287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13" name="Google Shape;113;ge09f87ae6d_2_21"/>
          <p:cNvSpPr txBox="1"/>
          <p:nvPr/>
        </p:nvSpPr>
        <p:spPr>
          <a:xfrm>
            <a:off x="8191500" y="6491287"/>
            <a:ext cx="812700" cy="288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Calibri"/>
              <a:buNone/>
            </a:pPr>
            <a:fld id="{00000000-1234-1234-1234-123412341234}" type="slidenum">
              <a:rPr b="0" i="0" lang="en-US" sz="1200" u="none" cap="none" strike="noStrike">
                <a:solidFill>
                  <a:srgbClr val="FFFFFF"/>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14" name="Google Shape;114;ge09f87ae6d_2_21"/>
          <p:cNvPicPr preferRelativeResize="0"/>
          <p:nvPr/>
        </p:nvPicPr>
        <p:blipFill rotWithShape="1">
          <a:blip r:embed="rId3">
            <a:alphaModFix/>
          </a:blip>
          <a:srcRect b="18529" l="11872" r="10323" t="16862"/>
          <a:stretch/>
        </p:blipFill>
        <p:spPr>
          <a:xfrm>
            <a:off x="5864725" y="3678500"/>
            <a:ext cx="3279274" cy="2723224"/>
          </a:xfrm>
          <a:prstGeom prst="rect">
            <a:avLst/>
          </a:prstGeom>
          <a:noFill/>
          <a:ln>
            <a:noFill/>
          </a:ln>
        </p:spPr>
      </p:pic>
      <p:sp>
        <p:nvSpPr>
          <p:cNvPr id="115" name="Google Shape;115;ge09f87ae6d_2_21"/>
          <p:cNvSpPr txBox="1"/>
          <p:nvPr/>
        </p:nvSpPr>
        <p:spPr>
          <a:xfrm>
            <a:off x="554475" y="1853500"/>
            <a:ext cx="7808100" cy="3923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A continuación, se mencionan las funcionalidades del módulo Grupos de Investigación</a:t>
            </a:r>
            <a:endParaRPr b="0" i="0" sz="1400" u="none" cap="none" strike="noStrike">
              <a:solidFill>
                <a:schemeClr val="dk1"/>
              </a:solidFill>
              <a:latin typeface="Arial"/>
              <a:ea typeface="Arial"/>
              <a:cs typeface="Arial"/>
              <a:sym typeface="Arial"/>
            </a:endParaRPr>
          </a:p>
          <a:p>
            <a:pPr indent="-228600" lvl="0" marL="228600" marR="0" rtl="0" algn="just">
              <a:lnSpc>
                <a:spcPct val="115000"/>
              </a:lnSpc>
              <a:spcBef>
                <a:spcPts val="120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El aplicativo permitirá la Gestión de los grupos de investigación. </a:t>
            </a:r>
            <a:endParaRPr b="0" i="0" sz="1400" u="none" cap="none" strike="noStrike">
              <a:solidFill>
                <a:schemeClr val="dk1"/>
              </a:solidFill>
              <a:latin typeface="Arial"/>
              <a:ea typeface="Arial"/>
              <a:cs typeface="Arial"/>
              <a:sym typeface="Arial"/>
            </a:endParaRPr>
          </a:p>
          <a:p>
            <a:pPr indent="-228600" lvl="0" marL="228600" marR="0" rtl="0" algn="just">
              <a:lnSpc>
                <a:spcPct val="115000"/>
              </a:lnSpc>
              <a:spcBef>
                <a:spcPts val="120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r>
              <a:rPr lang="en-US">
                <a:solidFill>
                  <a:schemeClr val="dk1"/>
                </a:solidFill>
              </a:rPr>
              <a:t>L</a:t>
            </a:r>
            <a:r>
              <a:rPr b="0" i="0" lang="en-US" sz="1400" u="none" cap="none" strike="noStrike">
                <a:solidFill>
                  <a:schemeClr val="dk1"/>
                </a:solidFill>
                <a:latin typeface="Arial"/>
                <a:ea typeface="Arial"/>
                <a:cs typeface="Arial"/>
                <a:sym typeface="Arial"/>
              </a:rPr>
              <a:t>a Gestión de los investigadores de los grupos de investigación. </a:t>
            </a:r>
            <a:endParaRPr b="0" i="0" sz="1400" u="none" cap="none" strike="noStrike">
              <a:solidFill>
                <a:schemeClr val="dk1"/>
              </a:solidFill>
              <a:latin typeface="Arial"/>
              <a:ea typeface="Arial"/>
              <a:cs typeface="Arial"/>
              <a:sym typeface="Arial"/>
            </a:endParaRPr>
          </a:p>
          <a:p>
            <a:pPr indent="-228600" lvl="0" marL="228600" marR="0" rtl="0" algn="just">
              <a:lnSpc>
                <a:spcPct val="115000"/>
              </a:lnSpc>
              <a:spcBef>
                <a:spcPts val="120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   	</a:t>
            </a:r>
            <a:r>
              <a:rPr lang="en-US">
                <a:solidFill>
                  <a:schemeClr val="dk1"/>
                </a:solidFill>
              </a:rPr>
              <a:t>L</a:t>
            </a:r>
            <a:r>
              <a:rPr b="0" i="0" lang="en-US" sz="1400" u="none" cap="none" strike="noStrike">
                <a:solidFill>
                  <a:schemeClr val="dk1"/>
                </a:solidFill>
                <a:latin typeface="Arial"/>
                <a:ea typeface="Arial"/>
                <a:cs typeface="Arial"/>
                <a:sym typeface="Arial"/>
              </a:rPr>
              <a:t>a Gestión de los proyectos, dirección de proyectos de grado, publicaciones, ponencias, productos, eventos, otros productos realizados por el grupo de investigación.</a:t>
            </a:r>
            <a:endParaRPr b="0" i="0" sz="1400" u="none" cap="none" strike="noStrike">
              <a:solidFill>
                <a:schemeClr val="dk1"/>
              </a:solidFill>
              <a:latin typeface="Arial"/>
              <a:ea typeface="Arial"/>
              <a:cs typeface="Arial"/>
              <a:sym typeface="Arial"/>
            </a:endParaRPr>
          </a:p>
          <a:p>
            <a:pPr indent="-228600" lvl="0" marL="228600" marR="0" rtl="0" algn="just">
              <a:lnSpc>
                <a:spcPct val="115000"/>
              </a:lnSpc>
              <a:spcBef>
                <a:spcPts val="120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   	</a:t>
            </a:r>
            <a:r>
              <a:rPr lang="en-US">
                <a:solidFill>
                  <a:schemeClr val="dk1"/>
                </a:solidFill>
              </a:rPr>
              <a:t>Realizar </a:t>
            </a:r>
            <a:r>
              <a:rPr b="0" i="0" lang="en-US" sz="1400" u="none" cap="none" strike="noStrike">
                <a:solidFill>
                  <a:schemeClr val="dk1"/>
                </a:solidFill>
                <a:latin typeface="Arial"/>
                <a:ea typeface="Arial"/>
                <a:cs typeface="Arial"/>
                <a:sym typeface="Arial"/>
              </a:rPr>
              <a:t>el registr</a:t>
            </a:r>
            <a:r>
              <a:rPr lang="en-US">
                <a:solidFill>
                  <a:schemeClr val="dk1"/>
                </a:solidFill>
              </a:rPr>
              <a:t>o de</a:t>
            </a:r>
            <a:r>
              <a:rPr b="0" i="0" lang="en-US" sz="1400" u="none" cap="none" strike="noStrike">
                <a:solidFill>
                  <a:schemeClr val="dk1"/>
                </a:solidFill>
                <a:latin typeface="Arial"/>
                <a:ea typeface="Arial"/>
                <a:cs typeface="Arial"/>
                <a:sym typeface="Arial"/>
              </a:rPr>
              <a:t> los planes de acción e informes de gestión de los directores de grupo de investigación.</a:t>
            </a:r>
            <a:endParaRPr b="0" i="0" sz="1400" u="none" cap="none" strike="noStrike">
              <a:solidFill>
                <a:schemeClr val="dk1"/>
              </a:solidFill>
              <a:latin typeface="Arial"/>
              <a:ea typeface="Arial"/>
              <a:cs typeface="Arial"/>
              <a:sym typeface="Arial"/>
            </a:endParaRPr>
          </a:p>
          <a:p>
            <a:pPr indent="-228600" lvl="0" marL="228600" marR="0" rtl="0" algn="just">
              <a:lnSpc>
                <a:spcPct val="115000"/>
              </a:lnSpc>
              <a:spcBef>
                <a:spcPts val="120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   </a:t>
            </a:r>
            <a:r>
              <a:rPr lang="en-US">
                <a:solidFill>
                  <a:schemeClr val="dk1"/>
                </a:solidFill>
              </a:rPr>
              <a:t>La </a:t>
            </a:r>
            <a:r>
              <a:rPr lang="en-US">
                <a:solidFill>
                  <a:schemeClr val="dk1"/>
                </a:solidFill>
              </a:rPr>
              <a:t>Gestión</a:t>
            </a:r>
            <a:r>
              <a:rPr lang="en-US">
                <a:solidFill>
                  <a:schemeClr val="dk1"/>
                </a:solidFill>
              </a:rPr>
              <a:t> de</a:t>
            </a:r>
            <a:r>
              <a:rPr b="0" i="0" lang="en-US" sz="1400" u="none" cap="none" strike="noStrike">
                <a:solidFill>
                  <a:schemeClr val="dk1"/>
                </a:solidFill>
                <a:latin typeface="Arial"/>
                <a:ea typeface="Arial"/>
                <a:cs typeface="Arial"/>
                <a:sym typeface="Arial"/>
              </a:rPr>
              <a:t> las solicitudes de horas de</a:t>
            </a:r>
            <a:r>
              <a:rPr lang="en-US">
                <a:solidFill>
                  <a:schemeClr val="dk1"/>
                </a:solidFill>
              </a:rPr>
              <a:t> </a:t>
            </a:r>
            <a:r>
              <a:rPr b="0" i="0" lang="en-US" sz="1400" u="none" cap="none" strike="noStrike">
                <a:solidFill>
                  <a:schemeClr val="dk1"/>
                </a:solidFill>
                <a:latin typeface="Arial"/>
                <a:ea typeface="Arial"/>
                <a:cs typeface="Arial"/>
                <a:sym typeface="Arial"/>
              </a:rPr>
              <a:t>los directores </a:t>
            </a:r>
            <a:endParaRPr b="0" i="0" sz="1400" u="none" cap="none" strike="noStrike">
              <a:solidFill>
                <a:schemeClr val="dk1"/>
              </a:solidFill>
              <a:latin typeface="Arial"/>
              <a:ea typeface="Arial"/>
              <a:cs typeface="Arial"/>
              <a:sym typeface="Arial"/>
            </a:endParaRPr>
          </a:p>
          <a:p>
            <a:pPr indent="-228600" lvl="0" marL="228600" marR="0" rtl="0" algn="just">
              <a:lnSpc>
                <a:spcPct val="115000"/>
              </a:lnSpc>
              <a:spcBef>
                <a:spcPts val="120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de grupos de investigación.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ddc5de506a_0_18"/>
          <p:cNvSpPr txBox="1"/>
          <p:nvPr>
            <p:ph type="title"/>
          </p:nvPr>
        </p:nvSpPr>
        <p:spPr>
          <a:xfrm>
            <a:off x="241200" y="640090"/>
            <a:ext cx="8902800" cy="828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sz="2600"/>
              <a:t>JUSTIFICACIÓN DEL PROYECTO</a:t>
            </a:r>
            <a:endParaRPr sz="2600"/>
          </a:p>
        </p:txBody>
      </p:sp>
      <p:sp>
        <p:nvSpPr>
          <p:cNvPr id="122" name="Google Shape;122;gddc5de506a_0_18"/>
          <p:cNvSpPr txBox="1"/>
          <p:nvPr>
            <p:ph idx="12" type="sldNum"/>
          </p:nvPr>
        </p:nvSpPr>
        <p:spPr>
          <a:xfrm>
            <a:off x="8191500" y="6491287"/>
            <a:ext cx="812700" cy="288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FFFF"/>
              </a:buClr>
              <a:buSzPts val="1200"/>
              <a:buFont typeface="Calibri"/>
              <a:buNone/>
            </a:pPr>
            <a:fld id="{00000000-1234-1234-1234-123412341234}" type="slidenum">
              <a:rPr lang="en-US"/>
              <a:t>‹#›</a:t>
            </a:fld>
            <a:endParaRPr/>
          </a:p>
        </p:txBody>
      </p:sp>
      <p:sp>
        <p:nvSpPr>
          <p:cNvPr id="123" name="Google Shape;123;gddc5de506a_0_18"/>
          <p:cNvSpPr txBox="1"/>
          <p:nvPr/>
        </p:nvSpPr>
        <p:spPr>
          <a:xfrm>
            <a:off x="0" y="1311700"/>
            <a:ext cx="9082200" cy="4757100"/>
          </a:xfrm>
          <a:prstGeom prst="rect">
            <a:avLst/>
          </a:prstGeom>
          <a:noFill/>
          <a:ln>
            <a:noFill/>
          </a:ln>
        </p:spPr>
        <p:txBody>
          <a:bodyPr anchorCtr="0" anchor="t" bIns="91425" lIns="91425" spcFirstLastPara="1" rIns="91425" wrap="square" tIns="91425">
            <a:spAutoFit/>
          </a:bodyPr>
          <a:lstStyle/>
          <a:p>
            <a:pPr indent="0" lvl="0" marL="215900" marR="279400" rtl="0" algn="just">
              <a:lnSpc>
                <a:spcPct val="115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Según el acuerdo No. 56 de 2012 los grupos y semilleros deberán presentar un plan de acción semestral sobre las actividades investigativas a desarrollar e informes de gestión semestrales de las actividades realizadas. Estos informes son una valiosa herramienta para los procesos de revisión, aval y seguimiento al cumplimiento de actividades de los proyectos de investigación, esto permite a la universidad ofrecer apoyos financieros y presentar informes estadísticos solicitados por otra dependencia de la UFPS, diferentes instituciones académicas y entidades de acreditación institucionales. Actualmente la VAIE realiza procesos manuales para la relación histórica de los planes e informes presentados por los grupos y los semilleros, en consecuencia, la información no está en un solo lugar, por ello se presentan inconsistencias, pérdidas y demoras en la recuperación de la información, lo que causa problemas de desactualización e inconvenientes al momento de presentar informes estadísticos solicitados por las instituciones y/o dependencias que lo requieran.</a:t>
            </a:r>
            <a:endParaRPr b="0" i="0" sz="1300" u="none" cap="none" strike="noStrike">
              <a:solidFill>
                <a:schemeClr val="dk1"/>
              </a:solidFill>
              <a:latin typeface="Arial"/>
              <a:ea typeface="Arial"/>
              <a:cs typeface="Arial"/>
              <a:sym typeface="Arial"/>
            </a:endParaRPr>
          </a:p>
          <a:p>
            <a:pPr indent="0" lvl="0" marL="215900" marR="279400" rtl="0" algn="just">
              <a:lnSpc>
                <a:spcPct val="115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 </a:t>
            </a:r>
            <a:endParaRPr b="0" i="0" sz="1300" u="none" cap="none" strike="noStrike">
              <a:solidFill>
                <a:schemeClr val="dk1"/>
              </a:solidFill>
              <a:latin typeface="Arial"/>
              <a:ea typeface="Arial"/>
              <a:cs typeface="Arial"/>
              <a:sym typeface="Arial"/>
            </a:endParaRPr>
          </a:p>
          <a:p>
            <a:pPr indent="0" lvl="0" marL="215900" marR="279400" rtl="0" algn="just">
              <a:lnSpc>
                <a:spcPct val="115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El desarrollo del proyecto es importante porque permitirá mejorar la administración, el seguimiento y control de los planes de acción e informes de gestión de proyectos que presenten los grupos y semilleros. También ayudará a la consistencia y disposición de la información en caso de que haya pérdida de documentos físicos.  </a:t>
            </a:r>
            <a:endParaRPr b="0" i="0" sz="1300" u="none" cap="none" strike="noStrike">
              <a:solidFill>
                <a:schemeClr val="dk1"/>
              </a:solidFill>
              <a:latin typeface="Arial"/>
              <a:ea typeface="Arial"/>
              <a:cs typeface="Arial"/>
              <a:sym typeface="Arial"/>
            </a:endParaRPr>
          </a:p>
          <a:p>
            <a:pPr indent="0" lvl="0" marL="215900" marR="279400" rtl="0" algn="just">
              <a:lnSpc>
                <a:spcPct val="115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 </a:t>
            </a:r>
            <a:endParaRPr b="0" i="0" sz="1300" u="none" cap="none" strike="noStrike">
              <a:solidFill>
                <a:schemeClr val="dk1"/>
              </a:solidFill>
              <a:latin typeface="Arial"/>
              <a:ea typeface="Arial"/>
              <a:cs typeface="Arial"/>
              <a:sym typeface="Arial"/>
            </a:endParaRPr>
          </a:p>
          <a:p>
            <a:pPr indent="0" lvl="0" marL="215900" marR="279400" rtl="0" algn="just">
              <a:lnSpc>
                <a:spcPct val="115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De lo anteriormente planteado,  nace la necesidad de proponer un aplicativo que permita mejorar el diligenciado  en los documentos de forma que se obtenga información coherente entre sí y  unificada, los  tiempos de respuesta en procesos de control y seguimiento de los planes de acción e informes de gestión, el acceso a los avances o estados de los proyectos y que al generar reportes periódicos a entes de control y diferentes dependencias que intervienen el proceso sea en el menor tiempo y con información verídica y actualizada. </a:t>
            </a:r>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ddc5de506a_0_73"/>
          <p:cNvSpPr txBox="1"/>
          <p:nvPr>
            <p:ph type="title"/>
          </p:nvPr>
        </p:nvSpPr>
        <p:spPr>
          <a:xfrm>
            <a:off x="241200" y="839690"/>
            <a:ext cx="8902800" cy="828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US" sz="3300">
                <a:extLst>
                  <a:ext uri="http://customooxmlschemas.google.com/">
                    <go:slidesCustomData xmlns:go="http://customooxmlschemas.google.com/" textRoundtripDataId="1"/>
                  </a:ext>
                </a:extLst>
              </a:rPr>
              <a:t>OBJETIVOS</a:t>
            </a:r>
            <a:endParaRPr sz="3300"/>
          </a:p>
        </p:txBody>
      </p:sp>
      <p:sp>
        <p:nvSpPr>
          <p:cNvPr id="130" name="Google Shape;130;gddc5de506a_0_73"/>
          <p:cNvSpPr txBox="1"/>
          <p:nvPr>
            <p:ph idx="12" type="sldNum"/>
          </p:nvPr>
        </p:nvSpPr>
        <p:spPr>
          <a:xfrm>
            <a:off x="8191500" y="6491287"/>
            <a:ext cx="812700" cy="288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31" name="Google Shape;131;gddc5de506a_0_73"/>
          <p:cNvPicPr preferRelativeResize="0"/>
          <p:nvPr/>
        </p:nvPicPr>
        <p:blipFill rotWithShape="1">
          <a:blip r:embed="rId4">
            <a:alphaModFix/>
          </a:blip>
          <a:srcRect b="0" l="0" r="0" t="0"/>
          <a:stretch/>
        </p:blipFill>
        <p:spPr>
          <a:xfrm>
            <a:off x="5390480" y="4134750"/>
            <a:ext cx="3543026" cy="2218825"/>
          </a:xfrm>
          <a:prstGeom prst="rect">
            <a:avLst/>
          </a:prstGeom>
          <a:noFill/>
          <a:ln>
            <a:noFill/>
          </a:ln>
        </p:spPr>
      </p:pic>
      <p:sp>
        <p:nvSpPr>
          <p:cNvPr id="132" name="Google Shape;132;gddc5de506a_0_73"/>
          <p:cNvSpPr txBox="1"/>
          <p:nvPr/>
        </p:nvSpPr>
        <p:spPr>
          <a:xfrm>
            <a:off x="241200" y="1668000"/>
            <a:ext cx="8483400" cy="1644000"/>
          </a:xfrm>
          <a:prstGeom prst="rect">
            <a:avLst/>
          </a:prstGeom>
          <a:noFill/>
          <a:ln>
            <a:noFill/>
          </a:ln>
        </p:spPr>
        <p:txBody>
          <a:bodyPr anchorCtr="0" anchor="t" bIns="91425" lIns="91425" spcFirstLastPara="1" rIns="91425" wrap="square" tIns="91425">
            <a:spAutoFit/>
          </a:bodyPr>
          <a:lstStyle/>
          <a:p>
            <a:pPr indent="0" lvl="0" marL="228600" marR="279400" rtl="0" algn="just">
              <a:lnSpc>
                <a:spcPct val="115000"/>
              </a:lnSpc>
              <a:spcBef>
                <a:spcPts val="0"/>
              </a:spcBef>
              <a:spcAft>
                <a:spcPts val="0"/>
              </a:spcAft>
              <a:buClr>
                <a:srgbClr val="000000"/>
              </a:buClr>
              <a:buSzPts val="1200"/>
              <a:buFont typeface="Arial"/>
              <a:buNone/>
            </a:pPr>
            <a:r>
              <a:rPr b="1" i="1" lang="en-US" sz="1200" u="none" cap="none" strike="noStrike">
                <a:solidFill>
                  <a:srgbClr val="980000"/>
                </a:solidFill>
                <a:latin typeface="Arial"/>
                <a:ea typeface="Arial"/>
                <a:cs typeface="Arial"/>
                <a:sym typeface="Arial"/>
              </a:rPr>
              <a:t>Objetivo General</a:t>
            </a:r>
            <a:endParaRPr b="1" i="1" sz="1200" u="none" cap="none" strike="noStrike">
              <a:solidFill>
                <a:srgbClr val="980000"/>
              </a:solidFill>
              <a:latin typeface="Arial"/>
              <a:ea typeface="Arial"/>
              <a:cs typeface="Arial"/>
              <a:sym typeface="Arial"/>
            </a:endParaRPr>
          </a:p>
          <a:p>
            <a:pPr indent="0" lvl="0" marL="22860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 </a:t>
            </a:r>
            <a:endParaRPr b="0" i="0" sz="1200" u="none" cap="none" strike="noStrike">
              <a:solidFill>
                <a:schemeClr val="dk1"/>
              </a:solidFill>
              <a:latin typeface="Times New Roman"/>
              <a:ea typeface="Times New Roman"/>
              <a:cs typeface="Times New Roman"/>
              <a:sym typeface="Times New Roman"/>
            </a:endParaRPr>
          </a:p>
          <a:p>
            <a:pPr indent="0" lvl="0" marL="228600" marR="279400" rtl="0" algn="just">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Desarrollar un aplicativo web que realice el seguimiento y control a informes de gestión y planes de acción de grupos, semilleros y proyectos de investigación para el mejoramiento de los procesos de estas unidades de investigación.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 </a:t>
            </a:r>
            <a:endParaRPr b="0" i="0" sz="1200" u="none" cap="none" strike="noStrike">
              <a:solidFill>
                <a:schemeClr val="dk1"/>
              </a:solidFill>
              <a:latin typeface="Times New Roman"/>
              <a:ea typeface="Times New Roman"/>
              <a:cs typeface="Times New Roman"/>
              <a:sym typeface="Times New Roman"/>
            </a:endParaRPr>
          </a:p>
          <a:p>
            <a:pPr indent="-228600" lvl="0" marL="444500" marR="27940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33" name="Google Shape;133;gddc5de506a_0_73"/>
          <p:cNvSpPr txBox="1"/>
          <p:nvPr/>
        </p:nvSpPr>
        <p:spPr>
          <a:xfrm>
            <a:off x="241200" y="3008400"/>
            <a:ext cx="5075700" cy="3449400"/>
          </a:xfrm>
          <a:prstGeom prst="rect">
            <a:avLst/>
          </a:prstGeom>
          <a:noFill/>
          <a:ln>
            <a:noFill/>
          </a:ln>
        </p:spPr>
        <p:txBody>
          <a:bodyPr anchorCtr="0" anchor="t" bIns="91425" lIns="91425" spcFirstLastPara="1" rIns="91425" wrap="square" tIns="91425">
            <a:spAutoFit/>
          </a:bodyPr>
          <a:lstStyle/>
          <a:p>
            <a:pPr indent="0" lvl="0" marL="215900" marR="279400" rtl="0" algn="just">
              <a:lnSpc>
                <a:spcPct val="115000"/>
              </a:lnSpc>
              <a:spcBef>
                <a:spcPts val="0"/>
              </a:spcBef>
              <a:spcAft>
                <a:spcPts val="0"/>
              </a:spcAft>
              <a:buClr>
                <a:srgbClr val="000000"/>
              </a:buClr>
              <a:buSzPts val="1200"/>
              <a:buFont typeface="Arial"/>
              <a:buNone/>
            </a:pPr>
            <a:r>
              <a:rPr b="1" i="1" lang="en-US" sz="1200" u="none" cap="none" strike="noStrike">
                <a:solidFill>
                  <a:srgbClr val="980000"/>
                </a:solidFill>
                <a:latin typeface="Arial"/>
                <a:ea typeface="Arial"/>
                <a:cs typeface="Arial"/>
                <a:sym typeface="Arial"/>
              </a:rPr>
              <a:t>Objetivos Específicos</a:t>
            </a:r>
            <a:endParaRPr b="1" i="1" sz="1200" u="none" cap="none" strike="noStrike">
              <a:solidFill>
                <a:srgbClr val="98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317500" lvl="0" marL="457200" marR="279400" rtl="0" algn="just">
              <a:lnSpc>
                <a:spcPct val="115000"/>
              </a:lnSpc>
              <a:spcBef>
                <a:spcPts val="0"/>
              </a:spcBef>
              <a:spcAft>
                <a:spcPts val="0"/>
              </a:spcAft>
              <a:buClr>
                <a:schemeClr val="dk1"/>
              </a:buClr>
              <a:buSzPts val="1400"/>
              <a:buFont typeface="Arial"/>
              <a:buChar char="●"/>
            </a:pPr>
            <a:r>
              <a:rPr b="0" i="0" lang="en-US" sz="1200" u="none" cap="none" strike="noStrike">
                <a:solidFill>
                  <a:schemeClr val="dk1"/>
                </a:solidFill>
                <a:latin typeface="Arial"/>
                <a:ea typeface="Arial"/>
                <a:cs typeface="Arial"/>
                <a:sym typeface="Arial"/>
              </a:rPr>
              <a:t>Analizar los procesos para los planes de acción e informes de gestión de las unidades investigativas que manejan en la VAIE con el fin de extraer los requerimientos funcionales y no funcionales.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317500" lvl="0" marL="457200" marR="279400" rtl="0" algn="just">
              <a:lnSpc>
                <a:spcPct val="115000"/>
              </a:lnSpc>
              <a:spcBef>
                <a:spcPts val="0"/>
              </a:spcBef>
              <a:spcAft>
                <a:spcPts val="0"/>
              </a:spcAft>
              <a:buClr>
                <a:schemeClr val="dk1"/>
              </a:buClr>
              <a:buSzPts val="1400"/>
              <a:buFont typeface="Arial"/>
              <a:buChar char="●"/>
            </a:pPr>
            <a:r>
              <a:rPr b="0" i="0" lang="en-US" sz="1200" u="none" cap="none" strike="noStrike">
                <a:solidFill>
                  <a:schemeClr val="dk1"/>
                </a:solidFill>
                <a:latin typeface="Arial"/>
                <a:ea typeface="Arial"/>
                <a:cs typeface="Arial"/>
                <a:sym typeface="Arial"/>
              </a:rPr>
              <a:t>Desarrollar los módulos del aplicativo para dar solución a las necesidades que presenta la VAIE en  los procesos para los planes de acción e informes de gestión de las unidades investigativas.</a:t>
            </a:r>
            <a:endParaRPr b="0" i="0" sz="1200" u="none" cap="none" strike="noStrike">
              <a:solidFill>
                <a:schemeClr val="dk1"/>
              </a:solidFill>
              <a:latin typeface="Arial"/>
              <a:ea typeface="Arial"/>
              <a:cs typeface="Arial"/>
              <a:sym typeface="Arial"/>
            </a:endParaRPr>
          </a:p>
          <a:p>
            <a:pPr indent="0" lvl="0" marL="457200" marR="27940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17500" lvl="0" marL="457200" marR="279400" rtl="0" algn="just">
              <a:lnSpc>
                <a:spcPct val="115000"/>
              </a:lnSpc>
              <a:spcBef>
                <a:spcPts val="0"/>
              </a:spcBef>
              <a:spcAft>
                <a:spcPts val="0"/>
              </a:spcAft>
              <a:buClr>
                <a:schemeClr val="dk1"/>
              </a:buClr>
              <a:buSzPts val="1400"/>
              <a:buFont typeface="Arial"/>
              <a:buChar char="●"/>
            </a:pPr>
            <a:r>
              <a:rPr b="0" i="0" lang="en-US" sz="1200" u="none" cap="none" strike="noStrike">
                <a:solidFill>
                  <a:schemeClr val="dk1"/>
                </a:solidFill>
                <a:latin typeface="Arial"/>
                <a:ea typeface="Arial"/>
                <a:cs typeface="Arial"/>
                <a:sym typeface="Arial"/>
              </a:rPr>
              <a:t>Implementar el aplicativo web en un ambiente de producción con el fin de que los usuarios puedan acceder a los servicios.</a:t>
            </a:r>
            <a:endParaRPr b="0" i="0" sz="1200" u="none" cap="none" strike="noStrike">
              <a:solidFill>
                <a:schemeClr val="dk1"/>
              </a:solidFill>
              <a:latin typeface="Arial"/>
              <a:ea typeface="Arial"/>
              <a:cs typeface="Arial"/>
              <a:sym typeface="Arial"/>
            </a:endParaRPr>
          </a:p>
          <a:p>
            <a:pPr indent="0" lvl="0" marL="0" marR="27940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11_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2014-08-04T20:02:07Z</dcterms:created>
  <dc:creator>Boris Perez</dc:creator>
</cp:coreProperties>
</file>