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65" r:id="rId5"/>
    <p:sldId id="267" r:id="rId6"/>
    <p:sldId id="263" r:id="rId7"/>
    <p:sldId id="259" r:id="rId8"/>
    <p:sldId id="269" r:id="rId9"/>
    <p:sldId id="271" r:id="rId10"/>
    <p:sldId id="273" r:id="rId11"/>
    <p:sldId id="272" r:id="rId12"/>
    <p:sldId id="275" r:id="rId13"/>
    <p:sldId id="276" r:id="rId14"/>
    <p:sldId id="260" r:id="rId15"/>
    <p:sldId id="261" r:id="rId16"/>
    <p:sldId id="262" r:id="rId17"/>
    <p:sldId id="270"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B8F3E4-4AD3-4822-8943-039121F04A51}" v="207" dt="2019-10-08T20:45:42.5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00" autoAdjust="0"/>
    <p:restoredTop sz="94660"/>
  </p:normalViewPr>
  <p:slideViewPr>
    <p:cSldViewPr snapToGrid="0">
      <p:cViewPr varScale="1">
        <p:scale>
          <a:sx n="86" d="100"/>
          <a:sy n="86" d="100"/>
        </p:scale>
        <p:origin x="39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anie villegas" userId="8e7a08d0b81b8b4c" providerId="Windows Live" clId="Web-{DBB8F3E4-4AD3-4822-8943-039121F04A51}"/>
    <pc:docChg chg="modSld">
      <pc:chgData name="stephanie villegas" userId="8e7a08d0b81b8b4c" providerId="Windows Live" clId="Web-{DBB8F3E4-4AD3-4822-8943-039121F04A51}" dt="2019-10-08T20:45:42.570" v="204" actId="20577"/>
      <pc:docMkLst>
        <pc:docMk/>
      </pc:docMkLst>
      <pc:sldChg chg="modSp">
        <pc:chgData name="stephanie villegas" userId="8e7a08d0b81b8b4c" providerId="Windows Live" clId="Web-{DBB8F3E4-4AD3-4822-8943-039121F04A51}" dt="2019-10-08T20:42:55.460" v="29" actId="20577"/>
        <pc:sldMkLst>
          <pc:docMk/>
          <pc:sldMk cId="223363344" sldId="257"/>
        </pc:sldMkLst>
        <pc:spChg chg="mod">
          <ac:chgData name="stephanie villegas" userId="8e7a08d0b81b8b4c" providerId="Windows Live" clId="Web-{DBB8F3E4-4AD3-4822-8943-039121F04A51}" dt="2019-10-08T20:42:55.460" v="29" actId="20577"/>
          <ac:spMkLst>
            <pc:docMk/>
            <pc:sldMk cId="223363344" sldId="257"/>
            <ac:spMk id="3" creationId="{2FB9A2BF-8E53-4771-8F73-711158A751CC}"/>
          </ac:spMkLst>
        </pc:spChg>
      </pc:sldChg>
      <pc:sldChg chg="modSp">
        <pc:chgData name="stephanie villegas" userId="8e7a08d0b81b8b4c" providerId="Windows Live" clId="Web-{DBB8F3E4-4AD3-4822-8943-039121F04A51}" dt="2019-10-08T20:43:44.913" v="55" actId="20577"/>
        <pc:sldMkLst>
          <pc:docMk/>
          <pc:sldMk cId="1065376873" sldId="265"/>
        </pc:sldMkLst>
        <pc:spChg chg="mod">
          <ac:chgData name="stephanie villegas" userId="8e7a08d0b81b8b4c" providerId="Windows Live" clId="Web-{DBB8F3E4-4AD3-4822-8943-039121F04A51}" dt="2019-10-08T20:43:44.913" v="55" actId="20577"/>
          <ac:spMkLst>
            <pc:docMk/>
            <pc:sldMk cId="1065376873" sldId="265"/>
            <ac:spMk id="3" creationId="{BDDC57E4-AA3C-4061-AB97-52DE093D77B6}"/>
          </ac:spMkLst>
        </pc:spChg>
      </pc:sldChg>
      <pc:sldChg chg="modSp">
        <pc:chgData name="stephanie villegas" userId="8e7a08d0b81b8b4c" providerId="Windows Live" clId="Web-{DBB8F3E4-4AD3-4822-8943-039121F04A51}" dt="2019-10-08T20:45:42.570" v="203" actId="20577"/>
        <pc:sldMkLst>
          <pc:docMk/>
          <pc:sldMk cId="1181542729" sldId="267"/>
        </pc:sldMkLst>
        <pc:spChg chg="mod">
          <ac:chgData name="stephanie villegas" userId="8e7a08d0b81b8b4c" providerId="Windows Live" clId="Web-{DBB8F3E4-4AD3-4822-8943-039121F04A51}" dt="2019-10-08T20:45:42.570" v="203" actId="20577"/>
          <ac:spMkLst>
            <pc:docMk/>
            <pc:sldMk cId="1181542729" sldId="267"/>
            <ac:spMk id="3" creationId="{E11289D5-3930-4B11-9923-E9B2B7BA5413}"/>
          </ac:spMkLst>
        </pc:spChg>
      </pc:sldChg>
    </pc:docChg>
  </pc:docChgLst>
  <pc:docChgLst>
    <pc:chgData name="Jessica Hatcher" userId="2d3dc252ed63e872" providerId="LiveId" clId="{90E18B80-64EA-492C-BDE1-885B9D70F676}"/>
    <pc:docChg chg="undo custSel addSld modSld">
      <pc:chgData name="Jessica Hatcher" userId="2d3dc252ed63e872" providerId="LiveId" clId="{90E18B80-64EA-492C-BDE1-885B9D70F676}" dt="2019-10-09T01:20:23.607" v="1611" actId="1076"/>
      <pc:docMkLst>
        <pc:docMk/>
      </pc:docMkLst>
      <pc:sldChg chg="modSp">
        <pc:chgData name="Jessica Hatcher" userId="2d3dc252ed63e872" providerId="LiveId" clId="{90E18B80-64EA-492C-BDE1-885B9D70F676}" dt="2019-10-09T01:15:23.662" v="1610" actId="1076"/>
        <pc:sldMkLst>
          <pc:docMk/>
          <pc:sldMk cId="3153073831" sldId="259"/>
        </pc:sldMkLst>
        <pc:picChg chg="mod">
          <ac:chgData name="Jessica Hatcher" userId="2d3dc252ed63e872" providerId="LiveId" clId="{90E18B80-64EA-492C-BDE1-885B9D70F676}" dt="2019-10-09T01:15:23.662" v="1610" actId="1076"/>
          <ac:picMkLst>
            <pc:docMk/>
            <pc:sldMk cId="3153073831" sldId="259"/>
            <ac:picMk id="7" creationId="{1FA66388-432A-4E8C-B12F-A26E5C51283D}"/>
          </ac:picMkLst>
        </pc:picChg>
      </pc:sldChg>
      <pc:sldChg chg="modSp">
        <pc:chgData name="Jessica Hatcher" userId="2d3dc252ed63e872" providerId="LiveId" clId="{90E18B80-64EA-492C-BDE1-885B9D70F676}" dt="2019-10-08T19:19:16.582" v="106" actId="313"/>
        <pc:sldMkLst>
          <pc:docMk/>
          <pc:sldMk cId="1065376873" sldId="265"/>
        </pc:sldMkLst>
        <pc:spChg chg="mod">
          <ac:chgData name="Jessica Hatcher" userId="2d3dc252ed63e872" providerId="LiveId" clId="{90E18B80-64EA-492C-BDE1-885B9D70F676}" dt="2019-10-08T19:19:16.582" v="106" actId="313"/>
          <ac:spMkLst>
            <pc:docMk/>
            <pc:sldMk cId="1065376873" sldId="265"/>
            <ac:spMk id="3" creationId="{BDDC57E4-AA3C-4061-AB97-52DE093D77B6}"/>
          </ac:spMkLst>
        </pc:spChg>
      </pc:sldChg>
      <pc:sldChg chg="modSp">
        <pc:chgData name="Jessica Hatcher" userId="2d3dc252ed63e872" providerId="LiveId" clId="{90E18B80-64EA-492C-BDE1-885B9D70F676}" dt="2019-10-08T19:20:21.849" v="254" actId="20577"/>
        <pc:sldMkLst>
          <pc:docMk/>
          <pc:sldMk cId="1181542729" sldId="267"/>
        </pc:sldMkLst>
        <pc:spChg chg="mod">
          <ac:chgData name="Jessica Hatcher" userId="2d3dc252ed63e872" providerId="LiveId" clId="{90E18B80-64EA-492C-BDE1-885B9D70F676}" dt="2019-10-08T19:20:21.849" v="254" actId="20577"/>
          <ac:spMkLst>
            <pc:docMk/>
            <pc:sldMk cId="1181542729" sldId="267"/>
            <ac:spMk id="3" creationId="{E11289D5-3930-4B11-9923-E9B2B7BA5413}"/>
          </ac:spMkLst>
        </pc:spChg>
      </pc:sldChg>
      <pc:sldChg chg="modSp">
        <pc:chgData name="Jessica Hatcher" userId="2d3dc252ed63e872" providerId="LiveId" clId="{90E18B80-64EA-492C-BDE1-885B9D70F676}" dt="2019-10-09T01:20:23.607" v="1611" actId="1076"/>
        <pc:sldMkLst>
          <pc:docMk/>
          <pc:sldMk cId="797360802" sldId="269"/>
        </pc:sldMkLst>
        <pc:spChg chg="mod">
          <ac:chgData name="Jessica Hatcher" userId="2d3dc252ed63e872" providerId="LiveId" clId="{90E18B80-64EA-492C-BDE1-885B9D70F676}" dt="2019-10-09T01:20:23.607" v="1611" actId="1076"/>
          <ac:spMkLst>
            <pc:docMk/>
            <pc:sldMk cId="797360802" sldId="269"/>
            <ac:spMk id="3" creationId="{EA46EBA8-163E-4934-A85A-514025B3AE28}"/>
          </ac:spMkLst>
        </pc:spChg>
      </pc:sldChg>
      <pc:sldChg chg="modSp">
        <pc:chgData name="Jessica Hatcher" userId="2d3dc252ed63e872" providerId="LiveId" clId="{90E18B80-64EA-492C-BDE1-885B9D70F676}" dt="2019-10-08T22:28:36.339" v="356" actId="20577"/>
        <pc:sldMkLst>
          <pc:docMk/>
          <pc:sldMk cId="1639617148" sldId="270"/>
        </pc:sldMkLst>
        <pc:spChg chg="mod">
          <ac:chgData name="Jessica Hatcher" userId="2d3dc252ed63e872" providerId="LiveId" clId="{90E18B80-64EA-492C-BDE1-885B9D70F676}" dt="2019-10-08T22:28:36.339" v="356" actId="20577"/>
          <ac:spMkLst>
            <pc:docMk/>
            <pc:sldMk cId="1639617148" sldId="270"/>
            <ac:spMk id="4" creationId="{F77848B7-DB4E-4D1E-89D0-F88D5E93F29B}"/>
          </ac:spMkLst>
        </pc:spChg>
      </pc:sldChg>
      <pc:sldChg chg="modSp">
        <pc:chgData name="Jessica Hatcher" userId="2d3dc252ed63e872" providerId="LiveId" clId="{90E18B80-64EA-492C-BDE1-885B9D70F676}" dt="2019-10-09T01:12:55.320" v="1608" actId="207"/>
        <pc:sldMkLst>
          <pc:docMk/>
          <pc:sldMk cId="1029150090" sldId="271"/>
        </pc:sldMkLst>
        <pc:graphicFrameChg chg="modGraphic">
          <ac:chgData name="Jessica Hatcher" userId="2d3dc252ed63e872" providerId="LiveId" clId="{90E18B80-64EA-492C-BDE1-885B9D70F676}" dt="2019-10-09T01:12:55.320" v="1608" actId="207"/>
          <ac:graphicFrameMkLst>
            <pc:docMk/>
            <pc:sldMk cId="1029150090" sldId="271"/>
            <ac:graphicFrameMk id="15" creationId="{DF39A60C-DA7E-4332-B32F-CA68FB5BAB5D}"/>
          </ac:graphicFrameMkLst>
        </pc:graphicFrameChg>
      </pc:sldChg>
      <pc:sldChg chg="addSp delSp modSp">
        <pc:chgData name="Jessica Hatcher" userId="2d3dc252ed63e872" providerId="LiveId" clId="{90E18B80-64EA-492C-BDE1-885B9D70F676}" dt="2019-10-09T00:59:40.766" v="1590" actId="20577"/>
        <pc:sldMkLst>
          <pc:docMk/>
          <pc:sldMk cId="4037689175" sldId="274"/>
        </pc:sldMkLst>
        <pc:spChg chg="del">
          <ac:chgData name="Jessica Hatcher" userId="2d3dc252ed63e872" providerId="LiveId" clId="{90E18B80-64EA-492C-BDE1-885B9D70F676}" dt="2019-10-08T19:20:34.119" v="255" actId="478"/>
          <ac:spMkLst>
            <pc:docMk/>
            <pc:sldMk cId="4037689175" sldId="274"/>
            <ac:spMk id="3" creationId="{7B22CF15-679C-4BCD-943E-BDB4FEE5B91C}"/>
          </ac:spMkLst>
        </pc:spChg>
        <pc:spChg chg="add mod">
          <ac:chgData name="Jessica Hatcher" userId="2d3dc252ed63e872" providerId="LiveId" clId="{90E18B80-64EA-492C-BDE1-885B9D70F676}" dt="2019-10-09T00:59:40.766" v="1590" actId="20577"/>
          <ac:spMkLst>
            <pc:docMk/>
            <pc:sldMk cId="4037689175" sldId="274"/>
            <ac:spMk id="6" creationId="{3181F520-8D86-4FE9-8AFF-9039D1FBD23B}"/>
          </ac:spMkLst>
        </pc:spChg>
      </pc:sldChg>
      <pc:sldChg chg="addSp modSp add">
        <pc:chgData name="Jessica Hatcher" userId="2d3dc252ed63e872" providerId="LiveId" clId="{90E18B80-64EA-492C-BDE1-885B9D70F676}" dt="2019-10-09T00:46:49.804" v="1025" actId="20577"/>
        <pc:sldMkLst>
          <pc:docMk/>
          <pc:sldMk cId="1609957215" sldId="275"/>
        </pc:sldMkLst>
        <pc:spChg chg="add mod">
          <ac:chgData name="Jessica Hatcher" userId="2d3dc252ed63e872" providerId="LiveId" clId="{90E18B80-64EA-492C-BDE1-885B9D70F676}" dt="2019-10-09T00:46:49.804" v="1025" actId="20577"/>
          <ac:spMkLst>
            <pc:docMk/>
            <pc:sldMk cId="1609957215" sldId="275"/>
            <ac:spMk id="3" creationId="{6FB8EFD4-F3C6-415C-8447-284237E6DD48}"/>
          </ac:spMkLst>
        </pc:spChg>
        <pc:spChg chg="add mod">
          <ac:chgData name="Jessica Hatcher" userId="2d3dc252ed63e872" providerId="LiveId" clId="{90E18B80-64EA-492C-BDE1-885B9D70F676}" dt="2019-10-09T00:39:14.373" v="428" actId="255"/>
          <ac:spMkLst>
            <pc:docMk/>
            <pc:sldMk cId="1609957215" sldId="275"/>
            <ac:spMk id="4" creationId="{3FB8923F-02C4-4DC6-AA42-DD703947FC43}"/>
          </ac:spMkLst>
        </pc:spChg>
        <pc:graphicFrameChg chg="add mod modGraphic">
          <ac:chgData name="Jessica Hatcher" userId="2d3dc252ed63e872" providerId="LiveId" clId="{90E18B80-64EA-492C-BDE1-885B9D70F676}" dt="2019-10-08T22:22:29.761" v="288" actId="1076"/>
          <ac:graphicFrameMkLst>
            <pc:docMk/>
            <pc:sldMk cId="1609957215" sldId="275"/>
            <ac:graphicFrameMk id="2" creationId="{1E1EC855-4ECA-4BB7-A1A1-DA971768729E}"/>
          </ac:graphicFrameMkLst>
        </pc:graphicFrameChg>
        <pc:picChg chg="add mod">
          <ac:chgData name="Jessica Hatcher" userId="2d3dc252ed63e872" providerId="LiveId" clId="{90E18B80-64EA-492C-BDE1-885B9D70F676}" dt="2019-10-08T22:22:20.759" v="285" actId="1076"/>
          <ac:picMkLst>
            <pc:docMk/>
            <pc:sldMk cId="1609957215" sldId="275"/>
            <ac:picMk id="1026" creationId="{709B5915-3C02-4CEA-9594-5C99798355CD}"/>
          </ac:picMkLst>
        </pc:picChg>
      </pc:sldChg>
      <pc:sldChg chg="addSp modSp add">
        <pc:chgData name="Jessica Hatcher" userId="2d3dc252ed63e872" providerId="LiveId" clId="{90E18B80-64EA-492C-BDE1-885B9D70F676}" dt="2019-10-09T01:00:34.931" v="1605" actId="1076"/>
        <pc:sldMkLst>
          <pc:docMk/>
          <pc:sldMk cId="3214767336" sldId="276"/>
        </pc:sldMkLst>
        <pc:spChg chg="add mod">
          <ac:chgData name="Jessica Hatcher" userId="2d3dc252ed63e872" providerId="LiveId" clId="{90E18B80-64EA-492C-BDE1-885B9D70F676}" dt="2019-10-09T01:00:34.931" v="1605" actId="1076"/>
          <ac:spMkLst>
            <pc:docMk/>
            <pc:sldMk cId="3214767336" sldId="276"/>
            <ac:spMk id="3" creationId="{684B43DE-2A5B-4CE3-9D6F-96C03896B4BB}"/>
          </ac:spMkLst>
        </pc:spChg>
        <pc:graphicFrameChg chg="add mod modGraphic">
          <ac:chgData name="Jessica Hatcher" userId="2d3dc252ed63e872" providerId="LiveId" clId="{90E18B80-64EA-492C-BDE1-885B9D70F676}" dt="2019-10-08T22:24:56.724" v="309" actId="122"/>
          <ac:graphicFrameMkLst>
            <pc:docMk/>
            <pc:sldMk cId="3214767336" sldId="276"/>
            <ac:graphicFrameMk id="2" creationId="{D0919AC0-9D5F-4B8A-8BB5-93074C3B9858}"/>
          </ac:graphicFrameMkLst>
        </pc:graphicFrameChg>
        <pc:picChg chg="add mod">
          <ac:chgData name="Jessica Hatcher" userId="2d3dc252ed63e872" providerId="LiveId" clId="{90E18B80-64EA-492C-BDE1-885B9D70F676}" dt="2019-10-08T22:24:48.794" v="307" actId="14100"/>
          <ac:picMkLst>
            <pc:docMk/>
            <pc:sldMk cId="3214767336" sldId="276"/>
            <ac:picMk id="2050" creationId="{C42F3808-C382-4085-9F91-364AAD96476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10/8/2019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10/8/2019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10/8/2019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10/8/2019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051F6-C159-4337-9BFE-9F5AD366D564}"/>
              </a:ext>
            </a:extLst>
          </p:cNvPr>
          <p:cNvSpPr>
            <a:spLocks noGrp="1"/>
          </p:cNvSpPr>
          <p:nvPr>
            <p:ph type="ctrTitle"/>
          </p:nvPr>
        </p:nvSpPr>
        <p:spPr/>
        <p:txBody>
          <a:bodyPr/>
          <a:lstStyle/>
          <a:p>
            <a:r>
              <a:rPr lang="en-US" dirty="0"/>
              <a:t>School shooting 1999-2019</a:t>
            </a:r>
          </a:p>
        </p:txBody>
      </p:sp>
      <p:sp>
        <p:nvSpPr>
          <p:cNvPr id="3" name="Subtitle 2">
            <a:extLst>
              <a:ext uri="{FF2B5EF4-FFF2-40B4-BE49-F238E27FC236}">
                <a16:creationId xmlns:a16="http://schemas.microsoft.com/office/drawing/2014/main" id="{C19F4ED0-6551-443A-BEE9-DA1519B5463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35551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2E648-6511-4A4A-8C21-8E48A348F9EE}"/>
              </a:ext>
            </a:extLst>
          </p:cNvPr>
          <p:cNvSpPr>
            <a:spLocks noGrp="1"/>
          </p:cNvSpPr>
          <p:nvPr>
            <p:ph type="title"/>
          </p:nvPr>
        </p:nvSpPr>
        <p:spPr>
          <a:xfrm>
            <a:off x="821516" y="640263"/>
            <a:ext cx="6204984" cy="1344975"/>
          </a:xfrm>
        </p:spPr>
        <p:txBody>
          <a:bodyPr>
            <a:normAutofit fontScale="90000"/>
          </a:bodyPr>
          <a:lstStyle/>
          <a:p>
            <a:r>
              <a:rPr lang="en-US" sz="4000" dirty="0"/>
              <a:t>Shooters Time Preference </a:t>
            </a:r>
          </a:p>
        </p:txBody>
      </p:sp>
      <p:sp>
        <p:nvSpPr>
          <p:cNvPr id="9" name="Content Placeholder 8">
            <a:extLst>
              <a:ext uri="{FF2B5EF4-FFF2-40B4-BE49-F238E27FC236}">
                <a16:creationId xmlns:a16="http://schemas.microsoft.com/office/drawing/2014/main" id="{F55A8714-5315-476C-B48A-2E8902EE0CFB}"/>
              </a:ext>
            </a:extLst>
          </p:cNvPr>
          <p:cNvSpPr>
            <a:spLocks noGrp="1"/>
          </p:cNvSpPr>
          <p:nvPr>
            <p:ph idx="1"/>
          </p:nvPr>
        </p:nvSpPr>
        <p:spPr>
          <a:xfrm>
            <a:off x="821515" y="2121762"/>
            <a:ext cx="6204984" cy="3626917"/>
          </a:xfrm>
        </p:spPr>
        <p:txBody>
          <a:bodyPr>
            <a:normAutofit/>
          </a:bodyPr>
          <a:lstStyle/>
          <a:p>
            <a:r>
              <a:rPr lang="en-US" sz="2400" dirty="0"/>
              <a:t>Most shootings Occur 12 pm </a:t>
            </a:r>
          </a:p>
          <a:p>
            <a:r>
              <a:rPr lang="en-US" sz="2400" dirty="0"/>
              <a:t>Second leading time 7 am and 8 am </a:t>
            </a:r>
          </a:p>
          <a:p>
            <a:r>
              <a:rPr lang="en-US" sz="2400" dirty="0"/>
              <a:t>Least school shooting occur around 4 pm </a:t>
            </a:r>
          </a:p>
          <a:p>
            <a:pPr marL="0" indent="0">
              <a:buNone/>
            </a:pPr>
            <a:endParaRPr lang="en-US" sz="2400" dirty="0"/>
          </a:p>
        </p:txBody>
      </p:sp>
      <p:pic>
        <p:nvPicPr>
          <p:cNvPr id="3076" name="Picture 4">
            <a:extLst>
              <a:ext uri="{FF2B5EF4-FFF2-40B4-BE49-F238E27FC236}">
                <a16:creationId xmlns:a16="http://schemas.microsoft.com/office/drawing/2014/main" id="{9ACF8C91-7BAD-4A36-AAE2-88B37D71438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84244" y="306909"/>
            <a:ext cx="3333023" cy="2286000"/>
          </a:xfrm>
          <a:prstGeom prst="rect">
            <a:avLst/>
          </a:prstGeom>
          <a:noFill/>
          <a:extLst>
            <a:ext uri="{909E8E84-426E-40DD-AFC4-6F175D3DCCD1}">
              <a14:hiddenFill xmlns:a14="http://schemas.microsoft.com/office/drawing/2010/main">
                <a:solidFill>
                  <a:srgbClr val="FFFFFF"/>
                </a:solidFill>
              </a14:hiddenFill>
            </a:ext>
          </a:extLst>
        </p:spPr>
      </p:pic>
      <p:pic>
        <p:nvPicPr>
          <p:cNvPr id="8" name="Content Placeholder 7">
            <a:extLst>
              <a:ext uri="{FF2B5EF4-FFF2-40B4-BE49-F238E27FC236}">
                <a16:creationId xmlns:a16="http://schemas.microsoft.com/office/drawing/2014/main" id="{F766927C-5763-41E7-A50F-F4A5E76DD8C4}"/>
              </a:ext>
            </a:extLst>
          </p:cNvPr>
          <p:cNvPicPr>
            <a:picLocks noChangeAspect="1"/>
          </p:cNvPicPr>
          <p:nvPr/>
        </p:nvPicPr>
        <p:blipFill>
          <a:blip r:embed="rId3"/>
          <a:stretch>
            <a:fillRect/>
          </a:stretch>
        </p:blipFill>
        <p:spPr>
          <a:xfrm>
            <a:off x="7840243" y="2828925"/>
            <a:ext cx="4021025" cy="3388994"/>
          </a:xfrm>
          <a:prstGeom prst="rect">
            <a:avLst/>
          </a:prstGeom>
        </p:spPr>
      </p:pic>
      <p:sp>
        <p:nvSpPr>
          <p:cNvPr id="10" name="TextBox 9">
            <a:extLst>
              <a:ext uri="{FF2B5EF4-FFF2-40B4-BE49-F238E27FC236}">
                <a16:creationId xmlns:a16="http://schemas.microsoft.com/office/drawing/2014/main" id="{C07829A0-8833-44A3-96D4-0B4FED3CCF41}"/>
              </a:ext>
            </a:extLst>
          </p:cNvPr>
          <p:cNvSpPr txBox="1"/>
          <p:nvPr/>
        </p:nvSpPr>
        <p:spPr>
          <a:xfrm>
            <a:off x="590550" y="3429000"/>
            <a:ext cx="5505450" cy="2031325"/>
          </a:xfrm>
          <a:prstGeom prst="rect">
            <a:avLst/>
          </a:prstGeom>
          <a:noFill/>
        </p:spPr>
        <p:txBody>
          <a:bodyPr wrap="square" rtlCol="0">
            <a:spAutoFit/>
          </a:bodyPr>
          <a:lstStyle/>
          <a:p>
            <a:r>
              <a:rPr lang="en-US" b="1" dirty="0"/>
              <a:t>Conclusion</a:t>
            </a:r>
          </a:p>
          <a:p>
            <a:pPr marL="285750" indent="-285750">
              <a:buFont typeface="Arial" panose="020B0604020202020204" pitchFamily="34" charset="0"/>
              <a:buChar char="•"/>
            </a:pPr>
            <a:r>
              <a:rPr lang="en-US" b="1" dirty="0"/>
              <a:t>In most cases gunmen choose to commit act around lunch time when all students and staff  members are gathered at the same place and time.</a:t>
            </a:r>
          </a:p>
          <a:p>
            <a:pPr marL="285750" indent="-285750">
              <a:buFont typeface="Arial" panose="020B0604020202020204" pitchFamily="34" charset="0"/>
              <a:buChar char="•"/>
            </a:pPr>
            <a:r>
              <a:rPr lang="en-US" b="1" dirty="0"/>
              <a:t>Most Shooters carry out the attack the first hours of the school day versus waiting to the end of the day </a:t>
            </a: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1479341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DE2AB-B453-42E0-96FA-81D27B9173EE}"/>
              </a:ext>
            </a:extLst>
          </p:cNvPr>
          <p:cNvSpPr>
            <a:spLocks noGrp="1"/>
          </p:cNvSpPr>
          <p:nvPr>
            <p:ph type="title"/>
          </p:nvPr>
        </p:nvSpPr>
        <p:spPr>
          <a:xfrm>
            <a:off x="643468" y="623392"/>
            <a:ext cx="3363974" cy="1607060"/>
          </a:xfrm>
          <a:noFill/>
          <a:ln w="19050">
            <a:solidFill>
              <a:schemeClr val="tx1"/>
            </a:solidFill>
          </a:ln>
        </p:spPr>
        <p:txBody>
          <a:bodyPr wrap="square" anchor="ctr">
            <a:normAutofit fontScale="90000"/>
          </a:bodyPr>
          <a:lstStyle/>
          <a:p>
            <a:pPr algn="ctr"/>
            <a:r>
              <a:rPr lang="en-US" sz="2800" dirty="0"/>
              <a:t>Weekday Distribution Of School Shootings</a:t>
            </a:r>
            <a:br>
              <a:rPr lang="en-US" sz="2800" dirty="0"/>
            </a:br>
            <a:r>
              <a:rPr lang="en-US" sz="2800" dirty="0"/>
              <a:t>1999-2019 </a:t>
            </a:r>
          </a:p>
        </p:txBody>
      </p:sp>
      <p:sp>
        <p:nvSpPr>
          <p:cNvPr id="2056" name="Content Placeholder 2053">
            <a:extLst>
              <a:ext uri="{FF2B5EF4-FFF2-40B4-BE49-F238E27FC236}">
                <a16:creationId xmlns:a16="http://schemas.microsoft.com/office/drawing/2014/main" id="{8D09103F-096F-4C8C-B58B-45D05F64BD7F}"/>
              </a:ext>
            </a:extLst>
          </p:cNvPr>
          <p:cNvSpPr>
            <a:spLocks noGrp="1"/>
          </p:cNvSpPr>
          <p:nvPr>
            <p:ph idx="1"/>
          </p:nvPr>
        </p:nvSpPr>
        <p:spPr>
          <a:xfrm>
            <a:off x="643468" y="2638043"/>
            <a:ext cx="3363974" cy="3415623"/>
          </a:xfrm>
        </p:spPr>
        <p:txBody>
          <a:bodyPr>
            <a:normAutofit/>
          </a:bodyPr>
          <a:lstStyle/>
          <a:p>
            <a:r>
              <a:rPr lang="en-US" sz="2000" dirty="0"/>
              <a:t>Tuesday  is the primary day for school shootings with a total of 55 shootings </a:t>
            </a:r>
          </a:p>
          <a:p>
            <a:r>
              <a:rPr lang="en-US" sz="2000" dirty="0"/>
              <a:t>Thursday Is The least common day for school Shootings </a:t>
            </a:r>
          </a:p>
          <a:p>
            <a:pPr marL="0" indent="0">
              <a:buNone/>
            </a:pPr>
            <a:endParaRPr lang="en-US" sz="2000" dirty="0"/>
          </a:p>
          <a:p>
            <a:endParaRPr lang="en-US" sz="2000" dirty="0"/>
          </a:p>
          <a:p>
            <a:endParaRPr lang="en-US" sz="2000" dirty="0"/>
          </a:p>
        </p:txBody>
      </p:sp>
      <p:pic>
        <p:nvPicPr>
          <p:cNvPr id="2052" name="Picture 4">
            <a:extLst>
              <a:ext uri="{FF2B5EF4-FFF2-40B4-BE49-F238E27FC236}">
                <a16:creationId xmlns:a16="http://schemas.microsoft.com/office/drawing/2014/main" id="{BEA232BE-CF9E-4F7B-B3BC-FAEECA786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5850" y="419100"/>
            <a:ext cx="7029450" cy="493394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C9F0180-D412-499E-9388-85DAA3A9850D}"/>
              </a:ext>
            </a:extLst>
          </p:cNvPr>
          <p:cNvSpPr txBox="1"/>
          <p:nvPr/>
        </p:nvSpPr>
        <p:spPr>
          <a:xfrm>
            <a:off x="994761" y="5044175"/>
            <a:ext cx="184731" cy="369332"/>
          </a:xfrm>
          <a:prstGeom prst="rect">
            <a:avLst/>
          </a:prstGeom>
          <a:noFill/>
        </p:spPr>
        <p:txBody>
          <a:bodyPr wrap="none" rtlCol="0">
            <a:spAutoFit/>
          </a:bodyPr>
          <a:lstStyle/>
          <a:p>
            <a:endParaRPr lang="en-US" dirty="0"/>
          </a:p>
        </p:txBody>
      </p:sp>
      <p:pic>
        <p:nvPicPr>
          <p:cNvPr id="12" name="Picture 11">
            <a:extLst>
              <a:ext uri="{FF2B5EF4-FFF2-40B4-BE49-F238E27FC236}">
                <a16:creationId xmlns:a16="http://schemas.microsoft.com/office/drawing/2014/main" id="{1570754A-ADC9-4C16-855C-430EE5C9177E}"/>
              </a:ext>
            </a:extLst>
          </p:cNvPr>
          <p:cNvPicPr>
            <a:picLocks noChangeAspect="1"/>
          </p:cNvPicPr>
          <p:nvPr/>
        </p:nvPicPr>
        <p:blipFill>
          <a:blip r:embed="rId3"/>
          <a:stretch>
            <a:fillRect/>
          </a:stretch>
        </p:blipFill>
        <p:spPr>
          <a:xfrm>
            <a:off x="643468" y="4869392"/>
            <a:ext cx="3151750" cy="1866900"/>
          </a:xfrm>
          <a:prstGeom prst="rect">
            <a:avLst/>
          </a:prstGeom>
        </p:spPr>
      </p:pic>
    </p:spTree>
    <p:extLst>
      <p:ext uri="{BB962C8B-B14F-4D97-AF65-F5344CB8AC3E}">
        <p14:creationId xmlns:p14="http://schemas.microsoft.com/office/powerpoint/2010/main" val="17265865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E1EC855-4ECA-4BB7-A1A1-DA971768729E}"/>
              </a:ext>
            </a:extLst>
          </p:cNvPr>
          <p:cNvGraphicFramePr>
            <a:graphicFrameLocks noGrp="1"/>
          </p:cNvGraphicFramePr>
          <p:nvPr>
            <p:extLst>
              <p:ext uri="{D42A27DB-BD31-4B8C-83A1-F6EECF244321}">
                <p14:modId xmlns:p14="http://schemas.microsoft.com/office/powerpoint/2010/main" val="863953772"/>
              </p:ext>
            </p:extLst>
          </p:nvPr>
        </p:nvGraphicFramePr>
        <p:xfrm>
          <a:off x="8301622" y="403974"/>
          <a:ext cx="2662026" cy="1463040"/>
        </p:xfrm>
        <a:graphic>
          <a:graphicData uri="http://schemas.openxmlformats.org/drawingml/2006/table">
            <a:tbl>
              <a:tblPr/>
              <a:tblGrid>
                <a:gridCol w="1373505">
                  <a:extLst>
                    <a:ext uri="{9D8B030D-6E8A-4147-A177-3AD203B41FA5}">
                      <a16:colId xmlns:a16="http://schemas.microsoft.com/office/drawing/2014/main" val="2863366063"/>
                    </a:ext>
                  </a:extLst>
                </a:gridCol>
                <a:gridCol w="1288521">
                  <a:extLst>
                    <a:ext uri="{9D8B030D-6E8A-4147-A177-3AD203B41FA5}">
                      <a16:colId xmlns:a16="http://schemas.microsoft.com/office/drawing/2014/main" val="1346979195"/>
                    </a:ext>
                  </a:extLst>
                </a:gridCol>
              </a:tblGrid>
              <a:tr h="0">
                <a:tc>
                  <a:txBody>
                    <a:bodyPr/>
                    <a:lstStyle/>
                    <a:p>
                      <a:pPr algn="r" fontAlgn="ctr"/>
                      <a:r>
                        <a:rPr lang="en-US" sz="1800" b="1" dirty="0">
                          <a:effectLst/>
                        </a:rPr>
                        <a:t>Gender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effectLst/>
                        </a:rPr>
                        <a:t>Incidents</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8718960"/>
                  </a:ext>
                </a:extLst>
              </a:tr>
              <a:tr h="264787">
                <a:tc>
                  <a:txBody>
                    <a:bodyPr/>
                    <a:lstStyle/>
                    <a:p>
                      <a:pPr algn="r" fontAlgn="ctr"/>
                      <a:r>
                        <a:rPr lang="en-US" sz="1800" dirty="0">
                          <a:effectLst/>
                        </a:rPr>
                        <a:t>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800" dirty="0">
                          <a:effectLst/>
                        </a:rPr>
                        <a:t>209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595902941"/>
                  </a:ext>
                </a:extLst>
              </a:tr>
              <a:tr h="264787">
                <a:tc>
                  <a:txBody>
                    <a:bodyPr/>
                    <a:lstStyle/>
                    <a:p>
                      <a:pPr algn="r" fontAlgn="ctr"/>
                      <a:r>
                        <a:rPr lang="en-US" sz="1800" dirty="0">
                          <a:effectLst/>
                        </a:rPr>
                        <a:t>Unidentified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800" dirty="0">
                          <a:effectLst/>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8198179"/>
                  </a:ext>
                </a:extLst>
              </a:tr>
              <a:tr h="264787">
                <a:tc>
                  <a:txBody>
                    <a:bodyPr/>
                    <a:lstStyle/>
                    <a:p>
                      <a:pPr algn="r" fontAlgn="ctr"/>
                      <a:r>
                        <a:rPr lang="en-US" sz="1800">
                          <a:effectLst/>
                        </a:rPr>
                        <a:t>Female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800" dirty="0">
                          <a:effectLst/>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954789982"/>
                  </a:ext>
                </a:extLst>
              </a:tr>
            </a:tbl>
          </a:graphicData>
        </a:graphic>
      </p:graphicFrame>
      <p:pic>
        <p:nvPicPr>
          <p:cNvPr id="1026" name="Picture 2">
            <a:extLst>
              <a:ext uri="{FF2B5EF4-FFF2-40B4-BE49-F238E27FC236}">
                <a16:creationId xmlns:a16="http://schemas.microsoft.com/office/drawing/2014/main" id="{709B5915-3C02-4CEA-9594-5C99798355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5212" y="2545627"/>
            <a:ext cx="4674846" cy="418364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FB8EFD4-F3C6-415C-8447-284237E6DD48}"/>
              </a:ext>
            </a:extLst>
          </p:cNvPr>
          <p:cNvSpPr/>
          <p:nvPr/>
        </p:nvSpPr>
        <p:spPr>
          <a:xfrm>
            <a:off x="686540" y="2121763"/>
            <a:ext cx="3894338" cy="3416320"/>
          </a:xfrm>
          <a:prstGeom prst="rect">
            <a:avLst/>
          </a:prstGeom>
        </p:spPr>
        <p:txBody>
          <a:bodyPr wrap="square">
            <a:spAutoFit/>
          </a:bodyPr>
          <a:lstStyle/>
          <a:p>
            <a:r>
              <a:rPr lang="en-US" dirty="0"/>
              <a:t>Male is the number one gender committing these crimes with 209 incidents followed by Female with 10 incidents over the sample period. There were 16 that were unidentified.</a:t>
            </a:r>
          </a:p>
          <a:p>
            <a:endParaRPr lang="en-US" dirty="0"/>
          </a:p>
          <a:p>
            <a:r>
              <a:rPr lang="en-US" dirty="0"/>
              <a:t>Age15 is the most common age committing these crimes with 32 incidents over the sample period, followed by age 16 with 28 incidents. Age 17 and 14 are tied with 27 incidents each.</a:t>
            </a:r>
          </a:p>
        </p:txBody>
      </p:sp>
      <p:sp>
        <p:nvSpPr>
          <p:cNvPr id="4" name="Rectangle 3">
            <a:extLst>
              <a:ext uri="{FF2B5EF4-FFF2-40B4-BE49-F238E27FC236}">
                <a16:creationId xmlns:a16="http://schemas.microsoft.com/office/drawing/2014/main" id="{3FB8923F-02C4-4DC6-AA42-DD703947FC43}"/>
              </a:ext>
            </a:extLst>
          </p:cNvPr>
          <p:cNvSpPr/>
          <p:nvPr/>
        </p:nvSpPr>
        <p:spPr>
          <a:xfrm>
            <a:off x="615519" y="666685"/>
            <a:ext cx="4116279" cy="1246495"/>
          </a:xfrm>
          <a:prstGeom prst="rect">
            <a:avLst/>
          </a:prstGeom>
        </p:spPr>
        <p:txBody>
          <a:bodyPr wrap="square">
            <a:spAutoFit/>
          </a:bodyPr>
          <a:lstStyle/>
          <a:p>
            <a:r>
              <a:rPr lang="en-US" sz="2500" dirty="0"/>
              <a:t>Distribution of school shootings by gender between 1999 and 2019</a:t>
            </a:r>
          </a:p>
        </p:txBody>
      </p:sp>
    </p:spTree>
    <p:extLst>
      <p:ext uri="{BB962C8B-B14F-4D97-AF65-F5344CB8AC3E}">
        <p14:creationId xmlns:p14="http://schemas.microsoft.com/office/powerpoint/2010/main" val="1609957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0919AC0-9D5F-4B8A-8BB5-93074C3B9858}"/>
              </a:ext>
            </a:extLst>
          </p:cNvPr>
          <p:cNvGraphicFramePr>
            <a:graphicFrameLocks noGrp="1"/>
          </p:cNvGraphicFramePr>
          <p:nvPr>
            <p:extLst>
              <p:ext uri="{D42A27DB-BD31-4B8C-83A1-F6EECF244321}">
                <p14:modId xmlns:p14="http://schemas.microsoft.com/office/powerpoint/2010/main" val="1674821771"/>
              </p:ext>
            </p:extLst>
          </p:nvPr>
        </p:nvGraphicFramePr>
        <p:xfrm>
          <a:off x="7581530" y="3098307"/>
          <a:ext cx="3171191" cy="2527956"/>
        </p:xfrm>
        <a:graphic>
          <a:graphicData uri="http://schemas.openxmlformats.org/drawingml/2006/table">
            <a:tbl>
              <a:tblPr/>
              <a:tblGrid>
                <a:gridCol w="789309">
                  <a:extLst>
                    <a:ext uri="{9D8B030D-6E8A-4147-A177-3AD203B41FA5}">
                      <a16:colId xmlns:a16="http://schemas.microsoft.com/office/drawing/2014/main" val="3452493497"/>
                    </a:ext>
                  </a:extLst>
                </a:gridCol>
                <a:gridCol w="2381882">
                  <a:extLst>
                    <a:ext uri="{9D8B030D-6E8A-4147-A177-3AD203B41FA5}">
                      <a16:colId xmlns:a16="http://schemas.microsoft.com/office/drawing/2014/main" val="573811719"/>
                    </a:ext>
                  </a:extLst>
                </a:gridCol>
              </a:tblGrid>
              <a:tr h="421326">
                <a:tc>
                  <a:txBody>
                    <a:bodyPr/>
                    <a:lstStyle/>
                    <a:p>
                      <a:pPr algn="ctr" fontAlgn="ctr"/>
                      <a:r>
                        <a:rPr lang="en-US" sz="1800" b="1" dirty="0">
                          <a:effectLst/>
                        </a:rPr>
                        <a:t>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effectLst/>
                        </a:rPr>
                        <a:t>Incidents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9725463"/>
                  </a:ext>
                </a:extLst>
              </a:tr>
              <a:tr h="421326">
                <a:tc>
                  <a:txBody>
                    <a:bodyPr/>
                    <a:lstStyle/>
                    <a:p>
                      <a:pPr algn="r" fontAlgn="ctr"/>
                      <a:r>
                        <a:rPr lang="en-US" sz="1800" dirty="0">
                          <a:effectLst/>
                        </a:rPr>
                        <a:t>15.0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800">
                          <a:effectLst/>
                        </a:rPr>
                        <a: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214756343"/>
                  </a:ext>
                </a:extLst>
              </a:tr>
              <a:tr h="421326">
                <a:tc>
                  <a:txBody>
                    <a:bodyPr/>
                    <a:lstStyle/>
                    <a:p>
                      <a:pPr algn="r" fontAlgn="ctr"/>
                      <a:r>
                        <a:rPr lang="en-US" sz="1800">
                          <a:effectLst/>
                        </a:rPr>
                        <a:t>16.0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800">
                          <a:effectLst/>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4728509"/>
                  </a:ext>
                </a:extLst>
              </a:tr>
              <a:tr h="421326">
                <a:tc>
                  <a:txBody>
                    <a:bodyPr/>
                    <a:lstStyle/>
                    <a:p>
                      <a:pPr algn="r" fontAlgn="ctr"/>
                      <a:r>
                        <a:rPr lang="en-US" sz="1800" dirty="0">
                          <a:effectLst/>
                        </a:rPr>
                        <a:t>14.0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800">
                          <a:effectLst/>
                        </a:rPr>
                        <a:t>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664628637"/>
                  </a:ext>
                </a:extLst>
              </a:tr>
              <a:tr h="421326">
                <a:tc>
                  <a:txBody>
                    <a:bodyPr/>
                    <a:lstStyle/>
                    <a:p>
                      <a:pPr algn="r" fontAlgn="ctr"/>
                      <a:r>
                        <a:rPr lang="en-US" sz="1800" dirty="0">
                          <a:effectLst/>
                        </a:rPr>
                        <a:t>17.0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800">
                          <a:effectLst/>
                        </a:rPr>
                        <a:t>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8425014"/>
                  </a:ext>
                </a:extLst>
              </a:tr>
              <a:tr h="421326">
                <a:tc>
                  <a:txBody>
                    <a:bodyPr/>
                    <a:lstStyle/>
                    <a:p>
                      <a:pPr algn="r" fontAlgn="ctr"/>
                      <a:r>
                        <a:rPr lang="en-US" sz="1800">
                          <a:effectLst/>
                        </a:rPr>
                        <a:t>18.0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800" dirty="0">
                          <a:effectLst/>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3286984"/>
                  </a:ext>
                </a:extLst>
              </a:tr>
            </a:tbl>
          </a:graphicData>
        </a:graphic>
      </p:graphicFrame>
      <p:pic>
        <p:nvPicPr>
          <p:cNvPr id="2050" name="Picture 2">
            <a:extLst>
              <a:ext uri="{FF2B5EF4-FFF2-40B4-BE49-F238E27FC236}">
                <a16:creationId xmlns:a16="http://schemas.microsoft.com/office/drawing/2014/main" id="{C42F3808-C382-4085-9F91-364AAD964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218" y="2296302"/>
            <a:ext cx="6159360" cy="44824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84B43DE-2A5B-4CE3-9D6F-96C03896B4BB}"/>
              </a:ext>
            </a:extLst>
          </p:cNvPr>
          <p:cNvSpPr txBox="1"/>
          <p:nvPr/>
        </p:nvSpPr>
        <p:spPr>
          <a:xfrm>
            <a:off x="3631839" y="319596"/>
            <a:ext cx="3577701" cy="1446550"/>
          </a:xfrm>
          <a:prstGeom prst="rect">
            <a:avLst/>
          </a:prstGeom>
          <a:noFill/>
        </p:spPr>
        <p:txBody>
          <a:bodyPr wrap="square" rtlCol="0">
            <a:spAutoFit/>
          </a:bodyPr>
          <a:lstStyle/>
          <a:p>
            <a:pPr algn="ctr"/>
            <a:r>
              <a:rPr lang="en-US" sz="8800" dirty="0"/>
              <a:t>Age</a:t>
            </a:r>
          </a:p>
        </p:txBody>
      </p:sp>
    </p:spTree>
    <p:extLst>
      <p:ext uri="{BB962C8B-B14F-4D97-AF65-F5344CB8AC3E}">
        <p14:creationId xmlns:p14="http://schemas.microsoft.com/office/powerpoint/2010/main" val="3214767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74B306-9022-4DDA-B1E8-5677303193FF}"/>
              </a:ext>
            </a:extLst>
          </p:cNvPr>
          <p:cNvPicPr>
            <a:picLocks noChangeAspect="1"/>
          </p:cNvPicPr>
          <p:nvPr/>
        </p:nvPicPr>
        <p:blipFill>
          <a:blip r:embed="rId2"/>
          <a:stretch>
            <a:fillRect/>
          </a:stretch>
        </p:blipFill>
        <p:spPr>
          <a:xfrm>
            <a:off x="96396" y="1963231"/>
            <a:ext cx="5877227" cy="4407920"/>
          </a:xfrm>
          <a:prstGeom prst="rect">
            <a:avLst/>
          </a:prstGeom>
        </p:spPr>
      </p:pic>
      <p:pic>
        <p:nvPicPr>
          <p:cNvPr id="3" name="Picture 2">
            <a:extLst>
              <a:ext uri="{FF2B5EF4-FFF2-40B4-BE49-F238E27FC236}">
                <a16:creationId xmlns:a16="http://schemas.microsoft.com/office/drawing/2014/main" id="{B455BF2D-D17E-4B54-9126-ABB1D7E4D97E}"/>
              </a:ext>
            </a:extLst>
          </p:cNvPr>
          <p:cNvPicPr>
            <a:picLocks noChangeAspect="1"/>
          </p:cNvPicPr>
          <p:nvPr/>
        </p:nvPicPr>
        <p:blipFill>
          <a:blip r:embed="rId3"/>
          <a:stretch>
            <a:fillRect/>
          </a:stretch>
        </p:blipFill>
        <p:spPr>
          <a:xfrm>
            <a:off x="6218377" y="1963231"/>
            <a:ext cx="5877227" cy="4407920"/>
          </a:xfrm>
          <a:prstGeom prst="rect">
            <a:avLst/>
          </a:prstGeom>
        </p:spPr>
      </p:pic>
      <p:sp>
        <p:nvSpPr>
          <p:cNvPr id="4" name="TextBox 3">
            <a:extLst>
              <a:ext uri="{FF2B5EF4-FFF2-40B4-BE49-F238E27FC236}">
                <a16:creationId xmlns:a16="http://schemas.microsoft.com/office/drawing/2014/main" id="{87C08FF9-7A34-40CF-9FD0-1FC6322E775F}"/>
              </a:ext>
            </a:extLst>
          </p:cNvPr>
          <p:cNvSpPr txBox="1"/>
          <p:nvPr/>
        </p:nvSpPr>
        <p:spPr>
          <a:xfrm>
            <a:off x="1953131" y="628892"/>
            <a:ext cx="8040984" cy="861774"/>
          </a:xfrm>
          <a:prstGeom prst="rect">
            <a:avLst/>
          </a:prstGeom>
          <a:noFill/>
        </p:spPr>
        <p:txBody>
          <a:bodyPr wrap="none" rtlCol="0">
            <a:spAutoFit/>
          </a:bodyPr>
          <a:lstStyle/>
          <a:p>
            <a:pPr algn="ctr"/>
            <a:r>
              <a:rPr lang="en-US" sz="2500" dirty="0"/>
              <a:t>Total Shootings and Casualties per region based on the areas</a:t>
            </a:r>
          </a:p>
          <a:p>
            <a:pPr algn="ctr"/>
            <a:r>
              <a:rPr lang="en-US" sz="2500" dirty="0"/>
              <a:t> given by the Department of Education	</a:t>
            </a:r>
          </a:p>
        </p:txBody>
      </p:sp>
    </p:spTree>
    <p:extLst>
      <p:ext uri="{BB962C8B-B14F-4D97-AF65-F5344CB8AC3E}">
        <p14:creationId xmlns:p14="http://schemas.microsoft.com/office/powerpoint/2010/main" val="2248992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2077A64-12FB-41C8-A456-F9011C53ED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94" y="1970844"/>
            <a:ext cx="5919925" cy="443994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6D868EA-27A0-4F07-8B07-A60271AD3D42}"/>
              </a:ext>
            </a:extLst>
          </p:cNvPr>
          <p:cNvSpPr txBox="1"/>
          <p:nvPr/>
        </p:nvSpPr>
        <p:spPr>
          <a:xfrm>
            <a:off x="1892231" y="628892"/>
            <a:ext cx="8162811" cy="861774"/>
          </a:xfrm>
          <a:prstGeom prst="rect">
            <a:avLst/>
          </a:prstGeom>
          <a:noFill/>
        </p:spPr>
        <p:txBody>
          <a:bodyPr wrap="none" rtlCol="0">
            <a:spAutoFit/>
          </a:bodyPr>
          <a:lstStyle/>
          <a:p>
            <a:pPr algn="ctr"/>
            <a:r>
              <a:rPr lang="en-US" sz="2500" dirty="0"/>
              <a:t>Ratios of Total Enrollment of all School Areas, Total Shootings,</a:t>
            </a:r>
          </a:p>
          <a:p>
            <a:pPr algn="ctr"/>
            <a:r>
              <a:rPr lang="en-US" sz="2500" dirty="0"/>
              <a:t>and Total Casualties</a:t>
            </a:r>
          </a:p>
        </p:txBody>
      </p:sp>
      <p:pic>
        <p:nvPicPr>
          <p:cNvPr id="2056" name="Picture 8">
            <a:extLst>
              <a:ext uri="{FF2B5EF4-FFF2-40B4-BE49-F238E27FC236}">
                <a16:creationId xmlns:a16="http://schemas.microsoft.com/office/drawing/2014/main" id="{3AFDE92E-9B55-45E4-939D-DABF4C1188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9983" y="1970844"/>
            <a:ext cx="5919925" cy="4439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956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B432772C-9971-4EFE-9C49-046781F451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59" y="1953088"/>
            <a:ext cx="5943599" cy="445769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1B88B04-3C79-4066-8BBB-B4EBED521C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1820" y="1959746"/>
            <a:ext cx="5934721" cy="445104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C37DF52-DA80-47E1-B2AB-A686E1F264A4}"/>
              </a:ext>
            </a:extLst>
          </p:cNvPr>
          <p:cNvSpPr txBox="1"/>
          <p:nvPr/>
        </p:nvSpPr>
        <p:spPr>
          <a:xfrm>
            <a:off x="1945932" y="628892"/>
            <a:ext cx="8055410" cy="861774"/>
          </a:xfrm>
          <a:prstGeom prst="rect">
            <a:avLst/>
          </a:prstGeom>
          <a:noFill/>
        </p:spPr>
        <p:txBody>
          <a:bodyPr wrap="none" rtlCol="0">
            <a:spAutoFit/>
          </a:bodyPr>
          <a:lstStyle/>
          <a:p>
            <a:pPr algn="ctr"/>
            <a:r>
              <a:rPr lang="en-US" sz="2500" dirty="0"/>
              <a:t>Mean of Total Enrollment of all School Areas, Total Shootings,</a:t>
            </a:r>
          </a:p>
          <a:p>
            <a:pPr algn="ctr"/>
            <a:r>
              <a:rPr lang="en-US" sz="2500" dirty="0"/>
              <a:t>and Total Casualties</a:t>
            </a:r>
          </a:p>
        </p:txBody>
      </p:sp>
    </p:spTree>
    <p:extLst>
      <p:ext uri="{BB962C8B-B14F-4D97-AF65-F5344CB8AC3E}">
        <p14:creationId xmlns:p14="http://schemas.microsoft.com/office/powerpoint/2010/main" val="4187808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5DEB-CE81-4253-A70F-681703032854}"/>
              </a:ext>
            </a:extLst>
          </p:cNvPr>
          <p:cNvGraphicFramePr>
            <a:graphicFrameLocks noGrp="1"/>
          </p:cNvGraphicFramePr>
          <p:nvPr>
            <p:extLst>
              <p:ext uri="{D42A27DB-BD31-4B8C-83A1-F6EECF244321}">
                <p14:modId xmlns:p14="http://schemas.microsoft.com/office/powerpoint/2010/main" val="2756063408"/>
              </p:ext>
            </p:extLst>
          </p:nvPr>
        </p:nvGraphicFramePr>
        <p:xfrm>
          <a:off x="1393793" y="1526959"/>
          <a:ext cx="9215021" cy="2715354"/>
        </p:xfrm>
        <a:graphic>
          <a:graphicData uri="http://schemas.openxmlformats.org/drawingml/2006/table">
            <a:tbl>
              <a:tblPr/>
              <a:tblGrid>
                <a:gridCol w="842557">
                  <a:extLst>
                    <a:ext uri="{9D8B030D-6E8A-4147-A177-3AD203B41FA5}">
                      <a16:colId xmlns:a16="http://schemas.microsoft.com/office/drawing/2014/main" val="2610347273"/>
                    </a:ext>
                  </a:extLst>
                </a:gridCol>
                <a:gridCol w="842557">
                  <a:extLst>
                    <a:ext uri="{9D8B030D-6E8A-4147-A177-3AD203B41FA5}">
                      <a16:colId xmlns:a16="http://schemas.microsoft.com/office/drawing/2014/main" val="2386966700"/>
                    </a:ext>
                  </a:extLst>
                </a:gridCol>
                <a:gridCol w="842557">
                  <a:extLst>
                    <a:ext uri="{9D8B030D-6E8A-4147-A177-3AD203B41FA5}">
                      <a16:colId xmlns:a16="http://schemas.microsoft.com/office/drawing/2014/main" val="1505098233"/>
                    </a:ext>
                  </a:extLst>
                </a:gridCol>
                <a:gridCol w="916865">
                  <a:extLst>
                    <a:ext uri="{9D8B030D-6E8A-4147-A177-3AD203B41FA5}">
                      <a16:colId xmlns:a16="http://schemas.microsoft.com/office/drawing/2014/main" val="764592064"/>
                    </a:ext>
                  </a:extLst>
                </a:gridCol>
                <a:gridCol w="1100831">
                  <a:extLst>
                    <a:ext uri="{9D8B030D-6E8A-4147-A177-3AD203B41FA5}">
                      <a16:colId xmlns:a16="http://schemas.microsoft.com/office/drawing/2014/main" val="550633851"/>
                    </a:ext>
                  </a:extLst>
                </a:gridCol>
                <a:gridCol w="985422">
                  <a:extLst>
                    <a:ext uri="{9D8B030D-6E8A-4147-A177-3AD203B41FA5}">
                      <a16:colId xmlns:a16="http://schemas.microsoft.com/office/drawing/2014/main" val="4100152820"/>
                    </a:ext>
                  </a:extLst>
                </a:gridCol>
                <a:gridCol w="967666">
                  <a:extLst>
                    <a:ext uri="{9D8B030D-6E8A-4147-A177-3AD203B41FA5}">
                      <a16:colId xmlns:a16="http://schemas.microsoft.com/office/drawing/2014/main" val="2684732852"/>
                    </a:ext>
                  </a:extLst>
                </a:gridCol>
                <a:gridCol w="1225118">
                  <a:extLst>
                    <a:ext uri="{9D8B030D-6E8A-4147-A177-3AD203B41FA5}">
                      <a16:colId xmlns:a16="http://schemas.microsoft.com/office/drawing/2014/main" val="1574388471"/>
                    </a:ext>
                  </a:extLst>
                </a:gridCol>
                <a:gridCol w="1491448">
                  <a:extLst>
                    <a:ext uri="{9D8B030D-6E8A-4147-A177-3AD203B41FA5}">
                      <a16:colId xmlns:a16="http://schemas.microsoft.com/office/drawing/2014/main" val="3852341100"/>
                    </a:ext>
                  </a:extLst>
                </a:gridCol>
              </a:tblGrid>
              <a:tr h="834502">
                <a:tc>
                  <a:txBody>
                    <a:bodyPr/>
                    <a:lstStyle/>
                    <a:p>
                      <a:pPr algn="ctr" fontAlgn="b"/>
                      <a:r>
                        <a:rPr lang="en-US" sz="1500" b="0" i="0" u="none" strike="noStrike" dirty="0">
                          <a:solidFill>
                            <a:srgbClr val="000000"/>
                          </a:solidFill>
                          <a:effectLst/>
                          <a:latin typeface="Calibri" panose="020F0502020204030204" pitchFamily="34" charset="0"/>
                        </a:rPr>
                        <a:t>Areas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dirty="0">
                          <a:solidFill>
                            <a:srgbClr val="000000"/>
                          </a:solidFill>
                          <a:effectLst/>
                          <a:latin typeface="Calibri" panose="020F0502020204030204" pitchFamily="34" charset="0"/>
                        </a:rPr>
                        <a:t>Total casualties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dirty="0">
                          <a:solidFill>
                            <a:srgbClr val="000000"/>
                          </a:solidFill>
                          <a:effectLst/>
                          <a:latin typeface="Calibri" panose="020F0502020204030204" pitchFamily="34" charset="0"/>
                        </a:rPr>
                        <a:t>Total shootings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dirty="0">
                          <a:solidFill>
                            <a:srgbClr val="000000"/>
                          </a:solidFill>
                          <a:effectLst/>
                          <a:latin typeface="Calibri" panose="020F0502020204030204" pitchFamily="34" charset="0"/>
                        </a:rPr>
                        <a:t>Total Enrollment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dirty="0">
                          <a:solidFill>
                            <a:srgbClr val="000000"/>
                          </a:solidFill>
                          <a:effectLst/>
                          <a:latin typeface="Calibri" panose="020F0502020204030204" pitchFamily="34" charset="0"/>
                        </a:rPr>
                        <a:t>Average Enrollment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dirty="0">
                          <a:solidFill>
                            <a:srgbClr val="000000"/>
                          </a:solidFill>
                          <a:effectLst/>
                          <a:latin typeface="Calibri" panose="020F0502020204030204" pitchFamily="34" charset="0"/>
                        </a:rPr>
                        <a:t>Shooting Enrollment ratio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dirty="0">
                          <a:solidFill>
                            <a:srgbClr val="000000"/>
                          </a:solidFill>
                          <a:effectLst/>
                          <a:latin typeface="Calibri" panose="020F0502020204030204" pitchFamily="34" charset="0"/>
                        </a:rPr>
                        <a:t>Shooting Enrollment Mean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dirty="0">
                          <a:solidFill>
                            <a:srgbClr val="000000"/>
                          </a:solidFill>
                          <a:effectLst/>
                          <a:latin typeface="Calibri" panose="020F0502020204030204" pitchFamily="34" charset="0"/>
                        </a:rPr>
                        <a:t>Shooting casualties ratio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dirty="0">
                          <a:solidFill>
                            <a:srgbClr val="000000"/>
                          </a:solidFill>
                          <a:effectLst/>
                          <a:latin typeface="Calibri" panose="020F0502020204030204" pitchFamily="34" charset="0"/>
                        </a:rPr>
                        <a:t>Shooting casualties Mean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2843205"/>
                  </a:ext>
                </a:extLst>
              </a:tr>
              <a:tr h="470213">
                <a:tc>
                  <a:txBody>
                    <a:bodyPr/>
                    <a:lstStyle/>
                    <a:p>
                      <a:pPr algn="r" fontAlgn="b"/>
                      <a:r>
                        <a:rPr lang="en-US" sz="1500" b="0" i="0" u="none" strike="noStrike" dirty="0">
                          <a:solidFill>
                            <a:srgbClr val="000000"/>
                          </a:solidFill>
                          <a:effectLst/>
                          <a:latin typeface="Calibri" panose="020F0502020204030204" pitchFamily="34" charset="0"/>
                        </a:rPr>
                        <a:t>city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114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111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117671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1005.0409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0000"/>
                          </a:solidFill>
                          <a:effectLst/>
                          <a:latin typeface="Calibri" panose="020F0502020204030204" pitchFamily="34" charset="0"/>
                        </a:rPr>
                        <a:t>0.0943308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0000"/>
                          </a:solidFill>
                          <a:effectLst/>
                          <a:latin typeface="Calibri" panose="020F0502020204030204" pitchFamily="34" charset="0"/>
                        </a:rPr>
                        <a:t>11.044327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0000"/>
                          </a:solidFill>
                          <a:effectLst/>
                          <a:latin typeface="Calibri" panose="020F0502020204030204" pitchFamily="34" charset="0"/>
                        </a:rPr>
                        <a:t>0.0968803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11.342822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3539790"/>
                  </a:ext>
                </a:extLst>
              </a:tr>
              <a:tr h="470213">
                <a:tc>
                  <a:txBody>
                    <a:bodyPr/>
                    <a:lstStyle/>
                    <a:p>
                      <a:pPr algn="r" fontAlgn="b"/>
                      <a:r>
                        <a:rPr lang="en-US" sz="1500" b="0" i="0" u="none" strike="noStrike" dirty="0">
                          <a:solidFill>
                            <a:srgbClr val="000000"/>
                          </a:solidFill>
                          <a:effectLst/>
                          <a:latin typeface="Calibri" panose="020F0502020204030204" pitchFamily="34" charset="0"/>
                        </a:rPr>
                        <a:t>suburb</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214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65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90074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1332.3136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0.0721629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0000"/>
                          </a:solidFill>
                          <a:effectLst/>
                          <a:latin typeface="Calibri" panose="020F0502020204030204" pitchFamily="34" charset="0"/>
                        </a:rPr>
                        <a:t>4.8787311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0000"/>
                          </a:solidFill>
                          <a:effectLst/>
                          <a:latin typeface="Calibri" panose="020F0502020204030204" pitchFamily="34" charset="0"/>
                        </a:rPr>
                        <a:t>0.2375824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16.062284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2782594"/>
                  </a:ext>
                </a:extLst>
              </a:tr>
              <a:tr h="470213">
                <a:tc>
                  <a:txBody>
                    <a:bodyPr/>
                    <a:lstStyle/>
                    <a:p>
                      <a:pPr algn="r" fontAlgn="b"/>
                      <a:r>
                        <a:rPr lang="en-US" sz="1500" b="0" i="0" u="none" strike="noStrike" dirty="0">
                          <a:solidFill>
                            <a:srgbClr val="000000"/>
                          </a:solidFill>
                          <a:effectLst/>
                          <a:latin typeface="Calibri" panose="020F0502020204030204" pitchFamily="34" charset="0"/>
                        </a:rPr>
                        <a:t>town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20541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828.08333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0.1265761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3.1397806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0000"/>
                          </a:solidFill>
                          <a:effectLst/>
                          <a:latin typeface="Calibri" panose="020F0502020204030204" pitchFamily="34" charset="0"/>
                        </a:rPr>
                        <a:t>0.1703909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0000"/>
                          </a:solidFill>
                          <a:effectLst/>
                          <a:latin typeface="Calibri" panose="020F0502020204030204" pitchFamily="34" charset="0"/>
                        </a:rPr>
                        <a:t>4.2266278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9319841"/>
                  </a:ext>
                </a:extLst>
              </a:tr>
              <a:tr h="470213">
                <a:tc>
                  <a:txBody>
                    <a:bodyPr/>
                    <a:lstStyle/>
                    <a:p>
                      <a:pPr algn="r" fontAlgn="b"/>
                      <a:r>
                        <a:rPr lang="en-US" sz="1500" b="0" i="0" u="none" strike="noStrike" dirty="0">
                          <a:solidFill>
                            <a:srgbClr val="000000"/>
                          </a:solidFill>
                          <a:effectLst/>
                          <a:latin typeface="Calibri" panose="020F0502020204030204" pitchFamily="34" charset="0"/>
                        </a:rPr>
                        <a:t>rural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34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0000"/>
                          </a:solidFill>
                          <a:effectLst/>
                          <a:latin typeface="Calibri" panose="020F0502020204030204" pitchFamily="34" charset="0"/>
                        </a:rPr>
                        <a:t>28166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612.80556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0.1207129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5.5482526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0.2272243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0000"/>
                          </a:solidFill>
                          <a:effectLst/>
                          <a:latin typeface="Calibri" panose="020F0502020204030204" pitchFamily="34" charset="0"/>
                        </a:rPr>
                        <a:t>10.44377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2220722"/>
                  </a:ext>
                </a:extLst>
              </a:tr>
            </a:tbl>
          </a:graphicData>
        </a:graphic>
      </p:graphicFrame>
      <p:sp>
        <p:nvSpPr>
          <p:cNvPr id="4" name="TextBox 3">
            <a:extLst>
              <a:ext uri="{FF2B5EF4-FFF2-40B4-BE49-F238E27FC236}">
                <a16:creationId xmlns:a16="http://schemas.microsoft.com/office/drawing/2014/main" id="{F77848B7-DB4E-4D1E-89D0-F88D5E93F29B}"/>
              </a:ext>
            </a:extLst>
          </p:cNvPr>
          <p:cNvSpPr txBox="1"/>
          <p:nvPr/>
        </p:nvSpPr>
        <p:spPr>
          <a:xfrm>
            <a:off x="1393793" y="4811698"/>
            <a:ext cx="9215021"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City's have the most shooting</a:t>
            </a:r>
          </a:p>
          <a:p>
            <a:pPr marL="285750" indent="-285750">
              <a:buFont typeface="Arial" panose="020B0604020202020204" pitchFamily="34" charset="0"/>
              <a:buChar char="•"/>
            </a:pPr>
            <a:r>
              <a:rPr lang="en-US" sz="2000" dirty="0"/>
              <a:t>The Suburb's have the most casualties from shootings</a:t>
            </a:r>
          </a:p>
          <a:p>
            <a:pPr marL="285750" indent="-285750">
              <a:buFont typeface="Arial" panose="020B0604020202020204" pitchFamily="34" charset="0"/>
              <a:buChar char="•"/>
            </a:pPr>
            <a:r>
              <a:rPr lang="en-US" sz="2000" dirty="0"/>
              <a:t>Looking at the data the Suburb’s is the deadliest area or have the most casualties</a:t>
            </a:r>
          </a:p>
        </p:txBody>
      </p:sp>
      <p:sp>
        <p:nvSpPr>
          <p:cNvPr id="5" name="Rectangle 4">
            <a:extLst>
              <a:ext uri="{FF2B5EF4-FFF2-40B4-BE49-F238E27FC236}">
                <a16:creationId xmlns:a16="http://schemas.microsoft.com/office/drawing/2014/main" id="{7DBDE205-1C0B-4C8C-8C8A-603532868DB5}"/>
              </a:ext>
            </a:extLst>
          </p:cNvPr>
          <p:cNvSpPr/>
          <p:nvPr/>
        </p:nvSpPr>
        <p:spPr>
          <a:xfrm>
            <a:off x="2266178" y="616918"/>
            <a:ext cx="7577652" cy="477054"/>
          </a:xfrm>
          <a:prstGeom prst="rect">
            <a:avLst/>
          </a:prstGeom>
        </p:spPr>
        <p:txBody>
          <a:bodyPr wrap="none">
            <a:spAutoFit/>
          </a:bodyPr>
          <a:lstStyle/>
          <a:p>
            <a:r>
              <a:rPr lang="en-US" sz="2500" dirty="0"/>
              <a:t>Urban areas by average have the most school shootings? </a:t>
            </a:r>
          </a:p>
        </p:txBody>
      </p:sp>
    </p:spTree>
    <p:extLst>
      <p:ext uri="{BB962C8B-B14F-4D97-AF65-F5344CB8AC3E}">
        <p14:creationId xmlns:p14="http://schemas.microsoft.com/office/powerpoint/2010/main" val="1639617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C8609-A1C7-4793-B89F-3DA3CB09F4CB}"/>
              </a:ext>
            </a:extLst>
          </p:cNvPr>
          <p:cNvSpPr>
            <a:spLocks noGrp="1"/>
          </p:cNvSpPr>
          <p:nvPr>
            <p:ph type="title"/>
          </p:nvPr>
        </p:nvSpPr>
        <p:spPr/>
        <p:txBody>
          <a:bodyPr>
            <a:normAutofit fontScale="90000"/>
          </a:bodyPr>
          <a:lstStyle/>
          <a:p>
            <a:r>
              <a:rPr lang="en-US" sz="3600" b="1" dirty="0"/>
              <a:t>Recap</a:t>
            </a:r>
            <a:r>
              <a:rPr lang="en-US" dirty="0"/>
              <a:t> </a:t>
            </a:r>
            <a:br>
              <a:rPr lang="en-US" dirty="0"/>
            </a:br>
            <a:endParaRPr lang="en-US" dirty="0"/>
          </a:p>
        </p:txBody>
      </p:sp>
      <p:sp>
        <p:nvSpPr>
          <p:cNvPr id="4" name="TextBox 3">
            <a:extLst>
              <a:ext uri="{FF2B5EF4-FFF2-40B4-BE49-F238E27FC236}">
                <a16:creationId xmlns:a16="http://schemas.microsoft.com/office/drawing/2014/main" id="{6835DD31-C91D-4D60-BDCC-D988BFC3BD12}"/>
              </a:ext>
            </a:extLst>
          </p:cNvPr>
          <p:cNvSpPr txBox="1"/>
          <p:nvPr/>
        </p:nvSpPr>
        <p:spPr>
          <a:xfrm>
            <a:off x="838200" y="3545059"/>
            <a:ext cx="3685735" cy="2431435"/>
          </a:xfrm>
          <a:prstGeom prst="rect">
            <a:avLst/>
          </a:prstGeom>
          <a:noFill/>
        </p:spPr>
        <p:txBody>
          <a:bodyPr wrap="square" rtlCol="0">
            <a:spAutoFit/>
          </a:bodyPr>
          <a:lstStyle/>
          <a:p>
            <a:endParaRPr lang="en-US" sz="2000" dirty="0"/>
          </a:p>
          <a:p>
            <a:endParaRPr lang="en-US" sz="2000" dirty="0"/>
          </a:p>
          <a:p>
            <a:endParaRPr lang="en-US" sz="2800" b="1" dirty="0"/>
          </a:p>
          <a:p>
            <a:endParaRPr lang="en-US" sz="2800" b="1" dirty="0"/>
          </a:p>
          <a:p>
            <a:endParaRPr lang="en-US" sz="2800" b="1" dirty="0"/>
          </a:p>
          <a:p>
            <a:endParaRPr lang="en-US" sz="2800" b="1" dirty="0"/>
          </a:p>
        </p:txBody>
      </p:sp>
      <p:sp>
        <p:nvSpPr>
          <p:cNvPr id="6" name="Content Placeholder 5">
            <a:extLst>
              <a:ext uri="{FF2B5EF4-FFF2-40B4-BE49-F238E27FC236}">
                <a16:creationId xmlns:a16="http://schemas.microsoft.com/office/drawing/2014/main" id="{3181F520-8D86-4FE9-8AFF-9039D1FBD23B}"/>
              </a:ext>
            </a:extLst>
          </p:cNvPr>
          <p:cNvSpPr>
            <a:spLocks noGrp="1"/>
          </p:cNvSpPr>
          <p:nvPr>
            <p:ph idx="1"/>
          </p:nvPr>
        </p:nvSpPr>
        <p:spPr/>
        <p:txBody>
          <a:bodyPr/>
          <a:lstStyle/>
          <a:p>
            <a:r>
              <a:rPr lang="en-US" dirty="0"/>
              <a:t>January tends to be highest casualties for school shootings </a:t>
            </a:r>
          </a:p>
          <a:p>
            <a:r>
              <a:rPr lang="en-US" dirty="0"/>
              <a:t>Tuesdays are the deadliest day of the week </a:t>
            </a:r>
          </a:p>
          <a:p>
            <a:r>
              <a:rPr lang="en-US" dirty="0"/>
              <a:t>Lunch time is the leading time preference for the attack </a:t>
            </a:r>
          </a:p>
          <a:p>
            <a:r>
              <a:rPr lang="en-US" dirty="0"/>
              <a:t>There are more shootings in the cities but more casualties in the suburbs</a:t>
            </a:r>
          </a:p>
          <a:p>
            <a:r>
              <a:rPr lang="en-US" dirty="0"/>
              <a:t> Males age 15 are most prominent shooters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37689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3B1FF-5A5D-4D73-AC94-3C5FA82E7C54}"/>
              </a:ext>
            </a:extLst>
          </p:cNvPr>
          <p:cNvSpPr>
            <a:spLocks noGrp="1"/>
          </p:cNvSpPr>
          <p:nvPr>
            <p:ph type="title"/>
          </p:nvPr>
        </p:nvSpPr>
        <p:spPr/>
        <p:txBody>
          <a:bodyPr/>
          <a:lstStyle/>
          <a:p>
            <a:r>
              <a:rPr lang="en-US" dirty="0"/>
              <a:t>hypothesizes</a:t>
            </a:r>
          </a:p>
        </p:txBody>
      </p:sp>
      <p:sp>
        <p:nvSpPr>
          <p:cNvPr id="3" name="Content Placeholder 2">
            <a:extLst>
              <a:ext uri="{FF2B5EF4-FFF2-40B4-BE49-F238E27FC236}">
                <a16:creationId xmlns:a16="http://schemas.microsoft.com/office/drawing/2014/main" id="{2FB9A2BF-8E53-4771-8F73-711158A751CC}"/>
              </a:ext>
            </a:extLst>
          </p:cNvPr>
          <p:cNvSpPr>
            <a:spLocks noGrp="1"/>
          </p:cNvSpPr>
          <p:nvPr>
            <p:ph idx="1"/>
          </p:nvPr>
        </p:nvSpPr>
        <p:spPr/>
        <p:txBody>
          <a:bodyPr vert="horz" lIns="91440" tIns="45720" rIns="91440" bIns="45720" rtlCol="0" anchor="t">
            <a:normAutofit/>
          </a:bodyPr>
          <a:lstStyle/>
          <a:p>
            <a:r>
              <a:rPr lang="en-US" sz="2400" dirty="0"/>
              <a:t>Tuesday is more likely day for school shootings</a:t>
            </a:r>
          </a:p>
          <a:p>
            <a:r>
              <a:rPr lang="en-US" sz="2400" dirty="0"/>
              <a:t>January is the most likely month for school shootings</a:t>
            </a:r>
          </a:p>
          <a:p>
            <a:r>
              <a:rPr lang="en-US" sz="2400" dirty="0"/>
              <a:t>Teenage males are the most likely shooters</a:t>
            </a:r>
          </a:p>
          <a:p>
            <a:r>
              <a:rPr lang="en-US" sz="2400" dirty="0"/>
              <a:t>Urban areas by average have the most school shootings </a:t>
            </a:r>
          </a:p>
        </p:txBody>
      </p:sp>
    </p:spTree>
    <p:extLst>
      <p:ext uri="{BB962C8B-B14F-4D97-AF65-F5344CB8AC3E}">
        <p14:creationId xmlns:p14="http://schemas.microsoft.com/office/powerpoint/2010/main" val="223363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FF6F4-1DBD-4E52-9553-9E61CEF8376F}"/>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530A9AC4-9D16-4D0F-998B-7FD5BAF2E76A}"/>
              </a:ext>
            </a:extLst>
          </p:cNvPr>
          <p:cNvSpPr>
            <a:spLocks noGrp="1"/>
          </p:cNvSpPr>
          <p:nvPr>
            <p:ph idx="1"/>
          </p:nvPr>
        </p:nvSpPr>
        <p:spPr/>
        <p:txBody>
          <a:bodyPr>
            <a:normAutofit/>
          </a:bodyPr>
          <a:lstStyle/>
          <a:p>
            <a:pPr marL="0" indent="0">
              <a:buNone/>
            </a:pPr>
            <a:r>
              <a:rPr lang="en-US" sz="3200" dirty="0"/>
              <a:t>The Washington Post is compiling a database of school shootings in the United States since Columbine.</a:t>
            </a:r>
          </a:p>
        </p:txBody>
      </p:sp>
    </p:spTree>
    <p:extLst>
      <p:ext uri="{BB962C8B-B14F-4D97-AF65-F5344CB8AC3E}">
        <p14:creationId xmlns:p14="http://schemas.microsoft.com/office/powerpoint/2010/main" val="4281658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C2061-7E83-4D56-A2A6-02C5D3C2BD53}"/>
              </a:ext>
            </a:extLst>
          </p:cNvPr>
          <p:cNvSpPr>
            <a:spLocks noGrp="1"/>
          </p:cNvSpPr>
          <p:nvPr>
            <p:ph type="title"/>
          </p:nvPr>
        </p:nvSpPr>
        <p:spPr/>
        <p:txBody>
          <a:bodyPr/>
          <a:lstStyle/>
          <a:p>
            <a:r>
              <a:rPr lang="en-US" dirty="0"/>
              <a:t>Difficulties with data</a:t>
            </a:r>
          </a:p>
        </p:txBody>
      </p:sp>
      <p:sp>
        <p:nvSpPr>
          <p:cNvPr id="3" name="Content Placeholder 2">
            <a:extLst>
              <a:ext uri="{FF2B5EF4-FFF2-40B4-BE49-F238E27FC236}">
                <a16:creationId xmlns:a16="http://schemas.microsoft.com/office/drawing/2014/main" id="{BDDC57E4-AA3C-4061-AB97-52DE093D77B6}"/>
              </a:ext>
            </a:extLst>
          </p:cNvPr>
          <p:cNvSpPr>
            <a:spLocks noGrp="1"/>
          </p:cNvSpPr>
          <p:nvPr>
            <p:ph idx="1"/>
          </p:nvPr>
        </p:nvSpPr>
        <p:spPr/>
        <p:txBody>
          <a:bodyPr vert="horz" lIns="91440" tIns="45720" rIns="91440" bIns="45720" rtlCol="0" anchor="t">
            <a:normAutofit/>
          </a:bodyPr>
          <a:lstStyle/>
          <a:p>
            <a:r>
              <a:rPr lang="en-US" dirty="0"/>
              <a:t>Finding the data set</a:t>
            </a:r>
          </a:p>
          <a:p>
            <a:r>
              <a:rPr lang="en-US" dirty="0"/>
              <a:t>Figuring out how to add the local data together</a:t>
            </a:r>
          </a:p>
          <a:p>
            <a:r>
              <a:rPr lang="en-US" dirty="0"/>
              <a:t>Formatting some Collums </a:t>
            </a:r>
          </a:p>
        </p:txBody>
      </p:sp>
    </p:spTree>
    <p:extLst>
      <p:ext uri="{BB962C8B-B14F-4D97-AF65-F5344CB8AC3E}">
        <p14:creationId xmlns:p14="http://schemas.microsoft.com/office/powerpoint/2010/main" val="1065376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8C0EE-E021-4D25-BFE7-03DFA282515C}"/>
              </a:ext>
            </a:extLst>
          </p:cNvPr>
          <p:cNvSpPr>
            <a:spLocks noGrp="1"/>
          </p:cNvSpPr>
          <p:nvPr>
            <p:ph type="title"/>
          </p:nvPr>
        </p:nvSpPr>
        <p:spPr/>
        <p:txBody>
          <a:bodyPr/>
          <a:lstStyle/>
          <a:p>
            <a:r>
              <a:rPr lang="en-US" dirty="0"/>
              <a:t>Questions that Came up with the DATA</a:t>
            </a:r>
          </a:p>
        </p:txBody>
      </p:sp>
      <p:sp>
        <p:nvSpPr>
          <p:cNvPr id="3" name="Content Placeholder 2">
            <a:extLst>
              <a:ext uri="{FF2B5EF4-FFF2-40B4-BE49-F238E27FC236}">
                <a16:creationId xmlns:a16="http://schemas.microsoft.com/office/drawing/2014/main" id="{E11289D5-3930-4B11-9923-E9B2B7BA5413}"/>
              </a:ext>
            </a:extLst>
          </p:cNvPr>
          <p:cNvSpPr>
            <a:spLocks noGrp="1"/>
          </p:cNvSpPr>
          <p:nvPr>
            <p:ph idx="1"/>
          </p:nvPr>
        </p:nvSpPr>
        <p:spPr/>
        <p:txBody>
          <a:bodyPr vert="horz" lIns="91440" tIns="45720" rIns="91440" bIns="45720" rtlCol="0" anchor="t">
            <a:normAutofit/>
          </a:bodyPr>
          <a:lstStyle/>
          <a:p>
            <a:r>
              <a:rPr lang="en-US" dirty="0"/>
              <a:t>Was school shooting on the rise or was 2018 a bad year</a:t>
            </a:r>
          </a:p>
          <a:p>
            <a:r>
              <a:rPr lang="en-US" dirty="0"/>
              <a:t>Has all Mass shooting gone up over the years</a:t>
            </a:r>
          </a:p>
          <a:p>
            <a:r>
              <a:rPr lang="en-US" dirty="0"/>
              <a:t>What Month do most shootings tend to happen </a:t>
            </a:r>
          </a:p>
          <a:p>
            <a:r>
              <a:rPr lang="en-US" dirty="0"/>
              <a:t>When do gunmen plan to go for the attack </a:t>
            </a:r>
          </a:p>
        </p:txBody>
      </p:sp>
    </p:spTree>
    <p:extLst>
      <p:ext uri="{BB962C8B-B14F-4D97-AF65-F5344CB8AC3E}">
        <p14:creationId xmlns:p14="http://schemas.microsoft.com/office/powerpoint/2010/main" val="1181542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581E546-C8EB-491E-A74D-CB501432025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345718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FA66388-432A-4E8C-B12F-A26E5C51283D}"/>
              </a:ext>
            </a:extLst>
          </p:cNvPr>
          <p:cNvPicPr>
            <a:picLocks noGrp="1" noChangeAspect="1"/>
          </p:cNvPicPr>
          <p:nvPr>
            <p:ph idx="1"/>
          </p:nvPr>
        </p:nvPicPr>
        <p:blipFill>
          <a:blip r:embed="rId2"/>
          <a:stretch>
            <a:fillRect/>
          </a:stretch>
        </p:blipFill>
        <p:spPr>
          <a:xfrm>
            <a:off x="1040166" y="84024"/>
            <a:ext cx="10111667" cy="6689952"/>
          </a:xfrm>
        </p:spPr>
      </p:pic>
    </p:spTree>
    <p:extLst>
      <p:ext uri="{BB962C8B-B14F-4D97-AF65-F5344CB8AC3E}">
        <p14:creationId xmlns:p14="http://schemas.microsoft.com/office/powerpoint/2010/main" val="3153073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64654227-5FDD-4493-BD5D-D36C0132B9A5}"/>
              </a:ext>
            </a:extLst>
          </p:cNvPr>
          <p:cNvGraphicFramePr>
            <a:graphicFrameLocks noGrp="1"/>
          </p:cNvGraphicFramePr>
          <p:nvPr>
            <p:ph idx="1"/>
            <p:extLst>
              <p:ext uri="{D42A27DB-BD31-4B8C-83A1-F6EECF244321}">
                <p14:modId xmlns:p14="http://schemas.microsoft.com/office/powerpoint/2010/main" val="3336845606"/>
              </p:ext>
            </p:extLst>
          </p:nvPr>
        </p:nvGraphicFramePr>
        <p:xfrm>
          <a:off x="3870665" y="892588"/>
          <a:ext cx="7954390" cy="5072824"/>
        </p:xfrm>
        <a:graphic>
          <a:graphicData uri="http://schemas.openxmlformats.org/drawingml/2006/table">
            <a:tbl>
              <a:tblPr/>
              <a:tblGrid>
                <a:gridCol w="730506">
                  <a:extLst>
                    <a:ext uri="{9D8B030D-6E8A-4147-A177-3AD203B41FA5}">
                      <a16:colId xmlns:a16="http://schemas.microsoft.com/office/drawing/2014/main" val="984603197"/>
                    </a:ext>
                  </a:extLst>
                </a:gridCol>
                <a:gridCol w="2002125">
                  <a:extLst>
                    <a:ext uri="{9D8B030D-6E8A-4147-A177-3AD203B41FA5}">
                      <a16:colId xmlns:a16="http://schemas.microsoft.com/office/drawing/2014/main" val="3497193312"/>
                    </a:ext>
                  </a:extLst>
                </a:gridCol>
                <a:gridCol w="1433954">
                  <a:extLst>
                    <a:ext uri="{9D8B030D-6E8A-4147-A177-3AD203B41FA5}">
                      <a16:colId xmlns:a16="http://schemas.microsoft.com/office/drawing/2014/main" val="3009703635"/>
                    </a:ext>
                  </a:extLst>
                </a:gridCol>
                <a:gridCol w="1650401">
                  <a:extLst>
                    <a:ext uri="{9D8B030D-6E8A-4147-A177-3AD203B41FA5}">
                      <a16:colId xmlns:a16="http://schemas.microsoft.com/office/drawing/2014/main" val="407564201"/>
                    </a:ext>
                  </a:extLst>
                </a:gridCol>
                <a:gridCol w="2137404">
                  <a:extLst>
                    <a:ext uri="{9D8B030D-6E8A-4147-A177-3AD203B41FA5}">
                      <a16:colId xmlns:a16="http://schemas.microsoft.com/office/drawing/2014/main" val="3300205624"/>
                    </a:ext>
                  </a:extLst>
                </a:gridCol>
              </a:tblGrid>
              <a:tr h="205066">
                <a:tc>
                  <a:txBody>
                    <a:bodyPr/>
                    <a:lstStyle/>
                    <a:p>
                      <a:pPr algn="ctr" fontAlgn="b"/>
                      <a:r>
                        <a:rPr lang="en-US" sz="800" b="0" i="0" u="none" strike="noStrike" dirty="0">
                          <a:solidFill>
                            <a:srgbClr val="000000"/>
                          </a:solidFill>
                          <a:effectLst/>
                          <a:latin typeface="Calibri" panose="020F0502020204030204" pitchFamily="34" charset="0"/>
                        </a:rPr>
                        <a:t>year</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Total Shootings</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Total Dead</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Total Injured</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Total Enrollment</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6489782"/>
                  </a:ext>
                </a:extLst>
              </a:tr>
              <a:tr h="231798">
                <a:tc>
                  <a:txBody>
                    <a:bodyPr/>
                    <a:lstStyle/>
                    <a:p>
                      <a:pPr algn="r" fontAlgn="b"/>
                      <a:r>
                        <a:rPr lang="en-US" sz="1200" b="0" i="0" u="none" strike="noStrike" dirty="0">
                          <a:solidFill>
                            <a:srgbClr val="000000"/>
                          </a:solidFill>
                          <a:effectLst/>
                          <a:latin typeface="Calibri" panose="020F0502020204030204" pitchFamily="34" charset="0"/>
                        </a:rPr>
                        <a:t>1999</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7</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14</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35</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9345</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5396466"/>
                  </a:ext>
                </a:extLst>
              </a:tr>
              <a:tr h="231798">
                <a:tc>
                  <a:txBody>
                    <a:bodyPr/>
                    <a:lstStyle/>
                    <a:p>
                      <a:pPr algn="r" fontAlgn="b"/>
                      <a:r>
                        <a:rPr lang="en-US" sz="1200" b="0" i="0" u="none" strike="noStrike">
                          <a:solidFill>
                            <a:srgbClr val="000000"/>
                          </a:solidFill>
                          <a:effectLst/>
                          <a:latin typeface="Calibri" panose="020F0502020204030204" pitchFamily="34" charset="0"/>
                        </a:rPr>
                        <a:t>2000</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12</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4</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10093</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5643718"/>
                  </a:ext>
                </a:extLst>
              </a:tr>
              <a:tr h="231798">
                <a:tc>
                  <a:txBody>
                    <a:bodyPr/>
                    <a:lstStyle/>
                    <a:p>
                      <a:pPr algn="r" fontAlgn="b"/>
                      <a:r>
                        <a:rPr lang="en-US" sz="1200" b="0" i="0" u="none" strike="noStrike">
                          <a:solidFill>
                            <a:srgbClr val="000000"/>
                          </a:solidFill>
                          <a:effectLst/>
                          <a:latin typeface="Calibri" panose="020F0502020204030204" pitchFamily="34" charset="0"/>
                        </a:rPr>
                        <a:t>2001</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13</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5</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22</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21379</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2783663"/>
                  </a:ext>
                </a:extLst>
              </a:tr>
              <a:tr h="231798">
                <a:tc>
                  <a:txBody>
                    <a:bodyPr/>
                    <a:lstStyle/>
                    <a:p>
                      <a:pPr algn="r" fontAlgn="b"/>
                      <a:r>
                        <a:rPr lang="en-US" sz="1200" b="0" i="0" u="none" strike="noStrike">
                          <a:solidFill>
                            <a:srgbClr val="000000"/>
                          </a:solidFill>
                          <a:effectLst/>
                          <a:latin typeface="Calibri" panose="020F0502020204030204" pitchFamily="34" charset="0"/>
                        </a:rPr>
                        <a:t>2002</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5</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7</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8110</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6480206"/>
                  </a:ext>
                </a:extLst>
              </a:tr>
              <a:tr h="231798">
                <a:tc>
                  <a:txBody>
                    <a:bodyPr/>
                    <a:lstStyle/>
                    <a:p>
                      <a:pPr algn="r" fontAlgn="b"/>
                      <a:r>
                        <a:rPr lang="en-US" sz="1200" b="0" i="0" u="none" strike="noStrike">
                          <a:solidFill>
                            <a:srgbClr val="000000"/>
                          </a:solidFill>
                          <a:effectLst/>
                          <a:latin typeface="Calibri" panose="020F0502020204030204" pitchFamily="34" charset="0"/>
                        </a:rPr>
                        <a:t>2003</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12</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5</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8</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14028</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8800887"/>
                  </a:ext>
                </a:extLst>
              </a:tr>
              <a:tr h="231798">
                <a:tc>
                  <a:txBody>
                    <a:bodyPr/>
                    <a:lstStyle/>
                    <a:p>
                      <a:pPr algn="r" fontAlgn="b"/>
                      <a:r>
                        <a:rPr lang="en-US" sz="1200" b="0" i="0" u="none" strike="noStrike">
                          <a:solidFill>
                            <a:srgbClr val="000000"/>
                          </a:solidFill>
                          <a:effectLst/>
                          <a:latin typeface="Calibri" panose="020F0502020204030204" pitchFamily="34" charset="0"/>
                        </a:rPr>
                        <a:t>2004</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9</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9</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8338</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0982831"/>
                  </a:ext>
                </a:extLst>
              </a:tr>
              <a:tr h="231798">
                <a:tc>
                  <a:txBody>
                    <a:bodyPr/>
                    <a:lstStyle/>
                    <a:p>
                      <a:pPr algn="r" fontAlgn="b"/>
                      <a:r>
                        <a:rPr lang="en-US" sz="1200" b="0" i="0" u="none" strike="noStrike">
                          <a:solidFill>
                            <a:srgbClr val="000000"/>
                          </a:solidFill>
                          <a:effectLst/>
                          <a:latin typeface="Calibri" panose="020F0502020204030204" pitchFamily="34" charset="0"/>
                        </a:rPr>
                        <a:t>2005</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13</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9</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17</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10751</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1725525"/>
                  </a:ext>
                </a:extLst>
              </a:tr>
              <a:tr h="231798">
                <a:tc>
                  <a:txBody>
                    <a:bodyPr/>
                    <a:lstStyle/>
                    <a:p>
                      <a:pPr algn="r" fontAlgn="b"/>
                      <a:r>
                        <a:rPr lang="en-US" sz="1200" b="0" i="0" u="none" strike="noStrike">
                          <a:solidFill>
                            <a:srgbClr val="000000"/>
                          </a:solidFill>
                          <a:effectLst/>
                          <a:latin typeface="Calibri" panose="020F0502020204030204" pitchFamily="34" charset="0"/>
                        </a:rPr>
                        <a:t>2006</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15</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9</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16</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18215</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7062696"/>
                  </a:ext>
                </a:extLst>
              </a:tr>
              <a:tr h="231798">
                <a:tc>
                  <a:txBody>
                    <a:bodyPr/>
                    <a:lstStyle/>
                    <a:p>
                      <a:pPr algn="r" fontAlgn="b"/>
                      <a:r>
                        <a:rPr lang="en-US" sz="1200" b="0" i="0" u="none" strike="noStrike">
                          <a:solidFill>
                            <a:srgbClr val="000000"/>
                          </a:solidFill>
                          <a:effectLst/>
                          <a:latin typeface="Calibri" panose="020F0502020204030204" pitchFamily="34" charset="0"/>
                        </a:rPr>
                        <a:t>2007</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10</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17</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11023</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5976356"/>
                  </a:ext>
                </a:extLst>
              </a:tr>
              <a:tr h="231798">
                <a:tc>
                  <a:txBody>
                    <a:bodyPr/>
                    <a:lstStyle/>
                    <a:p>
                      <a:pPr algn="r" fontAlgn="b"/>
                      <a:r>
                        <a:rPr lang="en-US" sz="1200" b="0" i="0" u="none" strike="noStrike">
                          <a:solidFill>
                            <a:srgbClr val="000000"/>
                          </a:solidFill>
                          <a:effectLst/>
                          <a:latin typeface="Calibri" panose="020F0502020204030204" pitchFamily="34" charset="0"/>
                        </a:rPr>
                        <a:t>2008</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9</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5</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5</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9969</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1080401"/>
                  </a:ext>
                </a:extLst>
              </a:tr>
              <a:tr h="231798">
                <a:tc>
                  <a:txBody>
                    <a:bodyPr/>
                    <a:lstStyle/>
                    <a:p>
                      <a:pPr algn="r" fontAlgn="b"/>
                      <a:r>
                        <a:rPr lang="en-US" sz="1200" b="0" i="0" u="none" strike="noStrike">
                          <a:solidFill>
                            <a:srgbClr val="000000"/>
                          </a:solidFill>
                          <a:effectLst/>
                          <a:latin typeface="Calibri" panose="020F0502020204030204" pitchFamily="34" charset="0"/>
                        </a:rPr>
                        <a:t>2009</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9</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4</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6445</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4134798"/>
                  </a:ext>
                </a:extLst>
              </a:tr>
              <a:tr h="231798">
                <a:tc>
                  <a:txBody>
                    <a:bodyPr/>
                    <a:lstStyle/>
                    <a:p>
                      <a:pPr algn="r" fontAlgn="b"/>
                      <a:r>
                        <a:rPr lang="en-US" sz="1200" b="0" i="0" u="none" strike="noStrike">
                          <a:solidFill>
                            <a:srgbClr val="000000"/>
                          </a:solidFill>
                          <a:effectLst/>
                          <a:latin typeface="Calibri" panose="020F0502020204030204" pitchFamily="34" charset="0"/>
                        </a:rPr>
                        <a:t>2010</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9</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6</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12327</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1004184"/>
                  </a:ext>
                </a:extLst>
              </a:tr>
              <a:tr h="231798">
                <a:tc>
                  <a:txBody>
                    <a:bodyPr/>
                    <a:lstStyle/>
                    <a:p>
                      <a:pPr algn="r" fontAlgn="b"/>
                      <a:r>
                        <a:rPr lang="en-US" sz="1200" b="0" i="0" u="none" strike="noStrike">
                          <a:solidFill>
                            <a:srgbClr val="000000"/>
                          </a:solidFill>
                          <a:effectLst/>
                          <a:latin typeface="Calibri" panose="020F0502020204030204" pitchFamily="34" charset="0"/>
                        </a:rPr>
                        <a:t>2011</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7</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9</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7852</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8494249"/>
                  </a:ext>
                </a:extLst>
              </a:tr>
              <a:tr h="231798">
                <a:tc>
                  <a:txBody>
                    <a:bodyPr/>
                    <a:lstStyle/>
                    <a:p>
                      <a:pPr algn="r" fontAlgn="b"/>
                      <a:r>
                        <a:rPr lang="en-US" sz="1200" b="0" i="0" u="none" strike="noStrike">
                          <a:solidFill>
                            <a:srgbClr val="000000"/>
                          </a:solidFill>
                          <a:effectLst/>
                          <a:latin typeface="Calibri" panose="020F0502020204030204" pitchFamily="34" charset="0"/>
                        </a:rPr>
                        <a:t>2012</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11</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32</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8</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10600</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7727927"/>
                  </a:ext>
                </a:extLst>
              </a:tr>
              <a:tr h="231798">
                <a:tc>
                  <a:txBody>
                    <a:bodyPr/>
                    <a:lstStyle/>
                    <a:p>
                      <a:pPr algn="r" fontAlgn="b"/>
                      <a:r>
                        <a:rPr lang="en-US" sz="1200" b="0" i="0" u="none" strike="noStrike">
                          <a:solidFill>
                            <a:srgbClr val="000000"/>
                          </a:solidFill>
                          <a:effectLst/>
                          <a:latin typeface="Calibri" panose="020F0502020204030204" pitchFamily="34" charset="0"/>
                        </a:rPr>
                        <a:t>2013</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13</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13</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13325</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8590922"/>
                  </a:ext>
                </a:extLst>
              </a:tr>
              <a:tr h="231798">
                <a:tc>
                  <a:txBody>
                    <a:bodyPr/>
                    <a:lstStyle/>
                    <a:p>
                      <a:pPr algn="r" fontAlgn="b"/>
                      <a:r>
                        <a:rPr lang="en-US" sz="1200" b="0" i="0" u="none" strike="noStrike">
                          <a:solidFill>
                            <a:srgbClr val="000000"/>
                          </a:solidFill>
                          <a:effectLst/>
                          <a:latin typeface="Calibri" panose="020F0502020204030204" pitchFamily="34" charset="0"/>
                        </a:rPr>
                        <a:t>2014</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16</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6</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14</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16274</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7923457"/>
                  </a:ext>
                </a:extLst>
              </a:tr>
              <a:tr h="231798">
                <a:tc>
                  <a:txBody>
                    <a:bodyPr/>
                    <a:lstStyle/>
                    <a:p>
                      <a:pPr algn="r" fontAlgn="b"/>
                      <a:r>
                        <a:rPr lang="en-US" sz="1200" b="0" i="0" u="none" strike="noStrike">
                          <a:solidFill>
                            <a:srgbClr val="000000"/>
                          </a:solidFill>
                          <a:effectLst/>
                          <a:latin typeface="Calibri" panose="020F0502020204030204" pitchFamily="34" charset="0"/>
                        </a:rPr>
                        <a:t>2015</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7</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7176</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2843678"/>
                  </a:ext>
                </a:extLst>
              </a:tr>
              <a:tr h="231798">
                <a:tc>
                  <a:txBody>
                    <a:bodyPr/>
                    <a:lstStyle/>
                    <a:p>
                      <a:pPr algn="r" fontAlgn="b"/>
                      <a:r>
                        <a:rPr lang="en-US" sz="1200" b="0" i="0" u="none" strike="noStrike">
                          <a:solidFill>
                            <a:srgbClr val="000000"/>
                          </a:solidFill>
                          <a:effectLst/>
                          <a:latin typeface="Calibri" panose="020F0502020204030204" pitchFamily="34" charset="0"/>
                        </a:rPr>
                        <a:t>2016</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13</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18</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11345</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267660"/>
                  </a:ext>
                </a:extLst>
              </a:tr>
              <a:tr h="231798">
                <a:tc>
                  <a:txBody>
                    <a:bodyPr/>
                    <a:lstStyle/>
                    <a:p>
                      <a:pPr algn="r" fontAlgn="b"/>
                      <a:r>
                        <a:rPr lang="en-US" sz="1200" b="0" i="0" u="none" strike="noStrike">
                          <a:solidFill>
                            <a:srgbClr val="000000"/>
                          </a:solidFill>
                          <a:effectLst/>
                          <a:latin typeface="Calibri" panose="020F0502020204030204" pitchFamily="34" charset="0"/>
                        </a:rPr>
                        <a:t>2017</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15</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5</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16</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11767</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04159"/>
                  </a:ext>
                </a:extLst>
              </a:tr>
              <a:tr h="231798">
                <a:tc>
                  <a:txBody>
                    <a:bodyPr/>
                    <a:lstStyle/>
                    <a:p>
                      <a:pPr algn="r" fontAlgn="b"/>
                      <a:r>
                        <a:rPr lang="en-US" sz="1200" b="0" i="0" u="none" strike="noStrike">
                          <a:solidFill>
                            <a:srgbClr val="000000"/>
                          </a:solidFill>
                          <a:effectLst/>
                          <a:latin typeface="Calibri" panose="020F0502020204030204" pitchFamily="34" charset="0"/>
                        </a:rPr>
                        <a:t>2018</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25</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33</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61</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31295</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364999"/>
                  </a:ext>
                </a:extLst>
              </a:tr>
              <a:tr h="231798">
                <a:tc>
                  <a:txBody>
                    <a:bodyPr/>
                    <a:lstStyle/>
                    <a:p>
                      <a:pPr algn="r" fontAlgn="b"/>
                      <a:r>
                        <a:rPr lang="en-US" sz="1200" b="0" i="0" u="none" strike="noStrike">
                          <a:solidFill>
                            <a:srgbClr val="000000"/>
                          </a:solidFill>
                          <a:effectLst/>
                          <a:latin typeface="Calibri" panose="020F0502020204030204" pitchFamily="34" charset="0"/>
                        </a:rPr>
                        <a:t>2019</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8</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4</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6921</a:t>
                      </a:r>
                    </a:p>
                  </a:txBody>
                  <a:tcPr marL="5875" marR="5875" marT="58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2582453"/>
                  </a:ext>
                </a:extLst>
              </a:tr>
            </a:tbl>
          </a:graphicData>
        </a:graphic>
      </p:graphicFrame>
      <p:sp>
        <p:nvSpPr>
          <p:cNvPr id="3" name="TextBox 2">
            <a:extLst>
              <a:ext uri="{FF2B5EF4-FFF2-40B4-BE49-F238E27FC236}">
                <a16:creationId xmlns:a16="http://schemas.microsoft.com/office/drawing/2014/main" id="{EA46EBA8-163E-4934-A85A-514025B3AE28}"/>
              </a:ext>
            </a:extLst>
          </p:cNvPr>
          <p:cNvSpPr txBox="1"/>
          <p:nvPr/>
        </p:nvSpPr>
        <p:spPr>
          <a:xfrm>
            <a:off x="704297" y="2015232"/>
            <a:ext cx="2686973" cy="2246769"/>
          </a:xfrm>
          <a:prstGeom prst="rect">
            <a:avLst/>
          </a:prstGeom>
          <a:noFill/>
        </p:spPr>
        <p:txBody>
          <a:bodyPr wrap="square" rtlCol="0">
            <a:spAutoFit/>
          </a:bodyPr>
          <a:lstStyle/>
          <a:p>
            <a:r>
              <a:rPr lang="en-US" sz="2000" dirty="0"/>
              <a:t>The data shows that in 2018 was the deadliest year for shootings. The data does not show that shootings have ebbed and flowed through the years.</a:t>
            </a:r>
          </a:p>
        </p:txBody>
      </p:sp>
    </p:spTree>
    <p:extLst>
      <p:ext uri="{BB962C8B-B14F-4D97-AF65-F5344CB8AC3E}">
        <p14:creationId xmlns:p14="http://schemas.microsoft.com/office/powerpoint/2010/main" val="797360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DF1888F-3220-4BAE-82EF-E43D8DAFD90A}"/>
              </a:ext>
            </a:extLst>
          </p:cNvPr>
          <p:cNvSpPr txBox="1"/>
          <p:nvPr/>
        </p:nvSpPr>
        <p:spPr>
          <a:xfrm>
            <a:off x="3024553" y="407963"/>
            <a:ext cx="6836899" cy="954107"/>
          </a:xfrm>
          <a:prstGeom prst="rect">
            <a:avLst/>
          </a:prstGeom>
          <a:noFill/>
        </p:spPr>
        <p:txBody>
          <a:bodyPr wrap="square" rtlCol="0">
            <a:spAutoFit/>
          </a:bodyPr>
          <a:lstStyle/>
          <a:p>
            <a:pPr algn="ctr"/>
            <a:r>
              <a:rPr lang="en-US" sz="2800" dirty="0"/>
              <a:t>Monthly Distribution Of School Shootings from 1999_2019</a:t>
            </a:r>
          </a:p>
        </p:txBody>
      </p:sp>
      <p:pic>
        <p:nvPicPr>
          <p:cNvPr id="1026" name="Picture 2">
            <a:extLst>
              <a:ext uri="{FF2B5EF4-FFF2-40B4-BE49-F238E27FC236}">
                <a16:creationId xmlns:a16="http://schemas.microsoft.com/office/drawing/2014/main" id="{C927078D-915F-4B2D-921B-77CF511DA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910" y="1263596"/>
            <a:ext cx="6570785" cy="3962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Table 15">
            <a:extLst>
              <a:ext uri="{FF2B5EF4-FFF2-40B4-BE49-F238E27FC236}">
                <a16:creationId xmlns:a16="http://schemas.microsoft.com/office/drawing/2014/main" id="{DF39A60C-DA7E-4332-B32F-CA68FB5BAB5D}"/>
              </a:ext>
            </a:extLst>
          </p:cNvPr>
          <p:cNvGraphicFramePr>
            <a:graphicFrameLocks noGrp="1"/>
          </p:cNvGraphicFramePr>
          <p:nvPr>
            <p:extLst>
              <p:ext uri="{D42A27DB-BD31-4B8C-83A1-F6EECF244321}">
                <p14:modId xmlns:p14="http://schemas.microsoft.com/office/powerpoint/2010/main" val="1554738971"/>
              </p:ext>
            </p:extLst>
          </p:nvPr>
        </p:nvGraphicFramePr>
        <p:xfrm>
          <a:off x="8060788" y="883573"/>
          <a:ext cx="3983905" cy="5555110"/>
        </p:xfrm>
        <a:graphic>
          <a:graphicData uri="http://schemas.openxmlformats.org/drawingml/2006/table">
            <a:tbl>
              <a:tblPr bandRow="1">
                <a:tableStyleId>{5C22544A-7EE6-4342-B048-85BDC9FD1C3A}</a:tableStyleId>
              </a:tblPr>
              <a:tblGrid>
                <a:gridCol w="1580579">
                  <a:extLst>
                    <a:ext uri="{9D8B030D-6E8A-4147-A177-3AD203B41FA5}">
                      <a16:colId xmlns:a16="http://schemas.microsoft.com/office/drawing/2014/main" val="4052696444"/>
                    </a:ext>
                  </a:extLst>
                </a:gridCol>
                <a:gridCol w="2403326">
                  <a:extLst>
                    <a:ext uri="{9D8B030D-6E8A-4147-A177-3AD203B41FA5}">
                      <a16:colId xmlns:a16="http://schemas.microsoft.com/office/drawing/2014/main" val="2565594872"/>
                    </a:ext>
                  </a:extLst>
                </a:gridCol>
              </a:tblGrid>
              <a:tr h="342261">
                <a:tc>
                  <a:txBody>
                    <a:bodyPr/>
                    <a:lstStyle/>
                    <a:p>
                      <a:r>
                        <a:rPr lang="en-US" dirty="0">
                          <a:solidFill>
                            <a:schemeClr val="bg1"/>
                          </a:solidFill>
                        </a:rPr>
                        <a:t>January,38</a:t>
                      </a:r>
                    </a:p>
                  </a:txBody>
                  <a:tcPr>
                    <a:noFill/>
                  </a:tcPr>
                </a:tc>
                <a:tc>
                  <a:txBody>
                    <a:bodyPr/>
                    <a:lstStyle/>
                    <a:p>
                      <a:r>
                        <a:rPr lang="en-US" dirty="0">
                          <a:solidFill>
                            <a:schemeClr val="bg1"/>
                          </a:solidFill>
                        </a:rPr>
                        <a:t>Dead 9 Injured 42</a:t>
                      </a:r>
                    </a:p>
                  </a:txBody>
                  <a:tcPr>
                    <a:noFill/>
                  </a:tcPr>
                </a:tc>
                <a:extLst>
                  <a:ext uri="{0D108BD9-81ED-4DB2-BD59-A6C34878D82A}">
                    <a16:rowId xmlns:a16="http://schemas.microsoft.com/office/drawing/2014/main" val="2744256878"/>
                  </a:ext>
                </a:extLst>
              </a:tr>
              <a:tr h="598958">
                <a:tc>
                  <a:txBody>
                    <a:bodyPr/>
                    <a:lstStyle/>
                    <a:p>
                      <a:r>
                        <a:rPr lang="en-US" dirty="0">
                          <a:solidFill>
                            <a:schemeClr val="bg1"/>
                          </a:solidFill>
                        </a:rPr>
                        <a:t>Febuary,37</a:t>
                      </a:r>
                    </a:p>
                  </a:txBody>
                  <a:tcPr>
                    <a:noFill/>
                  </a:tcPr>
                </a:tc>
                <a:tc>
                  <a:txBody>
                    <a:bodyPr/>
                    <a:lstStyle/>
                    <a:p>
                      <a:r>
                        <a:rPr lang="en-US" dirty="0">
                          <a:solidFill>
                            <a:schemeClr val="bg1"/>
                          </a:solidFill>
                        </a:rPr>
                        <a:t>Dead 28 Injured 50</a:t>
                      </a:r>
                    </a:p>
                  </a:txBody>
                  <a:tcPr>
                    <a:noFill/>
                  </a:tcPr>
                </a:tc>
                <a:extLst>
                  <a:ext uri="{0D108BD9-81ED-4DB2-BD59-A6C34878D82A}">
                    <a16:rowId xmlns:a16="http://schemas.microsoft.com/office/drawing/2014/main" val="1277663702"/>
                  </a:ext>
                </a:extLst>
              </a:tr>
              <a:tr h="598958">
                <a:tc>
                  <a:txBody>
                    <a:bodyPr/>
                    <a:lstStyle/>
                    <a:p>
                      <a:r>
                        <a:rPr lang="en-US" dirty="0">
                          <a:solidFill>
                            <a:schemeClr val="bg1"/>
                          </a:solidFill>
                        </a:rPr>
                        <a:t>March,23</a:t>
                      </a:r>
                    </a:p>
                  </a:txBody>
                  <a:tcPr>
                    <a:noFill/>
                  </a:tcPr>
                </a:tc>
                <a:tc>
                  <a:txBody>
                    <a:bodyPr/>
                    <a:lstStyle/>
                    <a:p>
                      <a:r>
                        <a:rPr lang="en-US" dirty="0">
                          <a:solidFill>
                            <a:schemeClr val="bg1"/>
                          </a:solidFill>
                        </a:rPr>
                        <a:t>Dead 14 Injured 40</a:t>
                      </a:r>
                    </a:p>
                  </a:txBody>
                  <a:tcPr>
                    <a:noFill/>
                  </a:tcPr>
                </a:tc>
                <a:extLst>
                  <a:ext uri="{0D108BD9-81ED-4DB2-BD59-A6C34878D82A}">
                    <a16:rowId xmlns:a16="http://schemas.microsoft.com/office/drawing/2014/main" val="3992629065"/>
                  </a:ext>
                </a:extLst>
              </a:tr>
              <a:tr h="598958">
                <a:tc>
                  <a:txBody>
                    <a:bodyPr/>
                    <a:lstStyle/>
                    <a:p>
                      <a:r>
                        <a:rPr lang="en-US" dirty="0">
                          <a:solidFill>
                            <a:schemeClr val="bg1"/>
                          </a:solidFill>
                        </a:rPr>
                        <a:t>April,22</a:t>
                      </a:r>
                    </a:p>
                  </a:txBody>
                  <a:tcPr>
                    <a:noFill/>
                  </a:tcPr>
                </a:tc>
                <a:tc>
                  <a:txBody>
                    <a:bodyPr/>
                    <a:lstStyle/>
                    <a:p>
                      <a:r>
                        <a:rPr lang="en-US" sz="1800" kern="1200" dirty="0">
                          <a:solidFill>
                            <a:schemeClr val="bg1"/>
                          </a:solidFill>
                          <a:latin typeface="+mn-lt"/>
                          <a:ea typeface="+mn-ea"/>
                          <a:cs typeface="+mn-cs"/>
                        </a:rPr>
                        <a:t>Dead 18 Injured 46</a:t>
                      </a:r>
                    </a:p>
                  </a:txBody>
                  <a:tcPr>
                    <a:noFill/>
                  </a:tcPr>
                </a:tc>
                <a:extLst>
                  <a:ext uri="{0D108BD9-81ED-4DB2-BD59-A6C34878D82A}">
                    <a16:rowId xmlns:a16="http://schemas.microsoft.com/office/drawing/2014/main" val="111565750"/>
                  </a:ext>
                </a:extLst>
              </a:tr>
              <a:tr h="598958">
                <a:tc>
                  <a:txBody>
                    <a:bodyPr/>
                    <a:lstStyle/>
                    <a:p>
                      <a:r>
                        <a:rPr lang="en-US" dirty="0">
                          <a:solidFill>
                            <a:schemeClr val="bg1"/>
                          </a:solidFill>
                        </a:rPr>
                        <a:t>MAY,16</a:t>
                      </a:r>
                    </a:p>
                  </a:txBody>
                  <a:tcPr>
                    <a:noFill/>
                  </a:tcPr>
                </a:tc>
                <a:tc>
                  <a:txBody>
                    <a:bodyPr/>
                    <a:lstStyle/>
                    <a:p>
                      <a:r>
                        <a:rPr lang="en-US" sz="1800" kern="1200" dirty="0">
                          <a:solidFill>
                            <a:schemeClr val="bg1"/>
                          </a:solidFill>
                          <a:latin typeface="+mn-lt"/>
                          <a:ea typeface="+mn-ea"/>
                          <a:cs typeface="+mn-cs"/>
                        </a:rPr>
                        <a:t>Dead 14 Injured 25</a:t>
                      </a:r>
                    </a:p>
                  </a:txBody>
                  <a:tcPr>
                    <a:noFill/>
                  </a:tcPr>
                </a:tc>
                <a:extLst>
                  <a:ext uri="{0D108BD9-81ED-4DB2-BD59-A6C34878D82A}">
                    <a16:rowId xmlns:a16="http://schemas.microsoft.com/office/drawing/2014/main" val="2283336335"/>
                  </a:ext>
                </a:extLst>
              </a:tr>
              <a:tr h="598958">
                <a:tc>
                  <a:txBody>
                    <a:bodyPr/>
                    <a:lstStyle/>
                    <a:p>
                      <a:r>
                        <a:rPr lang="en-US" dirty="0">
                          <a:solidFill>
                            <a:schemeClr val="bg1"/>
                          </a:solidFill>
                        </a:rPr>
                        <a:t>June,5</a:t>
                      </a:r>
                    </a:p>
                  </a:txBody>
                  <a:tcPr>
                    <a:noFill/>
                  </a:tcPr>
                </a:tc>
                <a:tc>
                  <a:txBody>
                    <a:bodyPr/>
                    <a:lstStyle/>
                    <a:p>
                      <a:r>
                        <a:rPr lang="en-US" dirty="0">
                          <a:solidFill>
                            <a:schemeClr val="bg1"/>
                          </a:solidFill>
                        </a:rPr>
                        <a:t>Dead 2 Injured 5</a:t>
                      </a:r>
                    </a:p>
                  </a:txBody>
                  <a:tcPr>
                    <a:noFill/>
                  </a:tcPr>
                </a:tc>
                <a:extLst>
                  <a:ext uri="{0D108BD9-81ED-4DB2-BD59-A6C34878D82A}">
                    <a16:rowId xmlns:a16="http://schemas.microsoft.com/office/drawing/2014/main" val="3971407071"/>
                  </a:ext>
                </a:extLst>
              </a:tr>
              <a:tr h="342261">
                <a:tc>
                  <a:txBody>
                    <a:bodyPr/>
                    <a:lstStyle/>
                    <a:p>
                      <a:r>
                        <a:rPr lang="en-US" dirty="0">
                          <a:solidFill>
                            <a:schemeClr val="bg1"/>
                          </a:solidFill>
                        </a:rPr>
                        <a:t>July,2</a:t>
                      </a:r>
                    </a:p>
                  </a:txBody>
                  <a:tcPr>
                    <a:noFill/>
                  </a:tcPr>
                </a:tc>
                <a:tc>
                  <a:txBody>
                    <a:bodyPr/>
                    <a:lstStyle/>
                    <a:p>
                      <a:r>
                        <a:rPr lang="en-US" dirty="0">
                          <a:solidFill>
                            <a:schemeClr val="bg1"/>
                          </a:solidFill>
                        </a:rPr>
                        <a:t>Dead 0 Injured 1</a:t>
                      </a:r>
                    </a:p>
                  </a:txBody>
                  <a:tcPr>
                    <a:noFill/>
                  </a:tcPr>
                </a:tc>
                <a:extLst>
                  <a:ext uri="{0D108BD9-81ED-4DB2-BD59-A6C34878D82A}">
                    <a16:rowId xmlns:a16="http://schemas.microsoft.com/office/drawing/2014/main" val="2568383598"/>
                  </a:ext>
                </a:extLst>
              </a:tr>
              <a:tr h="342261">
                <a:tc>
                  <a:txBody>
                    <a:bodyPr/>
                    <a:lstStyle/>
                    <a:p>
                      <a:r>
                        <a:rPr lang="en-US" dirty="0">
                          <a:solidFill>
                            <a:schemeClr val="bg1"/>
                          </a:solidFill>
                        </a:rPr>
                        <a:t>August,10</a:t>
                      </a:r>
                    </a:p>
                  </a:txBody>
                  <a:tcPr>
                    <a:noFill/>
                  </a:tcPr>
                </a:tc>
                <a:tc>
                  <a:txBody>
                    <a:bodyPr/>
                    <a:lstStyle/>
                    <a:p>
                      <a:r>
                        <a:rPr lang="en-US" dirty="0">
                          <a:solidFill>
                            <a:schemeClr val="bg1"/>
                          </a:solidFill>
                        </a:rPr>
                        <a:t>Dead 3 Injured 6</a:t>
                      </a:r>
                    </a:p>
                  </a:txBody>
                  <a:tcPr>
                    <a:noFill/>
                  </a:tcPr>
                </a:tc>
                <a:extLst>
                  <a:ext uri="{0D108BD9-81ED-4DB2-BD59-A6C34878D82A}">
                    <a16:rowId xmlns:a16="http://schemas.microsoft.com/office/drawing/2014/main" val="1694245632"/>
                  </a:ext>
                </a:extLst>
              </a:tr>
              <a:tr h="342261">
                <a:tc>
                  <a:txBody>
                    <a:bodyPr/>
                    <a:lstStyle/>
                    <a:p>
                      <a:r>
                        <a:rPr lang="en-US" dirty="0">
                          <a:solidFill>
                            <a:schemeClr val="bg1"/>
                          </a:solidFill>
                        </a:rPr>
                        <a:t>September,27</a:t>
                      </a:r>
                    </a:p>
                  </a:txBody>
                  <a:tcPr>
                    <a:noFill/>
                  </a:tcPr>
                </a:tc>
                <a:tc>
                  <a:txBody>
                    <a:bodyPr/>
                    <a:lstStyle/>
                    <a:p>
                      <a:r>
                        <a:rPr lang="en-US" dirty="0">
                          <a:solidFill>
                            <a:schemeClr val="bg1"/>
                          </a:solidFill>
                        </a:rPr>
                        <a:t>Dead 9 Injured 16</a:t>
                      </a:r>
                    </a:p>
                  </a:txBody>
                  <a:tcPr>
                    <a:noFill/>
                  </a:tcPr>
                </a:tc>
                <a:extLst>
                  <a:ext uri="{0D108BD9-81ED-4DB2-BD59-A6C34878D82A}">
                    <a16:rowId xmlns:a16="http://schemas.microsoft.com/office/drawing/2014/main" val="2038493757"/>
                  </a:ext>
                </a:extLst>
              </a:tr>
              <a:tr h="342261">
                <a:tc>
                  <a:txBody>
                    <a:bodyPr/>
                    <a:lstStyle/>
                    <a:p>
                      <a:r>
                        <a:rPr lang="en-US" dirty="0">
                          <a:solidFill>
                            <a:schemeClr val="bg1"/>
                          </a:solidFill>
                        </a:rPr>
                        <a:t>October,31</a:t>
                      </a:r>
                    </a:p>
                  </a:txBody>
                  <a:tcPr>
                    <a:noFill/>
                  </a:tcPr>
                </a:tc>
                <a:tc>
                  <a:txBody>
                    <a:bodyPr/>
                    <a:lstStyle/>
                    <a:p>
                      <a:r>
                        <a:rPr lang="en-US" dirty="0">
                          <a:solidFill>
                            <a:schemeClr val="bg1"/>
                          </a:solidFill>
                        </a:rPr>
                        <a:t>Dead 13 Injured 39</a:t>
                      </a:r>
                    </a:p>
                  </a:txBody>
                  <a:tcPr>
                    <a:noFill/>
                  </a:tcPr>
                </a:tc>
                <a:extLst>
                  <a:ext uri="{0D108BD9-81ED-4DB2-BD59-A6C34878D82A}">
                    <a16:rowId xmlns:a16="http://schemas.microsoft.com/office/drawing/2014/main" val="1858987414"/>
                  </a:ext>
                </a:extLst>
              </a:tr>
              <a:tr h="342261">
                <a:tc>
                  <a:txBody>
                    <a:bodyPr/>
                    <a:lstStyle/>
                    <a:p>
                      <a:r>
                        <a:rPr lang="en-US" dirty="0">
                          <a:solidFill>
                            <a:schemeClr val="bg1"/>
                          </a:solidFill>
                        </a:rPr>
                        <a:t>November,16</a:t>
                      </a:r>
                    </a:p>
                  </a:txBody>
                  <a:tcPr>
                    <a:noFill/>
                  </a:tcPr>
                </a:tc>
                <a:tc>
                  <a:txBody>
                    <a:bodyPr/>
                    <a:lstStyle/>
                    <a:p>
                      <a:r>
                        <a:rPr lang="en-US" dirty="0">
                          <a:solidFill>
                            <a:schemeClr val="bg1"/>
                          </a:solidFill>
                        </a:rPr>
                        <a:t>Dead 4 Injured 13</a:t>
                      </a:r>
                    </a:p>
                  </a:txBody>
                  <a:tcPr>
                    <a:noFill/>
                  </a:tcPr>
                </a:tc>
                <a:extLst>
                  <a:ext uri="{0D108BD9-81ED-4DB2-BD59-A6C34878D82A}">
                    <a16:rowId xmlns:a16="http://schemas.microsoft.com/office/drawing/2014/main" val="1543279669"/>
                  </a:ext>
                </a:extLst>
              </a:tr>
              <a:tr h="342261">
                <a:tc>
                  <a:txBody>
                    <a:bodyPr/>
                    <a:lstStyle/>
                    <a:p>
                      <a:r>
                        <a:rPr lang="en-US" dirty="0">
                          <a:solidFill>
                            <a:schemeClr val="bg1"/>
                          </a:solidFill>
                        </a:rPr>
                        <a:t>December,11</a:t>
                      </a:r>
                    </a:p>
                  </a:txBody>
                  <a:tcPr>
                    <a:noFill/>
                  </a:tcPr>
                </a:tc>
                <a:tc>
                  <a:txBody>
                    <a:bodyPr/>
                    <a:lstStyle/>
                    <a:p>
                      <a:r>
                        <a:rPr lang="en-US" dirty="0">
                          <a:solidFill>
                            <a:schemeClr val="bg1"/>
                          </a:solidFill>
                        </a:rPr>
                        <a:t>Dead 29 Injured 11</a:t>
                      </a:r>
                    </a:p>
                  </a:txBody>
                  <a:tcPr>
                    <a:noFill/>
                  </a:tcPr>
                </a:tc>
                <a:extLst>
                  <a:ext uri="{0D108BD9-81ED-4DB2-BD59-A6C34878D82A}">
                    <a16:rowId xmlns:a16="http://schemas.microsoft.com/office/drawing/2014/main" val="366518350"/>
                  </a:ext>
                </a:extLst>
              </a:tr>
            </a:tbl>
          </a:graphicData>
        </a:graphic>
      </p:graphicFrame>
      <p:sp>
        <p:nvSpPr>
          <p:cNvPr id="17" name="TextBox 16">
            <a:extLst>
              <a:ext uri="{FF2B5EF4-FFF2-40B4-BE49-F238E27FC236}">
                <a16:creationId xmlns:a16="http://schemas.microsoft.com/office/drawing/2014/main" id="{1E1049C4-0462-426C-9DE0-7AD3F8E09350}"/>
              </a:ext>
            </a:extLst>
          </p:cNvPr>
          <p:cNvSpPr txBox="1"/>
          <p:nvPr/>
        </p:nvSpPr>
        <p:spPr>
          <a:xfrm>
            <a:off x="392723" y="4930574"/>
            <a:ext cx="7476979" cy="2031325"/>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After winter break, returning to school for second semester most attacks tend </a:t>
            </a:r>
            <a:r>
              <a:rPr lang="en-US"/>
              <a:t>to occur</a:t>
            </a:r>
            <a:endParaRPr lang="en-US" dirty="0"/>
          </a:p>
          <a:p>
            <a:pPr marL="285750" indent="-285750">
              <a:buFont typeface="Arial" panose="020B0604020202020204" pitchFamily="34" charset="0"/>
              <a:buChar char="•"/>
            </a:pPr>
            <a:r>
              <a:rPr lang="en-US" dirty="0"/>
              <a:t>With  January and February taking place for most school shootings within the month. January taking the lead by 1</a:t>
            </a:r>
          </a:p>
          <a:p>
            <a:pPr marL="285750" indent="-285750">
              <a:buFont typeface="Arial" panose="020B0604020202020204" pitchFamily="34" charset="0"/>
              <a:buChar char="•"/>
            </a:pPr>
            <a:r>
              <a:rPr lang="en-US" dirty="0"/>
              <a:t>July is the least common month for School Shootings due to most states are out in summer Break</a:t>
            </a:r>
          </a:p>
        </p:txBody>
      </p:sp>
    </p:spTree>
    <p:extLst>
      <p:ext uri="{BB962C8B-B14F-4D97-AF65-F5344CB8AC3E}">
        <p14:creationId xmlns:p14="http://schemas.microsoft.com/office/powerpoint/2010/main" val="1029150090"/>
      </p:ext>
    </p:extLst>
  </p:cSld>
  <p:clrMapOvr>
    <a:masterClrMapping/>
  </p:clrMapOvr>
  <p:transition spd="slow">
    <p:wipe/>
  </p:transition>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224</TotalTime>
  <Words>783</Words>
  <Application>Microsoft Office PowerPoint</Application>
  <PresentationFormat>Widescreen</PresentationFormat>
  <Paragraphs>260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Gill Sans MT</vt:lpstr>
      <vt:lpstr>Parcel</vt:lpstr>
      <vt:lpstr>School shooting 1999-2019</vt:lpstr>
      <vt:lpstr>hypothesizes</vt:lpstr>
      <vt:lpstr>Data</vt:lpstr>
      <vt:lpstr>Difficulties with data</vt:lpstr>
      <vt:lpstr>Questions that Came up with the DATA</vt:lpstr>
      <vt:lpstr>PowerPoint Presentation</vt:lpstr>
      <vt:lpstr>PowerPoint Presentation</vt:lpstr>
      <vt:lpstr>PowerPoint Presentation</vt:lpstr>
      <vt:lpstr>PowerPoint Presentation</vt:lpstr>
      <vt:lpstr>Shooters Time Preference </vt:lpstr>
      <vt:lpstr>Weekday Distribution Of School Shootings 1999-2019 </vt:lpstr>
      <vt:lpstr>PowerPoint Presentation</vt:lpstr>
      <vt:lpstr>PowerPoint Presentation</vt:lpstr>
      <vt:lpstr>PowerPoint Presentation</vt:lpstr>
      <vt:lpstr>PowerPoint Presentation</vt:lpstr>
      <vt:lpstr>PowerPoint Presentation</vt:lpstr>
      <vt:lpstr>PowerPoint Presentation</vt:lpstr>
      <vt:lpstr>Recap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shooting 1999-2019</dc:title>
  <dc:creator>Jessica Hatcher</dc:creator>
  <cp:lastModifiedBy>Jessica Hatcher</cp:lastModifiedBy>
  <cp:revision>54</cp:revision>
  <dcterms:created xsi:type="dcterms:W3CDTF">2019-10-05T20:03:15Z</dcterms:created>
  <dcterms:modified xsi:type="dcterms:W3CDTF">2019-10-09T01:24:24Z</dcterms:modified>
</cp:coreProperties>
</file>