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A57D921-FB8E-4C6D-9C33-646E38257CF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A45CD-5AF9-47CA-AD53-7B0B480251EA}" v="367" dt="2023-05-24T17:41:04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>
        <p:scale>
          <a:sx n="75" d="100"/>
          <a:sy n="75" d="100"/>
        </p:scale>
        <p:origin x="-12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 JH" userId="4ad5247b35452345" providerId="LiveId" clId="{7F3A45CD-5AF9-47CA-AD53-7B0B480251EA}"/>
    <pc:docChg chg="undo custSel addSld modSld modSection">
      <pc:chgData name="L JH" userId="4ad5247b35452345" providerId="LiveId" clId="{7F3A45CD-5AF9-47CA-AD53-7B0B480251EA}" dt="2023-05-24T17:41:11.446" v="1060" actId="20577"/>
      <pc:docMkLst>
        <pc:docMk/>
      </pc:docMkLst>
      <pc:sldChg chg="modSp new mod">
        <pc:chgData name="L JH" userId="4ad5247b35452345" providerId="LiveId" clId="{7F3A45CD-5AF9-47CA-AD53-7B0B480251EA}" dt="2023-05-24T17:16:09.477" v="379" actId="255"/>
        <pc:sldMkLst>
          <pc:docMk/>
          <pc:sldMk cId="34157911" sldId="263"/>
        </pc:sldMkLst>
        <pc:spChg chg="mod">
          <ac:chgData name="L JH" userId="4ad5247b35452345" providerId="LiveId" clId="{7F3A45CD-5AF9-47CA-AD53-7B0B480251EA}" dt="2023-05-24T17:11:18.694" v="49" actId="255"/>
          <ac:spMkLst>
            <pc:docMk/>
            <pc:sldMk cId="34157911" sldId="263"/>
            <ac:spMk id="2" creationId="{9818D4EC-AF31-3B9D-D390-077769AD9161}"/>
          </ac:spMkLst>
        </pc:spChg>
        <pc:spChg chg="mod">
          <ac:chgData name="L JH" userId="4ad5247b35452345" providerId="LiveId" clId="{7F3A45CD-5AF9-47CA-AD53-7B0B480251EA}" dt="2023-05-24T17:16:09.477" v="379" actId="255"/>
          <ac:spMkLst>
            <pc:docMk/>
            <pc:sldMk cId="34157911" sldId="263"/>
            <ac:spMk id="3" creationId="{B4EE7675-FE32-B41A-17DE-4E2C7ECD2E98}"/>
          </ac:spMkLst>
        </pc:spChg>
      </pc:sldChg>
      <pc:sldChg chg="modSp new mod">
        <pc:chgData name="L JH" userId="4ad5247b35452345" providerId="LiveId" clId="{7F3A45CD-5AF9-47CA-AD53-7B0B480251EA}" dt="2023-05-24T17:27:24.318" v="732" actId="20577"/>
        <pc:sldMkLst>
          <pc:docMk/>
          <pc:sldMk cId="1459778958" sldId="264"/>
        </pc:sldMkLst>
        <pc:spChg chg="mod">
          <ac:chgData name="L JH" userId="4ad5247b35452345" providerId="LiveId" clId="{7F3A45CD-5AF9-47CA-AD53-7B0B480251EA}" dt="2023-05-24T17:27:24.318" v="732" actId="20577"/>
          <ac:spMkLst>
            <pc:docMk/>
            <pc:sldMk cId="1459778958" sldId="264"/>
            <ac:spMk id="2" creationId="{087FBF61-EF87-780F-28F9-059C8E4253B8}"/>
          </ac:spMkLst>
        </pc:spChg>
        <pc:spChg chg="mod">
          <ac:chgData name="L JH" userId="4ad5247b35452345" providerId="LiveId" clId="{7F3A45CD-5AF9-47CA-AD53-7B0B480251EA}" dt="2023-05-24T17:25:08.277" v="689"/>
          <ac:spMkLst>
            <pc:docMk/>
            <pc:sldMk cId="1459778958" sldId="264"/>
            <ac:spMk id="3" creationId="{C897FDF0-8B3F-68F3-56AE-92C1ED38D6B7}"/>
          </ac:spMkLst>
        </pc:spChg>
      </pc:sldChg>
      <pc:sldChg chg="modSp new mod">
        <pc:chgData name="L JH" userId="4ad5247b35452345" providerId="LiveId" clId="{7F3A45CD-5AF9-47CA-AD53-7B0B480251EA}" dt="2023-05-24T17:41:11.446" v="1060" actId="20577"/>
        <pc:sldMkLst>
          <pc:docMk/>
          <pc:sldMk cId="1510925638" sldId="265"/>
        </pc:sldMkLst>
        <pc:spChg chg="mod">
          <ac:chgData name="L JH" userId="4ad5247b35452345" providerId="LiveId" clId="{7F3A45CD-5AF9-47CA-AD53-7B0B480251EA}" dt="2023-05-24T17:27:46.342" v="781" actId="255"/>
          <ac:spMkLst>
            <pc:docMk/>
            <pc:sldMk cId="1510925638" sldId="265"/>
            <ac:spMk id="2" creationId="{8A4004A5-02A3-32D1-4CA0-454B47E75806}"/>
          </ac:spMkLst>
        </pc:spChg>
        <pc:spChg chg="mod">
          <ac:chgData name="L JH" userId="4ad5247b35452345" providerId="LiveId" clId="{7F3A45CD-5AF9-47CA-AD53-7B0B480251EA}" dt="2023-05-24T17:41:11.446" v="1060" actId="20577"/>
          <ac:spMkLst>
            <pc:docMk/>
            <pc:sldMk cId="1510925638" sldId="265"/>
            <ac:spMk id="3" creationId="{C4C060C8-B802-B7C4-3015-35FC7E5498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A1173-C964-BF24-0C05-5867D0DB3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E4CA64-A514-8196-1E90-8097B4739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CAF42-0E92-CF25-8CD5-953AAF7F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9361-E431-4759-947C-52DEEF8CBB7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3D8E3-3CB8-75DF-AABB-52527350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DA2A0-600B-83ED-88FE-ED408848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39F1-426E-4FF6-B516-7C8B2FF8A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6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B2F11-EEF5-A20A-A370-413D37B7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34FD05-3637-D2BB-170D-1D5AAB44A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48A98-9968-FB7E-7544-C133E42A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9361-E431-4759-947C-52DEEF8CBB7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69491-3266-5EEA-A809-1D839B5E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1B1CD-E56C-906F-A7AA-BF9B3835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39F1-426E-4FF6-B516-7C8B2FF8A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3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3F532-FD7D-3AD6-2AD6-C122EEC6C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497B46-DD45-1894-109E-EE6C48C9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B5112-2E77-ECFE-0604-82696B9B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9361-E431-4759-947C-52DEEF8CBB7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A07E2-BF9A-596F-D0B7-A00DB026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BE88A-1D56-87C1-522D-3D1EA81F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39F1-426E-4FF6-B516-7C8B2FF8A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5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CA3B2-0025-5E63-5CBC-C79C453E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FCC3B-F187-4F51-2AA4-2C771BC8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9FA66-026F-2ADC-8B63-01F0A03C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9361-E431-4759-947C-52DEEF8CBB7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5C6B5-A60C-B55D-5FD2-B99F5C55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B1054-DD7B-FCC1-DC87-040BA7B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39F1-426E-4FF6-B516-7C8B2FF8A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5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D6A0F-9FA2-7D7E-32A2-EDDCC075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C8824-0C06-BA9F-DD98-40150476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2F8DF-009D-24FE-F8AE-2BB87AF4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9361-E431-4759-947C-52DEEF8CBB7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07B0C-86B8-5BA8-1FC4-59012471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F76FB-F8CB-A06E-A579-FA69EF21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39F1-426E-4FF6-B516-7C8B2FF8A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1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68C42-00C9-DEC3-60FC-CBA83834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DF666-C1FB-BCA2-926B-56E254343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E1E828-1A39-EAB8-13B3-27865C2A2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8C3A9B-DB08-1292-33A9-F6AA045C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9361-E431-4759-947C-52DEEF8CBB7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5905D-EF32-ABC3-E93A-632632C6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12F823-E30B-B6C1-1738-F5F82039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39F1-426E-4FF6-B516-7C8B2FF8A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0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F29A8-C8D7-5DCF-9A08-FAAE59DE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AAE72-0D3E-1B2C-4FAE-BF5F40DA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C169C7-6851-C6D0-E936-51AD380B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21B71D-E2B1-8E1C-A33C-09D57948A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6E227E-A691-F526-3928-54331BC1E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072FFE-1028-7ACA-5AD1-89825C82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9361-E431-4759-947C-52DEEF8CBB7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0D7E54-B581-2CD9-ABCC-D662CCD1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993461-2D21-D2D0-BB1F-8610ABA9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39F1-426E-4FF6-B516-7C8B2FF8A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54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C9853-B487-4E7B-7019-F3DF4795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36FCD0-7B6A-EA8B-186C-2B371DD9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9361-E431-4759-947C-52DEEF8CBB7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568719-C275-CE84-5680-CA25CB88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904D02-D51F-9A26-6CB0-3629443D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39F1-426E-4FF6-B516-7C8B2FF8A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73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D0E777-C225-5C9B-C7A7-4A9D06B5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9361-E431-4759-947C-52DEEF8CBB7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9640AD-569A-E837-BC41-521C19B3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C115A4-B710-634C-3FAC-368D392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39F1-426E-4FF6-B516-7C8B2FF8A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97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82FAD-99E0-55D4-EF95-1DC4BB62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4BDA9-0F74-AAA3-DDD4-D0E98E39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5C3CBC-1A67-A21E-0E35-AAEC4D830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A9AEAD-2952-2D60-1090-BCCC90B7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9361-E431-4759-947C-52DEEF8CBB7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A3B18D-96C0-30DF-C09E-99F0EB23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33AB6-D3EA-76A3-D550-EA99112D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39F1-426E-4FF6-B516-7C8B2FF8A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89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9AF76-A729-9E93-AE93-363096E3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11CD9C-26DB-B685-0A8A-2C0581040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888464-84A0-D3E8-7CC3-7A2328155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D0AD31-7E4B-FC6D-00D0-C9F52F38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9361-E431-4759-947C-52DEEF8CBB7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75A934-ED70-02E6-12E6-7B328A83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BD983-CA33-D20B-77D4-98F16ADC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39F1-426E-4FF6-B516-7C8B2FF8A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74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E488D8-80D6-437A-78DF-2A08C6C4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22A7A-1FAB-A442-29A3-B7146C0B1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1F85B-9ED2-8297-FB6B-F31365061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39361-E431-4759-947C-52DEEF8CBB7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1C77E-2BA4-9039-2708-834729BF8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565A7-70E0-9DED-1C18-CE41D34B8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F39F1-426E-4FF6-B516-7C8B2FF8A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6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BFA6F-0CD4-A1E9-B1F8-85B8D4EF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537"/>
            <a:ext cx="9144000" cy="1501567"/>
          </a:xfrm>
        </p:spPr>
        <p:txBody>
          <a:bodyPr/>
          <a:lstStyle/>
          <a:p>
            <a:r>
              <a:rPr lang="ko-KR" altLang="en-US" dirty="0"/>
              <a:t>강화학습 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54FE66-18CF-3029-24DE-E156A749D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이제희</a:t>
            </a:r>
          </a:p>
        </p:txBody>
      </p:sp>
    </p:spTree>
    <p:extLst>
      <p:ext uri="{BB962C8B-B14F-4D97-AF65-F5344CB8AC3E}">
        <p14:creationId xmlns:p14="http://schemas.microsoft.com/office/powerpoint/2010/main" val="369160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004A5-02A3-32D1-4CA0-454B47E7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Q</a:t>
            </a:r>
            <a:r>
              <a:rPr lang="ko-KR" altLang="en-US" sz="4000" dirty="0"/>
              <a:t>함수</a:t>
            </a:r>
            <a:r>
              <a:rPr lang="en-US" altLang="ko-KR" sz="4000" dirty="0"/>
              <a:t>(</a:t>
            </a:r>
            <a:r>
              <a:rPr lang="ko-KR" altLang="en-US" sz="4000" dirty="0"/>
              <a:t>행동 가치함수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C060C8-B802-B7C4-3015-35FC7E549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Q</a:t>
                </a:r>
                <a:r>
                  <a:rPr lang="ko-KR" altLang="en-US" dirty="0"/>
                  <a:t>함수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sz="2500" dirty="0"/>
                  <a:t>특정 상태 </a:t>
                </a:r>
                <a:r>
                  <a:rPr lang="en-US" altLang="ko-KR" sz="2500" dirty="0"/>
                  <a:t>s</a:t>
                </a:r>
                <a:r>
                  <a:rPr lang="ko-KR" altLang="en-US" sz="2500" dirty="0"/>
                  <a:t>에서 특정 행동 </a:t>
                </a:r>
                <a:r>
                  <a:rPr lang="en-US" altLang="ko-KR" sz="2500" dirty="0"/>
                  <a:t>a</a:t>
                </a:r>
                <a:r>
                  <a:rPr lang="ko-KR" altLang="en-US" sz="2500" dirty="0"/>
                  <a:t>를 취했을 때 받을 </a:t>
                </a:r>
                <a:r>
                  <a:rPr lang="ko-KR" altLang="en-US" sz="2500" dirty="0" err="1"/>
                  <a:t>반환값에</a:t>
                </a:r>
                <a:r>
                  <a:rPr lang="ko-KR" altLang="en-US" sz="2500" dirty="0"/>
                  <a:t> 대한 </a:t>
                </a:r>
                <a:r>
                  <a:rPr lang="ko-KR" altLang="en-US" sz="2500" dirty="0" err="1"/>
                  <a:t>기댓값</a:t>
                </a:r>
                <a:endParaRPr lang="en-US" altLang="ko-KR" sz="2500" dirty="0"/>
              </a:p>
              <a:p>
                <a:pPr marL="0" indent="0">
                  <a:buNone/>
                </a:pPr>
                <a:endParaRPr lang="en-US" altLang="ko-KR" sz="2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2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2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2500" dirty="0"/>
              </a:p>
              <a:p>
                <a:pPr marL="0" indent="0">
                  <a:buNone/>
                </a:pPr>
                <a:endParaRPr lang="en-US" altLang="ko-KR" sz="2500" dirty="0"/>
              </a:p>
              <a:p>
                <a:pPr marL="0" indent="0">
                  <a:buNone/>
                </a:pPr>
                <a:endParaRPr lang="en-US" altLang="ko-KR" sz="2500" dirty="0"/>
              </a:p>
              <a:p>
                <a:pPr marL="0" indent="0">
                  <a:buNone/>
                </a:pPr>
                <a:endParaRPr lang="en-US" altLang="ko-KR" sz="2500" dirty="0"/>
              </a:p>
              <a:p>
                <a:pPr marL="0" indent="0">
                  <a:buNone/>
                </a:pPr>
                <a:endParaRPr lang="en-US" altLang="ko-KR" sz="2500" dirty="0"/>
              </a:p>
              <a:p>
                <a:pPr marL="0" indent="0">
                  <a:buNone/>
                </a:pPr>
                <a:r>
                  <a:rPr lang="en-US" altLang="ko-KR" sz="2500" dirty="0"/>
                  <a:t>PI</a:t>
                </a:r>
                <a:r>
                  <a:rPr lang="ko-KR" altLang="en-US" sz="2500" dirty="0"/>
                  <a:t>를 사용하는 이유는 정책에 따라 행동의 가치를 평가하기 위해서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C060C8-B802-B7C4-3015-35FC7E549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92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799852-0C74-5532-D4E6-DEA6B0D4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000" dirty="0" err="1"/>
              <a:t>강화학습이란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EC81E-FB8F-0802-EC36-B3E840F8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36" y="1637245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2000" dirty="0"/>
              <a:t>강화학습은 현재의 상태에서 어떤 행동을 취하는 것이 최적인지 학습하는 것</a:t>
            </a:r>
            <a:endParaRPr lang="en-US" altLang="ko-KR" sz="2000" dirty="0"/>
          </a:p>
          <a:p>
            <a:pPr marL="0" indent="0" algn="ctr">
              <a:buNone/>
            </a:pPr>
            <a:r>
              <a:rPr lang="ko-KR" altLang="en-US" sz="2000" dirty="0"/>
              <a:t>이는 보상을 최대화하는 방향으로 학습</a:t>
            </a:r>
            <a:endParaRPr lang="en-US" altLang="ko-KR" sz="2000" dirty="0"/>
          </a:p>
          <a:p>
            <a:pPr marL="0" indent="0" algn="ctr">
              <a:buNone/>
            </a:pPr>
            <a:endParaRPr lang="ko-KR" altLang="en-US" sz="2000" dirty="0"/>
          </a:p>
        </p:txBody>
      </p:sp>
      <p:pic>
        <p:nvPicPr>
          <p:cNvPr id="1026" name="Picture 2" descr="텍스트, 라인, 폰트, 도표이(가) 표시된 사진&#10;&#10;자동 생성된 설명">
            <a:extLst>
              <a:ext uri="{FF2B5EF4-FFF2-40B4-BE49-F238E27FC236}">
                <a16:creationId xmlns:a16="http://schemas.microsoft.com/office/drawing/2014/main" id="{EC6FB945-2F83-D94B-7769-0A641D3F3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2959" y="2405149"/>
            <a:ext cx="7899983" cy="30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27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CD7F5-2D04-2C97-B902-D9A63239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마르코프</a:t>
            </a:r>
            <a:r>
              <a:rPr lang="ko-KR" altLang="en-US" sz="4000" dirty="0"/>
              <a:t> 의사 결정 과정</a:t>
            </a:r>
            <a:r>
              <a:rPr lang="en-US" altLang="ko-KR" sz="4000" dirty="0"/>
              <a:t>(MDP)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EE772-AA62-D310-C2CE-959FD963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과정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500" dirty="0"/>
              <a:t>다음의 상태는 현재 상태에 의해서만 결정</a:t>
            </a:r>
            <a:endParaRPr lang="en-US" altLang="ko-KR" sz="25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마르코프</a:t>
            </a:r>
            <a:r>
              <a:rPr lang="ko-KR" altLang="en-US" dirty="0"/>
              <a:t> 의사 결정 과정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500" dirty="0"/>
              <a:t>강화학습은 순차적으로 행동을 계속 결정해야 하는 문제를 푸는 것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 문제를 수학적으로 표현한 것이 </a:t>
            </a:r>
            <a:r>
              <a:rPr lang="en-US" altLang="ko-KR" sz="2500" dirty="0"/>
              <a:t>MDP</a:t>
            </a:r>
          </a:p>
          <a:p>
            <a:pPr marL="0" indent="0">
              <a:buNone/>
            </a:pP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6821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CC8B8-D114-2AEE-689D-AF94890C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상태</a:t>
            </a:r>
            <a:r>
              <a:rPr lang="en-US" altLang="ko-KR" sz="4000" dirty="0"/>
              <a:t> &amp; </a:t>
            </a:r>
            <a:r>
              <a:rPr lang="ko-KR" altLang="en-US" sz="4000" dirty="0"/>
              <a:t>행동</a:t>
            </a:r>
            <a:r>
              <a:rPr lang="en-US" altLang="ko-KR" sz="4000" dirty="0"/>
              <a:t>(State &amp; Action)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5C4E92-09A0-F414-6684-6F5C887834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5675"/>
              </a:xfrm>
            </p:spPr>
            <p:txBody>
              <a:bodyPr/>
              <a:lstStyle/>
              <a:p>
                <a:r>
                  <a:rPr lang="ko-KR" altLang="en-US" dirty="0"/>
                  <a:t>상태</a:t>
                </a:r>
                <a:r>
                  <a:rPr lang="en-US" altLang="ko-KR" dirty="0"/>
                  <a:t>(state)</a:t>
                </a:r>
              </a:p>
              <a:p>
                <a:pPr marL="0" indent="0">
                  <a:buNone/>
                </a:pPr>
                <a:r>
                  <a:rPr lang="ko-KR" altLang="en-US" sz="2500" dirty="0"/>
                  <a:t>에이전트가 관찰 가능한 상태의 집합</a:t>
                </a:r>
                <a:endParaRPr lang="en-US" altLang="ko-KR" sz="25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행동</a:t>
                </a:r>
                <a:r>
                  <a:rPr lang="en-US" altLang="ko-KR" dirty="0"/>
                  <a:t>(action)</a:t>
                </a:r>
              </a:p>
              <a:p>
                <a:pPr marL="0" indent="0">
                  <a:buNone/>
                </a:pPr>
                <a:r>
                  <a:rPr lang="ko-KR" altLang="en-US" sz="2500" dirty="0"/>
                  <a:t>의사 결정을 통해 취할 수 있는 행동</a:t>
                </a:r>
                <a:endParaRPr lang="en-US" altLang="ko-KR" sz="25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5C4E92-09A0-F414-6684-6F5C887834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5675"/>
              </a:xfrm>
              <a:blipFill>
                <a:blip r:embed="rId2"/>
                <a:stretch>
                  <a:fillRect l="-1043" t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94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036EB-E1E1-5607-CA2F-4A3ABED3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보상</a:t>
            </a:r>
            <a:r>
              <a:rPr lang="en-US" altLang="ko-KR" sz="4000" dirty="0"/>
              <a:t>(Reward)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839BC1-B4FF-2434-A01F-8EF8A814D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보상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sz="2500" dirty="0"/>
                  <a:t>에이전트가 한 행동에 대한 환경의 피드백</a:t>
                </a:r>
                <a:endParaRPr lang="en-US" altLang="ko-KR" sz="25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sz="2500" dirty="0"/>
                  <a:t>현재 환경 이후의 시간에 보상을 받음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839BC1-B4FF-2434-A01F-8EF8A814D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42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B99C3-82EB-2BCC-498D-E231E72A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상태 변환 확률</a:t>
            </a:r>
            <a:r>
              <a:rPr lang="en-US" altLang="ko-KR" sz="4000" dirty="0"/>
              <a:t>(State transition probability)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78C913-463E-CE39-07D4-BB5AC8FB59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상태변환확률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sz="2500" dirty="0"/>
                  <a:t>상태 </a:t>
                </a:r>
                <a:r>
                  <a:rPr lang="en-US" altLang="ko-KR" sz="2500" dirty="0"/>
                  <a:t>s </a:t>
                </a:r>
                <a:r>
                  <a:rPr lang="ko-KR" altLang="en-US" sz="2500" dirty="0"/>
                  <a:t>에서 행동</a:t>
                </a:r>
                <a:r>
                  <a:rPr lang="en-US" altLang="ko-KR" sz="2500" dirty="0"/>
                  <a:t> a</a:t>
                </a:r>
                <a:r>
                  <a:rPr lang="ko-KR" altLang="en-US" sz="2500" dirty="0"/>
                  <a:t>를 했을 때 다음 상태 </a:t>
                </a:r>
                <a:r>
                  <a:rPr lang="en-US" altLang="ko-KR" sz="2500" dirty="0"/>
                  <a:t>s’</a:t>
                </a:r>
                <a:r>
                  <a:rPr lang="ko-KR" altLang="en-US" sz="2500" dirty="0"/>
                  <a:t>로 갈 확률</a:t>
                </a:r>
                <a:endParaRPr lang="en-US" altLang="ko-KR" sz="2500" dirty="0"/>
              </a:p>
              <a:p>
                <a:pPr marL="0" indent="0">
                  <a:buNone/>
                </a:pPr>
                <a:endParaRPr lang="en-US" altLang="ko-KR" sz="2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5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78C913-463E-CE39-07D4-BB5AC8FB5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6B205242-B21A-FEFE-BA6B-A67ACF9A8154}"/>
              </a:ext>
            </a:extLst>
          </p:cNvPr>
          <p:cNvSpPr/>
          <p:nvPr/>
        </p:nvSpPr>
        <p:spPr>
          <a:xfrm>
            <a:off x="5637213" y="4951019"/>
            <a:ext cx="876301" cy="7874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a</a:t>
            </a:r>
            <a:endParaRPr lang="ko-KR" altLang="en-US" sz="30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C20F980-A481-4A69-3609-55A0591FF85F}"/>
              </a:ext>
            </a:extLst>
          </p:cNvPr>
          <p:cNvSpPr/>
          <p:nvPr/>
        </p:nvSpPr>
        <p:spPr>
          <a:xfrm>
            <a:off x="7742237" y="3989388"/>
            <a:ext cx="1282700" cy="1219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S2</a:t>
            </a:r>
            <a:endParaRPr lang="ko-KR" altLang="en-US" sz="3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5316876-7171-8231-B927-5FC17FBEEBAE}"/>
              </a:ext>
            </a:extLst>
          </p:cNvPr>
          <p:cNvSpPr/>
          <p:nvPr/>
        </p:nvSpPr>
        <p:spPr>
          <a:xfrm>
            <a:off x="7742237" y="5424092"/>
            <a:ext cx="1282700" cy="1219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S3</a:t>
            </a:r>
            <a:endParaRPr lang="ko-KR" altLang="en-US" sz="30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E2827-E20A-B4C7-1B21-AE8315DD5A56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513514" y="4598988"/>
            <a:ext cx="1228723" cy="7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02C91C-A1C6-1D5E-3C0B-187D96C3DAE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6513514" y="5344720"/>
            <a:ext cx="1228723" cy="68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ABF5561-C0D2-D4F9-7441-EE0D7E60B8DA}"/>
              </a:ext>
            </a:extLst>
          </p:cNvPr>
          <p:cNvSpPr/>
          <p:nvPr/>
        </p:nvSpPr>
        <p:spPr>
          <a:xfrm>
            <a:off x="3311525" y="4735120"/>
            <a:ext cx="1282700" cy="1219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S1</a:t>
            </a:r>
            <a:endParaRPr lang="ko-KR" altLang="en-US" sz="3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EB6DFA-6D42-AE06-D1F7-848A44B3898F}"/>
              </a:ext>
            </a:extLst>
          </p:cNvPr>
          <p:cNvCxnSpPr>
            <a:cxnSpLocks/>
            <a:stCxn id="15" idx="6"/>
            <a:endCxn id="4" idx="2"/>
          </p:cNvCxnSpPr>
          <p:nvPr/>
        </p:nvCxnSpPr>
        <p:spPr>
          <a:xfrm>
            <a:off x="4594225" y="5344720"/>
            <a:ext cx="1042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B19CD1-E728-51B5-E868-B4A2A3808269}"/>
              </a:ext>
            </a:extLst>
          </p:cNvPr>
          <p:cNvSpPr txBox="1"/>
          <p:nvPr/>
        </p:nvSpPr>
        <p:spPr>
          <a:xfrm>
            <a:off x="6791325" y="5769654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29A52E-8BD1-AF94-BCE6-CF85CE0F1B11}"/>
              </a:ext>
            </a:extLst>
          </p:cNvPr>
          <p:cNvSpPr txBox="1"/>
          <p:nvPr/>
        </p:nvSpPr>
        <p:spPr>
          <a:xfrm>
            <a:off x="6716715" y="4519616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83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CA940-1CDA-8486-13AB-B7514695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감가율</a:t>
            </a:r>
            <a:r>
              <a:rPr lang="en-US" altLang="ko-KR" sz="4000" dirty="0"/>
              <a:t>(Discount factor)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A1BD8A-B97E-3D67-122D-A73689A46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감가율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sz="2500" dirty="0"/>
                  <a:t>미래에 받은 보상을 현재의 시점에서 고려할 때 감가하는 비율</a:t>
                </a:r>
                <a:endParaRPr lang="en-US" altLang="ko-KR" sz="2500" dirty="0"/>
              </a:p>
              <a:p>
                <a:pPr marL="0" indent="0">
                  <a:buNone/>
                </a:pPr>
                <a:endParaRPr lang="en-US" altLang="ko-KR" sz="25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ko-KR" altLang="en-US" sz="250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sz="250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ko-KR" altLang="en-US" sz="2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50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sz="2500" dirty="0">
                    <a:latin typeface="Cambria Math" panose="02040503050406030204" pitchFamily="18" charset="0"/>
                  </a:rPr>
                  <a:t>	</a:t>
                </a:r>
                <a:r>
                  <a:rPr lang="ko-KR" altLang="en-US" sz="2500" dirty="0" err="1">
                    <a:latin typeface="Cambria Math" panose="02040503050406030204" pitchFamily="18" charset="0"/>
                  </a:rPr>
                  <a:t>감가율</a:t>
                </a:r>
                <a:r>
                  <a:rPr lang="en-US" altLang="ko-KR" sz="2500" dirty="0">
                    <a:latin typeface="Cambria Math" panose="02040503050406030204" pitchFamily="18" charset="0"/>
                  </a:rPr>
                  <a:t> : 0~1 </a:t>
                </a:r>
                <a:r>
                  <a:rPr lang="ko-KR" altLang="en-US" sz="2500" dirty="0">
                    <a:latin typeface="Cambria Math" panose="02040503050406030204" pitchFamily="18" charset="0"/>
                  </a:rPr>
                  <a:t>사이</a:t>
                </a:r>
                <a:endParaRPr lang="en-US" altLang="ko-KR" sz="25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5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5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500" dirty="0"/>
                  <a:t>	</a:t>
                </a:r>
                <a:r>
                  <a:rPr lang="ko-KR" altLang="en-US" sz="2500" dirty="0"/>
                  <a:t>현재의 시간 </a:t>
                </a:r>
                <a:r>
                  <a:rPr lang="en-US" altLang="ko-KR" sz="2500" dirty="0"/>
                  <a:t>t</a:t>
                </a:r>
                <a:r>
                  <a:rPr lang="ko-KR" altLang="en-US" sz="2500" dirty="0"/>
                  <a:t>로부터 </a:t>
                </a:r>
                <a:r>
                  <a:rPr lang="en-US" altLang="ko-KR" sz="2500" dirty="0"/>
                  <a:t>k</a:t>
                </a:r>
                <a:r>
                  <a:rPr lang="ko-KR" altLang="en-US" sz="2500" dirty="0"/>
                  <a:t>만큼 지난 후 받을 보상의 현재 가치</a:t>
                </a:r>
                <a:endParaRPr lang="en-US" altLang="ko-KR" sz="2500" dirty="0"/>
              </a:p>
              <a:p>
                <a:pPr marL="0" indent="0">
                  <a:buNone/>
                </a:pPr>
                <a:endParaRPr lang="ko-KR" altLang="en-US" sz="25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A1BD8A-B97E-3D67-122D-A73689A46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59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8D4EC-AF31-3B9D-D390-077769AD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정책</a:t>
            </a:r>
            <a:r>
              <a:rPr lang="en-US" altLang="ko-KR" sz="4000" dirty="0"/>
              <a:t>(Policy)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EE7675-FE32-B41A-17DE-4E2C7ECD2E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정책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sz="2500" dirty="0"/>
                  <a:t>에이전트가 각 상태에서 하는 행동에 대한 정보를 나타내는 것</a:t>
                </a:r>
                <a:endParaRPr lang="en-US" altLang="ko-KR" sz="2500" dirty="0"/>
              </a:p>
              <a:p>
                <a:pPr marL="0" indent="0">
                  <a:buNone/>
                </a:pPr>
                <a:r>
                  <a:rPr lang="ko-KR" altLang="en-US" sz="2500" dirty="0"/>
                  <a:t>상태 </a:t>
                </a:r>
                <a:r>
                  <a:rPr lang="en-US" altLang="ko-KR" sz="2500" dirty="0"/>
                  <a:t>s</a:t>
                </a:r>
                <a:r>
                  <a:rPr lang="ko-KR" altLang="en-US" sz="2500" dirty="0"/>
                  <a:t>에서 행동 </a:t>
                </a:r>
                <a:r>
                  <a:rPr lang="en-US" altLang="ko-KR" sz="2500" dirty="0"/>
                  <a:t>a</a:t>
                </a:r>
                <a:r>
                  <a:rPr lang="ko-KR" altLang="en-US" sz="2500" dirty="0"/>
                  <a:t>를 선택할 확률로 정의</a:t>
                </a:r>
                <a:endParaRPr lang="en-US" altLang="ko-KR" sz="2500" dirty="0"/>
              </a:p>
              <a:p>
                <a:pPr marL="0" indent="0">
                  <a:buNone/>
                </a:pPr>
                <a:endParaRPr lang="en-US" altLang="ko-KR" sz="2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EE7675-FE32-B41A-17DE-4E2C7ECD2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FBF61-EF87-780F-28F9-059C8E42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가치함수</a:t>
            </a:r>
            <a:r>
              <a:rPr lang="en-US" altLang="ko-KR" sz="4000" dirty="0"/>
              <a:t>(</a:t>
            </a:r>
            <a:r>
              <a:rPr lang="ko-KR" altLang="en-US" sz="4000" dirty="0"/>
              <a:t>상태 가치함수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97FDF0-8B3F-68F3-56AE-92C1ED38D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가치함수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sz="2500" dirty="0"/>
                  <a:t>특정 상태에서의 </a:t>
                </a:r>
                <a:r>
                  <a:rPr lang="ko-KR" altLang="en-US" sz="2500" dirty="0" err="1"/>
                  <a:t>반환값들의</a:t>
                </a:r>
                <a:r>
                  <a:rPr lang="ko-KR" altLang="en-US" sz="2500" dirty="0"/>
                  <a:t> </a:t>
                </a:r>
                <a:r>
                  <a:rPr lang="ko-KR" altLang="en-US" sz="2500" dirty="0" err="1"/>
                  <a:t>기댓값</a:t>
                </a:r>
                <a:r>
                  <a:rPr lang="en-US" altLang="ko-KR" sz="2500" dirty="0"/>
                  <a:t>(</a:t>
                </a:r>
                <a:r>
                  <a:rPr lang="ko-KR" altLang="en-US" sz="2500" dirty="0" err="1"/>
                  <a:t>반환값</a:t>
                </a:r>
                <a:r>
                  <a:rPr lang="ko-KR" altLang="en-US" sz="2500" dirty="0"/>
                  <a:t> </a:t>
                </a:r>
                <a:r>
                  <a:rPr lang="en-US" altLang="ko-KR" sz="2500" dirty="0"/>
                  <a:t>: </a:t>
                </a:r>
                <a:r>
                  <a:rPr lang="ko-KR" altLang="en-US" sz="2500" dirty="0"/>
                  <a:t>보상으로 생각</a:t>
                </a:r>
                <a:r>
                  <a:rPr lang="en-US" altLang="ko-KR" sz="2500" dirty="0"/>
                  <a:t>)</a:t>
                </a:r>
              </a:p>
              <a:p>
                <a:pPr marL="0" indent="0">
                  <a:buNone/>
                </a:pPr>
                <a:endParaRPr lang="en-US" altLang="ko-KR" sz="2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500" i="1">
                          <a:latin typeface="Cambria Math" panose="02040503050406030204" pitchFamily="18" charset="0"/>
                        </a:rPr>
                        <m:t>반</m:t>
                      </m:r>
                      <m:r>
                        <a:rPr lang="ko-KR" altLang="en-US" sz="2500" i="1" smtClean="0">
                          <a:latin typeface="Cambria Math" panose="02040503050406030204" pitchFamily="18" charset="0"/>
                        </a:rPr>
                        <m:t>환</m:t>
                      </m:r>
                      <m:r>
                        <a:rPr lang="ko-KR" altLang="en-US" sz="2500" i="1">
                          <a:latin typeface="Cambria Math" panose="02040503050406030204" pitchFamily="18" charset="0"/>
                        </a:rPr>
                        <m:t>값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5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ko-KR" sz="2500" dirty="0"/>
              </a:p>
              <a:p>
                <a:pPr marL="0" indent="0">
                  <a:buNone/>
                </a:pPr>
                <a:endParaRPr lang="en-US" altLang="ko-KR" sz="2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2500" dirty="0"/>
              </a:p>
              <a:p>
                <a:pPr marL="0" indent="0">
                  <a:buNone/>
                </a:pPr>
                <a:endParaRPr lang="ko-KR" altLang="en-US" sz="25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97FDF0-8B3F-68F3-56AE-92C1ED38D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77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324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강화학습 기초</vt:lpstr>
      <vt:lpstr>강화학습이란?</vt:lpstr>
      <vt:lpstr>마르코프 의사 결정 과정(MDP)</vt:lpstr>
      <vt:lpstr>상태 &amp; 행동(State &amp; Action)</vt:lpstr>
      <vt:lpstr>보상(Reward)</vt:lpstr>
      <vt:lpstr>상태 변환 확률(State transition probability)</vt:lpstr>
      <vt:lpstr>감가율(Discount factor)</vt:lpstr>
      <vt:lpstr>정책(Policy)</vt:lpstr>
      <vt:lpstr>가치함수(상태 가치함수)</vt:lpstr>
      <vt:lpstr>Q함수(행동 가치함수)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강화학습 기초</dc:title>
  <dc:creator>이제희</dc:creator>
  <cp:lastModifiedBy>이제희</cp:lastModifiedBy>
  <cp:revision>1</cp:revision>
  <dcterms:created xsi:type="dcterms:W3CDTF">2023-05-24T14:45:47Z</dcterms:created>
  <dcterms:modified xsi:type="dcterms:W3CDTF">2023-05-24T17:41:19Z</dcterms:modified>
</cp:coreProperties>
</file>