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84" r:id="rId3"/>
    <p:sldId id="316" r:id="rId4"/>
    <p:sldId id="285" r:id="rId5"/>
    <p:sldId id="288" r:id="rId6"/>
    <p:sldId id="287" r:id="rId7"/>
    <p:sldId id="317" r:id="rId8"/>
    <p:sldId id="289" r:id="rId9"/>
    <p:sldId id="318" r:id="rId10"/>
    <p:sldId id="290" r:id="rId11"/>
    <p:sldId id="291" r:id="rId12"/>
    <p:sldId id="286" r:id="rId13"/>
    <p:sldId id="293" r:id="rId14"/>
    <p:sldId id="294" r:id="rId15"/>
    <p:sldId id="292" r:id="rId16"/>
    <p:sldId id="296" r:id="rId17"/>
    <p:sldId id="297" r:id="rId18"/>
    <p:sldId id="298" r:id="rId19"/>
    <p:sldId id="31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8" r:id="rId28"/>
    <p:sldId id="307" r:id="rId29"/>
    <p:sldId id="309" r:id="rId30"/>
    <p:sldId id="310" r:id="rId31"/>
    <p:sldId id="311" r:id="rId32"/>
    <p:sldId id="312" r:id="rId33"/>
    <p:sldId id="313" r:id="rId34"/>
    <p:sldId id="320" r:id="rId35"/>
    <p:sldId id="314" r:id="rId36"/>
    <p:sldId id="315" r:id="rId37"/>
    <p:sldId id="29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3" autoAdjust="0"/>
    <p:restoredTop sz="79793" autoAdjust="0"/>
  </p:normalViewPr>
  <p:slideViewPr>
    <p:cSldViewPr snapToGrid="0">
      <p:cViewPr>
        <p:scale>
          <a:sx n="108" d="100"/>
          <a:sy n="108" d="100"/>
        </p:scale>
        <p:origin x="1424" y="616"/>
      </p:cViewPr>
      <p:guideLst/>
    </p:cSldViewPr>
  </p:slideViewPr>
  <p:outlineViewPr>
    <p:cViewPr>
      <p:scale>
        <a:sx n="33" d="100"/>
        <a:sy n="33" d="100"/>
      </p:scale>
      <p:origin x="0" y="-115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Ehlers" userId="87f014d3e8598a35" providerId="LiveId" clId="{A0FDC730-AB36-2241-86CE-8BCD52160A28}"/>
    <pc:docChg chg="undo custSel delSld modSld sldOrd">
      <pc:chgData name="Josh Ehlers" userId="87f014d3e8598a35" providerId="LiveId" clId="{A0FDC730-AB36-2241-86CE-8BCD52160A28}" dt="2022-05-16T15:53:45.695" v="128" actId="1076"/>
      <pc:docMkLst>
        <pc:docMk/>
      </pc:docMkLst>
      <pc:sldChg chg="modSp">
        <pc:chgData name="Josh Ehlers" userId="87f014d3e8598a35" providerId="LiveId" clId="{A0FDC730-AB36-2241-86CE-8BCD52160A28}" dt="2022-05-16T15:42:34.235" v="109" actId="1076"/>
        <pc:sldMkLst>
          <pc:docMk/>
          <pc:sldMk cId="0" sldId="256"/>
        </pc:sldMkLst>
        <pc:spChg chg="mod">
          <ac:chgData name="Josh Ehlers" userId="87f014d3e8598a35" providerId="LiveId" clId="{A0FDC730-AB36-2241-86CE-8BCD52160A28}" dt="2022-05-16T15:42:34.235" v="109" actId="1076"/>
          <ac:spMkLst>
            <pc:docMk/>
            <pc:sldMk cId="0" sldId="256"/>
            <ac:spMk id="176" creationId="{00000000-0000-0000-0000-000000000000}"/>
          </ac:spMkLst>
        </pc:spChg>
        <pc:spChg chg="mod">
          <ac:chgData name="Josh Ehlers" userId="87f014d3e8598a35" providerId="LiveId" clId="{A0FDC730-AB36-2241-86CE-8BCD52160A28}" dt="2022-05-16T15:42:28.730" v="108" actId="1076"/>
          <ac:spMkLst>
            <pc:docMk/>
            <pc:sldMk cId="0" sldId="256"/>
            <ac:spMk id="177" creationId="{00000000-0000-0000-0000-000000000000}"/>
          </ac:spMkLst>
        </pc:spChg>
      </pc:sldChg>
      <pc:sldChg chg="modSp">
        <pc:chgData name="Josh Ehlers" userId="87f014d3e8598a35" providerId="LiveId" clId="{A0FDC730-AB36-2241-86CE-8BCD52160A28}" dt="2022-05-16T15:25:00.229" v="86" actId="20577"/>
        <pc:sldMkLst>
          <pc:docMk/>
          <pc:sldMk cId="0" sldId="284"/>
        </pc:sldMkLst>
        <pc:spChg chg="mod">
          <ac:chgData name="Josh Ehlers" userId="87f014d3e8598a35" providerId="LiveId" clId="{A0FDC730-AB36-2241-86CE-8BCD52160A28}" dt="2022-05-16T15:25:00.229" v="86" actId="20577"/>
          <ac:spMkLst>
            <pc:docMk/>
            <pc:sldMk cId="0" sldId="284"/>
            <ac:spMk id="7" creationId="{7FA994C8-3F88-A663-758E-445958813DEF}"/>
          </ac:spMkLst>
        </pc:spChg>
      </pc:sldChg>
      <pc:sldChg chg="modSp">
        <pc:chgData name="Josh Ehlers" userId="87f014d3e8598a35" providerId="LiveId" clId="{A0FDC730-AB36-2241-86CE-8BCD52160A28}" dt="2022-05-16T15:24:39.810" v="52" actId="20577"/>
        <pc:sldMkLst>
          <pc:docMk/>
          <pc:sldMk cId="3530518671" sldId="288"/>
        </pc:sldMkLst>
        <pc:spChg chg="mod">
          <ac:chgData name="Josh Ehlers" userId="87f014d3e8598a35" providerId="LiveId" clId="{A0FDC730-AB36-2241-86CE-8BCD52160A28}" dt="2022-05-16T15:24:39.810" v="52" actId="20577"/>
          <ac:spMkLst>
            <pc:docMk/>
            <pc:sldMk cId="3530518671" sldId="288"/>
            <ac:spMk id="9" creationId="{53063101-E7BC-13B1-EA4F-5CCEEC7EC6E6}"/>
          </ac:spMkLst>
        </pc:spChg>
      </pc:sldChg>
      <pc:sldChg chg="modSp">
        <pc:chgData name="Josh Ehlers" userId="87f014d3e8598a35" providerId="LiveId" clId="{A0FDC730-AB36-2241-86CE-8BCD52160A28}" dt="2022-05-16T15:29:28.399" v="104" actId="122"/>
        <pc:sldMkLst>
          <pc:docMk/>
          <pc:sldMk cId="2843139530" sldId="291"/>
        </pc:sldMkLst>
        <pc:spChg chg="mod">
          <ac:chgData name="Josh Ehlers" userId="87f014d3e8598a35" providerId="LiveId" clId="{A0FDC730-AB36-2241-86CE-8BCD52160A28}" dt="2022-05-16T15:29:28.399" v="104" actId="122"/>
          <ac:spMkLst>
            <pc:docMk/>
            <pc:sldMk cId="2843139530" sldId="291"/>
            <ac:spMk id="8" creationId="{2C0F1B81-5DD6-D3B9-EC3D-C431EF6BEA94}"/>
          </ac:spMkLst>
        </pc:spChg>
      </pc:sldChg>
      <pc:sldChg chg="del">
        <pc:chgData name="Josh Ehlers" userId="87f014d3e8598a35" providerId="LiveId" clId="{A0FDC730-AB36-2241-86CE-8BCD52160A28}" dt="2022-05-16T15:29:58.942" v="105" actId="2696"/>
        <pc:sldMkLst>
          <pc:docMk/>
          <pc:sldMk cId="2058343373" sldId="299"/>
        </pc:sldMkLst>
      </pc:sldChg>
      <pc:sldChg chg="modSp mod setBg">
        <pc:chgData name="Josh Ehlers" userId="87f014d3e8598a35" providerId="LiveId" clId="{A0FDC730-AB36-2241-86CE-8BCD52160A28}" dt="2022-05-16T15:53:45.695" v="128" actId="1076"/>
        <pc:sldMkLst>
          <pc:docMk/>
          <pc:sldMk cId="4216727924" sldId="315"/>
        </pc:sldMkLst>
        <pc:picChg chg="mod">
          <ac:chgData name="Josh Ehlers" userId="87f014d3e8598a35" providerId="LiveId" clId="{A0FDC730-AB36-2241-86CE-8BCD52160A28}" dt="2022-05-16T15:53:45.695" v="128" actId="1076"/>
          <ac:picMkLst>
            <pc:docMk/>
            <pc:sldMk cId="4216727924" sldId="315"/>
            <ac:picMk id="179" creationId="{00000000-0000-0000-0000-000000000000}"/>
          </ac:picMkLst>
        </pc:picChg>
      </pc:sldChg>
      <pc:sldChg chg="modSp">
        <pc:chgData name="Josh Ehlers" userId="87f014d3e8598a35" providerId="LiveId" clId="{A0FDC730-AB36-2241-86CE-8BCD52160A28}" dt="2022-05-16T15:51:22.423" v="111" actId="1076"/>
        <pc:sldMkLst>
          <pc:docMk/>
          <pc:sldMk cId="465290859" sldId="316"/>
        </pc:sldMkLst>
        <pc:spChg chg="mod">
          <ac:chgData name="Josh Ehlers" userId="87f014d3e8598a35" providerId="LiveId" clId="{A0FDC730-AB36-2241-86CE-8BCD52160A28}" dt="2022-05-16T15:51:17.866" v="110" actId="1076"/>
          <ac:spMkLst>
            <pc:docMk/>
            <pc:sldMk cId="465290859" sldId="316"/>
            <ac:spMk id="8" creationId="{8FFC0143-CF29-1E4A-E0C1-698AE791E38D}"/>
          </ac:spMkLst>
        </pc:spChg>
        <pc:spChg chg="mod">
          <ac:chgData name="Josh Ehlers" userId="87f014d3e8598a35" providerId="LiveId" clId="{A0FDC730-AB36-2241-86CE-8BCD52160A28}" dt="2022-05-16T15:51:22.423" v="111" actId="1076"/>
          <ac:spMkLst>
            <pc:docMk/>
            <pc:sldMk cId="465290859" sldId="316"/>
            <ac:spMk id="9" creationId="{DC7ADD0B-0050-40F1-A7F8-598EB410E3E9}"/>
          </ac:spMkLst>
        </pc:spChg>
      </pc:sldChg>
      <pc:sldChg chg="modSp">
        <pc:chgData name="Josh Ehlers" userId="87f014d3e8598a35" providerId="LiveId" clId="{A0FDC730-AB36-2241-86CE-8BCD52160A28}" dt="2022-05-16T15:51:51.385" v="113" actId="1076"/>
        <pc:sldMkLst>
          <pc:docMk/>
          <pc:sldMk cId="805609745" sldId="317"/>
        </pc:sldMkLst>
        <pc:spChg chg="mod">
          <ac:chgData name="Josh Ehlers" userId="87f014d3e8598a35" providerId="LiveId" clId="{A0FDC730-AB36-2241-86CE-8BCD52160A28}" dt="2022-05-16T15:51:46.253" v="112" actId="1076"/>
          <ac:spMkLst>
            <pc:docMk/>
            <pc:sldMk cId="805609745" sldId="317"/>
            <ac:spMk id="8" creationId="{8FFC0143-CF29-1E4A-E0C1-698AE791E38D}"/>
          </ac:spMkLst>
        </pc:spChg>
        <pc:spChg chg="mod">
          <ac:chgData name="Josh Ehlers" userId="87f014d3e8598a35" providerId="LiveId" clId="{A0FDC730-AB36-2241-86CE-8BCD52160A28}" dt="2022-05-16T15:51:51.385" v="113" actId="1076"/>
          <ac:spMkLst>
            <pc:docMk/>
            <pc:sldMk cId="805609745" sldId="317"/>
            <ac:spMk id="9" creationId="{DC7ADD0B-0050-40F1-A7F8-598EB410E3E9}"/>
          </ac:spMkLst>
        </pc:spChg>
      </pc:sldChg>
      <pc:sldChg chg="modSp">
        <pc:chgData name="Josh Ehlers" userId="87f014d3e8598a35" providerId="LiveId" clId="{A0FDC730-AB36-2241-86CE-8BCD52160A28}" dt="2022-05-16T15:52:10.815" v="117" actId="1076"/>
        <pc:sldMkLst>
          <pc:docMk/>
          <pc:sldMk cId="3304057208" sldId="318"/>
        </pc:sldMkLst>
        <pc:spChg chg="mod">
          <ac:chgData name="Josh Ehlers" userId="87f014d3e8598a35" providerId="LiveId" clId="{A0FDC730-AB36-2241-86CE-8BCD52160A28}" dt="2022-05-16T15:52:08.060" v="116" actId="1076"/>
          <ac:spMkLst>
            <pc:docMk/>
            <pc:sldMk cId="3304057208" sldId="318"/>
            <ac:spMk id="8" creationId="{8FFC0143-CF29-1E4A-E0C1-698AE791E38D}"/>
          </ac:spMkLst>
        </pc:spChg>
        <pc:spChg chg="mod">
          <ac:chgData name="Josh Ehlers" userId="87f014d3e8598a35" providerId="LiveId" clId="{A0FDC730-AB36-2241-86CE-8BCD52160A28}" dt="2022-05-16T15:52:10.815" v="117" actId="1076"/>
          <ac:spMkLst>
            <pc:docMk/>
            <pc:sldMk cId="3304057208" sldId="318"/>
            <ac:spMk id="9" creationId="{DC7ADD0B-0050-40F1-A7F8-598EB410E3E9}"/>
          </ac:spMkLst>
        </pc:spChg>
        <pc:picChg chg="mod">
          <ac:chgData name="Josh Ehlers" userId="87f014d3e8598a35" providerId="LiveId" clId="{A0FDC730-AB36-2241-86CE-8BCD52160A28}" dt="2022-05-16T15:52:04.117" v="115" actId="1076"/>
          <ac:picMkLst>
            <pc:docMk/>
            <pc:sldMk cId="3304057208" sldId="318"/>
            <ac:picMk id="179" creationId="{00000000-0000-0000-0000-000000000000}"/>
          </ac:picMkLst>
        </pc:picChg>
      </pc:sldChg>
      <pc:sldChg chg="modSp ord">
        <pc:chgData name="Josh Ehlers" userId="87f014d3e8598a35" providerId="LiveId" clId="{A0FDC730-AB36-2241-86CE-8BCD52160A28}" dt="2022-05-16T15:53:07.933" v="123" actId="1076"/>
        <pc:sldMkLst>
          <pc:docMk/>
          <pc:sldMk cId="3087589697" sldId="319"/>
        </pc:sldMkLst>
        <pc:spChg chg="mod">
          <ac:chgData name="Josh Ehlers" userId="87f014d3e8598a35" providerId="LiveId" clId="{A0FDC730-AB36-2241-86CE-8BCD52160A28}" dt="2022-05-16T15:52:58.191" v="118" actId="1076"/>
          <ac:spMkLst>
            <pc:docMk/>
            <pc:sldMk cId="3087589697" sldId="319"/>
            <ac:spMk id="8" creationId="{8FFC0143-CF29-1E4A-E0C1-698AE791E38D}"/>
          </ac:spMkLst>
        </pc:spChg>
        <pc:spChg chg="mod">
          <ac:chgData name="Josh Ehlers" userId="87f014d3e8598a35" providerId="LiveId" clId="{A0FDC730-AB36-2241-86CE-8BCD52160A28}" dt="2022-05-16T15:53:07.933" v="123" actId="1076"/>
          <ac:spMkLst>
            <pc:docMk/>
            <pc:sldMk cId="3087589697" sldId="319"/>
            <ac:spMk id="9" creationId="{DC7ADD0B-0050-40F1-A7F8-598EB410E3E9}"/>
          </ac:spMkLst>
        </pc:spChg>
        <pc:picChg chg="mod">
          <ac:chgData name="Josh Ehlers" userId="87f014d3e8598a35" providerId="LiveId" clId="{A0FDC730-AB36-2241-86CE-8BCD52160A28}" dt="2022-05-16T15:53:05.387" v="122" actId="1076"/>
          <ac:picMkLst>
            <pc:docMk/>
            <pc:sldMk cId="3087589697" sldId="319"/>
            <ac:picMk id="179" creationId="{00000000-0000-0000-0000-000000000000}"/>
          </ac:picMkLst>
        </pc:picChg>
      </pc:sldChg>
      <pc:sldChg chg="modSp">
        <pc:chgData name="Josh Ehlers" userId="87f014d3e8598a35" providerId="LiveId" clId="{A0FDC730-AB36-2241-86CE-8BCD52160A28}" dt="2022-05-16T15:53:22.498" v="125" actId="1076"/>
        <pc:sldMkLst>
          <pc:docMk/>
          <pc:sldMk cId="1258690724" sldId="320"/>
        </pc:sldMkLst>
        <pc:spChg chg="mod">
          <ac:chgData name="Josh Ehlers" userId="87f014d3e8598a35" providerId="LiveId" clId="{A0FDC730-AB36-2241-86CE-8BCD52160A28}" dt="2022-05-16T15:53:19.993" v="124" actId="1076"/>
          <ac:spMkLst>
            <pc:docMk/>
            <pc:sldMk cId="1258690724" sldId="320"/>
            <ac:spMk id="8" creationId="{8FFC0143-CF29-1E4A-E0C1-698AE791E38D}"/>
          </ac:spMkLst>
        </pc:spChg>
        <pc:spChg chg="mod">
          <ac:chgData name="Josh Ehlers" userId="87f014d3e8598a35" providerId="LiveId" clId="{A0FDC730-AB36-2241-86CE-8BCD52160A28}" dt="2022-05-16T15:53:22.498" v="125" actId="1076"/>
          <ac:spMkLst>
            <pc:docMk/>
            <pc:sldMk cId="1258690724" sldId="320"/>
            <ac:spMk id="9" creationId="{DC7ADD0B-0050-40F1-A7F8-598EB410E3E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8CB1C-432C-634D-9393-1C12BD104D4E}" type="datetimeFigureOut">
              <a:rPr lang="en-US" smtClean="0"/>
              <a:t>5/16/22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5E813-E0D1-C04A-8BAD-D5E693BD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89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5E813-E0D1-C04A-8BAD-D5E693BD6B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41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RE: Consistency</a:t>
            </a:r>
          </a:p>
          <a:p>
            <a:r>
              <a:rPr lang="en-US" dirty="0"/>
              <a:t>    Brand names should always look the same. Product names, customer names, variables, examples,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5E813-E0D1-C04A-8BAD-D5E693BD6B9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89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RE: Consistency</a:t>
            </a:r>
          </a:p>
          <a:p>
            <a:r>
              <a:rPr lang="en-US" dirty="0"/>
              <a:t>    Brand names should always look the same. Product names, customer names, variables, examples,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5E813-E0D1-C04A-8BAD-D5E693BD6B9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02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5E813-E0D1-C04A-8BAD-D5E693BD6B9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05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5E813-E0D1-C04A-8BAD-D5E693BD6B9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4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A3DF-5171-5A27-AB4A-23218C320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05CB9-9FDA-FD24-20B6-C6DB36BDB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9CA98-F9CA-64D7-74A1-38AE71BDD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3405-3350-41E5-918A-F9E2DF4F0DFF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ECA70-7A61-4BAD-1264-3A02C721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1D689-CCD7-93F2-5536-3C0A87C2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BC50-F7FD-4D89-8543-7316A3296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4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E3E1-F8C9-0C70-77DC-40FF6180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86B13-1840-0199-A5A2-F52507A2C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C7AA1-BB86-D3D1-38C6-D5750523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3405-3350-41E5-918A-F9E2DF4F0DFF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8637F-5342-6F4F-8608-94DF7CC9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B4DB5-3B99-E383-33BD-B28A4A51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BC50-F7FD-4D89-8543-7316A3296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36FC4-6C23-0B6E-42F0-15AC24A12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5D690-EE41-5880-4EE8-CA3C69CB5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97554-C1AC-94FE-751E-48079F0D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3405-3350-41E5-918A-F9E2DF4F0DFF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9F931-BF27-91DA-F918-919E5815B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630FA-59BB-03BB-4B2F-94B1A649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BC50-F7FD-4D89-8543-7316A3296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4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CB1B-69BF-33B4-7614-B5FA46856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9565A-C437-0952-62CD-5C0AA463F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E03F8-4A3D-428C-A610-E10B3022B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3405-3350-41E5-918A-F9E2DF4F0DFF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49E35-5F5A-7AEC-05FB-67D5968B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6FED3-D597-3B60-A98D-9EDB8D85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BC50-F7FD-4D89-8543-7316A3296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6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B93D-6CE8-3D66-91C3-FA2491EBC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21C99-F358-A4D4-C5EE-0464CA554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8A906-386C-63E9-23CE-7A7225A32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3405-3350-41E5-918A-F9E2DF4F0DFF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13095-7857-AFC0-06D3-8B1BB03E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CBA23-E262-8F1D-4C81-00626ACA7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BC50-F7FD-4D89-8543-7316A3296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9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FBBA-DBCE-7CC9-3157-01DA77A8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5C5C9-829D-C57E-FFCC-BBC0A16F4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4622C-388D-508A-57F4-DE4959046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FFF2E-C72C-11DC-F6E3-C397E3648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3405-3350-41E5-918A-F9E2DF4F0DFF}" type="datetimeFigureOut">
              <a:rPr lang="en-US" smtClean="0"/>
              <a:t>5/16/22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21E05-6DB5-F075-FF2D-153DDDD53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ACDB8-62DA-6608-CCDF-C784D1C51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BC50-F7FD-4D89-8543-7316A3296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1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8E82-C36E-285A-1F85-632B30B9E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DF805-4BB7-651F-DF55-95FB24F97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FE20E-8026-5084-3944-CC45AEA01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36734-87BA-62FC-1A3D-9D534B9F4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F44028-2F18-ACA8-8763-22F8B6189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2B98E9-63A6-5920-C618-0903DDFF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3405-3350-41E5-918A-F9E2DF4F0DFF}" type="datetimeFigureOut">
              <a:rPr lang="en-US" smtClean="0"/>
              <a:t>5/16/22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9CC200-AC2D-8F0D-9FB0-3701243C3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4ACF36-B50A-BEFD-36E3-04874BFF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BC50-F7FD-4D89-8543-7316A3296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3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ABE70-6DE4-88F9-A9D1-BA34AA776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FC7400-C011-F574-4712-C75FF36BE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3405-3350-41E5-918A-F9E2DF4F0DFF}" type="datetimeFigureOut">
              <a:rPr lang="en-US" smtClean="0"/>
              <a:t>5/16/22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40748-9C31-D823-5922-E9BCADD4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65C3B-92E7-8132-A54A-FDBDC179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BC50-F7FD-4D89-8543-7316A3296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9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E1E430-E426-86AA-FC6D-62308E37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3405-3350-41E5-918A-F9E2DF4F0DFF}" type="datetimeFigureOut">
              <a:rPr lang="en-US" smtClean="0"/>
              <a:t>5/16/22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4B8FDB-33D5-A22D-0886-258EDD4A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63879-A670-32E2-CC7C-A8073834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BC50-F7FD-4D89-8543-7316A3296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4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0387-C2D9-E138-2AE0-722A6FB45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50268-FEAE-F9AD-26A1-11951C73F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F953A-196C-68E2-76E7-FCE1F11D2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17723-BC9D-F8E4-92CD-F0D4FC71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3405-3350-41E5-918A-F9E2DF4F0DFF}" type="datetimeFigureOut">
              <a:rPr lang="en-US" smtClean="0"/>
              <a:t>5/16/22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C7056-E6DB-735D-3A07-21A5C1A6B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A4F65-870D-79EA-E81F-B5EBBA96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BC50-F7FD-4D89-8543-7316A3296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2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E30D-68E6-11FE-D95E-46E011B1E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5ABEB6-1C5C-76CD-4478-8CE383928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7F37E-555F-C31D-32ED-957993412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381C8-DDF8-4387-F62E-6C36E156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3405-3350-41E5-918A-F9E2DF4F0DFF}" type="datetimeFigureOut">
              <a:rPr lang="en-US" smtClean="0"/>
              <a:t>5/16/22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9460F-609D-6068-2738-E2763C06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03114-E484-71C5-BC5E-0E24C7AA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BC50-F7FD-4D89-8543-7316A3296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8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AE8F6-F420-C816-18FE-6CF01F36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B008E-9E03-35DF-D9AD-471F58385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1B870-1F18-F5AE-087A-3584C2BEA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73405-3350-41E5-918A-F9E2DF4F0DFF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ECC7C-47F4-76F1-B24E-C109B372A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8648E-B6CB-9A83-3633-9C2F123A7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CBC50-F7FD-4D89-8543-7316A3296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ritethedocs.org/guide/writing/style-guides/" TargetMode="External"/><Relationship Id="rId5" Type="http://schemas.openxmlformats.org/officeDocument/2006/relationships/hyperlink" Target="https://idratherbewriting.com/" TargetMode="External"/><Relationship Id="rId4" Type="http://schemas.openxmlformats.org/officeDocument/2006/relationships/hyperlink" Target="mailto:joshua.ehlers@gmail.com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2022SummitSlideBGIntro.jpg" descr="2022SummitSlideBGIntr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Title of the  Presentation"/>
          <p:cNvSpPr txBox="1"/>
          <p:nvPr/>
        </p:nvSpPr>
        <p:spPr>
          <a:xfrm>
            <a:off x="2919209" y="1940981"/>
            <a:ext cx="8802725" cy="2269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0957" tIns="60957" rIns="60957" bIns="60957">
            <a:spAutoFit/>
          </a:bodyPr>
          <a:lstStyle/>
          <a:p>
            <a:pPr>
              <a:lnSpc>
                <a:spcPct val="70000"/>
              </a:lnSpc>
              <a:defRPr sz="6800">
                <a:solidFill>
                  <a:srgbClr val="262E73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rPr lang="en-US" sz="6600" dirty="0"/>
              <a:t>Establishing Ownership</a:t>
            </a:r>
          </a:p>
          <a:p>
            <a:pPr>
              <a:lnSpc>
                <a:spcPct val="70000"/>
              </a:lnSpc>
              <a:defRPr sz="6800">
                <a:solidFill>
                  <a:srgbClr val="262E73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rPr lang="en-US" sz="6600" dirty="0"/>
              <a:t>of a Product’s</a:t>
            </a:r>
          </a:p>
          <a:p>
            <a:pPr>
              <a:lnSpc>
                <a:spcPct val="70000"/>
              </a:lnSpc>
              <a:defRPr sz="6800">
                <a:solidFill>
                  <a:srgbClr val="262E73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rPr lang="en-US" sz="6600" dirty="0"/>
              <a:t>Documentation</a:t>
            </a:r>
            <a:endParaRPr sz="6600" dirty="0"/>
          </a:p>
        </p:txBody>
      </p:sp>
      <p:sp>
        <p:nvSpPr>
          <p:cNvPr id="177" name="Presenter Name"/>
          <p:cNvSpPr txBox="1"/>
          <p:nvPr/>
        </p:nvSpPr>
        <p:spPr>
          <a:xfrm>
            <a:off x="2919209" y="4104309"/>
            <a:ext cx="4572977" cy="677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0957" tIns="60957" rIns="60957" bIns="60957">
            <a:spAutoFit/>
          </a:bodyPr>
          <a:lstStyle>
            <a:lvl1pPr>
              <a:defRPr sz="2700">
                <a:solidFill>
                  <a:srgbClr val="A9B5C9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rPr lang="en-US" sz="3600" dirty="0"/>
              <a:t>Joshua Ehlers </a:t>
            </a:r>
            <a:r>
              <a:rPr lang="en-US" sz="2400" dirty="0"/>
              <a:t>(they/them)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2022SummitSlideBG.jpg" descr="2022SummitSlide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2C0F1B81-5DD6-D3B9-EC3D-C431EF6B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for a writer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063101-E7BC-13B1-EA4F-5CCEEC7EC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Members of the product team</a:t>
            </a:r>
          </a:p>
          <a:p>
            <a:pPr lvl="1"/>
            <a:r>
              <a:rPr lang="en-US" dirty="0"/>
              <a:t>Project managers</a:t>
            </a:r>
          </a:p>
          <a:p>
            <a:pPr lvl="1"/>
            <a:r>
              <a:rPr lang="en-US" dirty="0"/>
              <a:t>Product managers</a:t>
            </a:r>
          </a:p>
          <a:p>
            <a:pPr lvl="1"/>
            <a:r>
              <a:rPr lang="en-US" dirty="0"/>
              <a:t>Engineering leads</a:t>
            </a:r>
          </a:p>
          <a:p>
            <a:r>
              <a:rPr lang="en-US" dirty="0"/>
              <a:t>Members of the writing team</a:t>
            </a:r>
          </a:p>
          <a:p>
            <a:pPr lvl="1"/>
            <a:r>
              <a:rPr lang="en-US" dirty="0"/>
              <a:t>Your manager</a:t>
            </a:r>
          </a:p>
          <a:p>
            <a:pPr lvl="1"/>
            <a:r>
              <a:rPr lang="en-US" dirty="0"/>
              <a:t>Other mid-level or senior writers</a:t>
            </a:r>
          </a:p>
          <a:p>
            <a:r>
              <a:rPr lang="en-US" dirty="0"/>
              <a:t>Non-sentient support</a:t>
            </a:r>
          </a:p>
          <a:p>
            <a:pPr lvl="1"/>
            <a:r>
              <a:rPr lang="en-US" dirty="0"/>
              <a:t>Style guides</a:t>
            </a:r>
          </a:p>
        </p:txBody>
      </p:sp>
    </p:spTree>
    <p:extLst>
      <p:ext uri="{BB962C8B-B14F-4D97-AF65-F5344CB8AC3E}">
        <p14:creationId xmlns:p14="http://schemas.microsoft.com/office/powerpoint/2010/main" val="185407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2022SummitSlideBG.jpg" descr="2022SummitSlide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2C0F1B81-5DD6-D3B9-EC3D-C431EF6B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Jackie’s </a:t>
            </a:r>
            <a:r>
              <a:rPr lang="en-US" dirty="0" err="1"/>
              <a:t>overworld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40BAFD-3D69-F755-EE2C-E3D398693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457" y="1442851"/>
            <a:ext cx="5197085" cy="4681501"/>
          </a:xfrm>
        </p:spPr>
      </p:pic>
    </p:spTree>
    <p:extLst>
      <p:ext uri="{BB962C8B-B14F-4D97-AF65-F5344CB8AC3E}">
        <p14:creationId xmlns:p14="http://schemas.microsoft.com/office/powerpoint/2010/main" val="284313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2022SummitSlideBG.jpg" descr="2022SummitSlide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58E707-1078-0637-CD22-51708CE1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and product managers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C8C3B-190F-7704-16FF-88C940B4C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they can provide</a:t>
            </a:r>
          </a:p>
          <a:p>
            <a:pPr lvl="1"/>
            <a:r>
              <a:rPr lang="en-US" dirty="0"/>
              <a:t>Timelines for features and launches</a:t>
            </a:r>
          </a:p>
          <a:p>
            <a:pPr lvl="1"/>
            <a:r>
              <a:rPr lang="en-US" dirty="0"/>
              <a:t>Scope of the project</a:t>
            </a:r>
          </a:p>
          <a:p>
            <a:pPr lvl="1"/>
            <a:r>
              <a:rPr lang="en-US" dirty="0"/>
              <a:t>Product design documents</a:t>
            </a:r>
          </a:p>
          <a:p>
            <a:pPr lvl="1"/>
            <a:r>
              <a:rPr lang="en-US" dirty="0"/>
              <a:t>User journeys</a:t>
            </a:r>
          </a:p>
          <a:p>
            <a:pPr lvl="1"/>
            <a:r>
              <a:rPr lang="en-US" dirty="0"/>
              <a:t>Other points of contact for the product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7EE256-46DF-2F56-7802-45EDE52A8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1690688"/>
            <a:ext cx="4572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1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2022SummitSlideBG.jpg" descr="2022SummitSlide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58E707-1078-0637-CD22-51708CE1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and product managers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C8C3B-190F-7704-16FF-88C940B4C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work with a PM or a PM</a:t>
            </a:r>
          </a:p>
          <a:p>
            <a:pPr lvl="1"/>
            <a:r>
              <a:rPr lang="en-US" dirty="0"/>
              <a:t>Keep asking questions</a:t>
            </a:r>
          </a:p>
          <a:p>
            <a:pPr lvl="1"/>
            <a:r>
              <a:rPr lang="en-US" dirty="0"/>
              <a:t>Schedule regular sync meetings</a:t>
            </a:r>
          </a:p>
          <a:p>
            <a:pPr lvl="1"/>
            <a:r>
              <a:rPr lang="en-US" dirty="0"/>
              <a:t>Have a place they can check for wordless updates</a:t>
            </a:r>
          </a:p>
          <a:p>
            <a:pPr lvl="1"/>
            <a:r>
              <a:rPr lang="en-US" dirty="0"/>
              <a:t>Establish your content processes</a:t>
            </a:r>
          </a:p>
          <a:p>
            <a:pPr lvl="2"/>
            <a:r>
              <a:rPr lang="en-US" dirty="0"/>
              <a:t>Earliest point of inclusion</a:t>
            </a:r>
          </a:p>
          <a:p>
            <a:pPr lvl="2"/>
            <a:r>
              <a:rPr lang="en-US" dirty="0"/>
              <a:t>Time estimates for request sizes</a:t>
            </a:r>
          </a:p>
          <a:p>
            <a:pPr lvl="2"/>
            <a:r>
              <a:rPr lang="en-US" dirty="0"/>
              <a:t>Typical review process for content</a:t>
            </a:r>
          </a:p>
          <a:p>
            <a:pPr lvl="2"/>
            <a:r>
              <a:rPr lang="en-US" dirty="0"/>
              <a:t>Localization needs and time for full localization</a:t>
            </a:r>
          </a:p>
        </p:txBody>
      </p:sp>
    </p:spTree>
    <p:extLst>
      <p:ext uri="{BB962C8B-B14F-4D97-AF65-F5344CB8AC3E}">
        <p14:creationId xmlns:p14="http://schemas.microsoft.com/office/powerpoint/2010/main" val="283268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2022SummitSlideBG.jpg" descr="2022SummitSlide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58E707-1078-0637-CD22-51708CE1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and tech leads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C8C3B-190F-7704-16FF-88C940B4C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4981" cy="4351338"/>
          </a:xfrm>
        </p:spPr>
        <p:txBody>
          <a:bodyPr/>
          <a:lstStyle/>
          <a:p>
            <a:r>
              <a:rPr lang="en-US" dirty="0"/>
              <a:t>What they can provide</a:t>
            </a:r>
          </a:p>
          <a:p>
            <a:pPr lvl="1"/>
            <a:r>
              <a:rPr lang="en-US" dirty="0"/>
              <a:t>Primary subject matter experts (SME) for product</a:t>
            </a:r>
          </a:p>
          <a:p>
            <a:pPr lvl="1"/>
            <a:r>
              <a:rPr lang="en-US" dirty="0"/>
              <a:t>Code resources and access to them</a:t>
            </a:r>
          </a:p>
          <a:p>
            <a:pPr lvl="1"/>
            <a:r>
              <a:rPr lang="en-US" dirty="0"/>
              <a:t>Detailed information on procedures</a:t>
            </a:r>
          </a:p>
          <a:p>
            <a:pPr lvl="1"/>
            <a:r>
              <a:rPr lang="en-US" dirty="0"/>
              <a:t>Test accounts</a:t>
            </a:r>
          </a:p>
          <a:p>
            <a:pPr lvl="1"/>
            <a:r>
              <a:rPr lang="en-US" dirty="0"/>
              <a:t>Test builds</a:t>
            </a:r>
          </a:p>
          <a:p>
            <a:pPr lvl="1"/>
            <a:r>
              <a:rPr lang="en-US" dirty="0"/>
              <a:t>Code samples or UX items</a:t>
            </a:r>
          </a:p>
          <a:p>
            <a:pPr lvl="2"/>
            <a:r>
              <a:rPr lang="en-US" dirty="0"/>
              <a:t>In some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44214B-0CEE-F69E-918A-039FAFC15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1690688"/>
            <a:ext cx="4572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0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2022SummitSlideBG.jpg" descr="2022SummitSlide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05D95E-22B7-DA11-F6D6-608F12F5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and tech leads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4CE21-8DA5-4B89-6A7F-61E7948DF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work with leads</a:t>
            </a:r>
          </a:p>
          <a:p>
            <a:pPr lvl="1"/>
            <a:r>
              <a:rPr lang="en-US" dirty="0"/>
              <a:t>Have PMs set up an introduction</a:t>
            </a:r>
          </a:p>
          <a:p>
            <a:pPr lvl="1"/>
            <a:r>
              <a:rPr lang="en-US" dirty="0"/>
              <a:t>Hold regular syncs</a:t>
            </a:r>
          </a:p>
          <a:p>
            <a:pPr lvl="2"/>
            <a:r>
              <a:rPr lang="en-US" dirty="0"/>
              <a:t>Possibly the same one as the PM sync</a:t>
            </a:r>
          </a:p>
          <a:p>
            <a:pPr lvl="1"/>
            <a:r>
              <a:rPr lang="en-US" dirty="0"/>
              <a:t>Reach out beyond leads to other engineers</a:t>
            </a:r>
          </a:p>
          <a:p>
            <a:pPr lvl="1"/>
            <a:r>
              <a:rPr lang="en-US" dirty="0"/>
              <a:t>Respect their time</a:t>
            </a:r>
          </a:p>
          <a:p>
            <a:pPr lvl="1"/>
            <a:r>
              <a:rPr lang="en-US" dirty="0"/>
              <a:t>Establish boundaries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3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2022SummitSlideBG.jpg" descr="2022SummitSlide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58E707-1078-0637-CD22-51708CE1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Writers and editors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C8C3B-190F-7704-16FF-88C940B4C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4981" cy="4351338"/>
          </a:xfrm>
        </p:spPr>
        <p:txBody>
          <a:bodyPr/>
          <a:lstStyle/>
          <a:p>
            <a:r>
              <a:rPr lang="en-US" dirty="0"/>
              <a:t>Likely above mid-level (III, senior, lead, etc.)</a:t>
            </a:r>
          </a:p>
          <a:p>
            <a:r>
              <a:rPr lang="en-US" dirty="0"/>
              <a:t>What they can provide</a:t>
            </a:r>
          </a:p>
          <a:p>
            <a:pPr lvl="1"/>
            <a:r>
              <a:rPr lang="en-US" dirty="0"/>
              <a:t>Guidance for new product doc creation</a:t>
            </a:r>
          </a:p>
          <a:p>
            <a:pPr lvl="1"/>
            <a:r>
              <a:rPr lang="en-US" dirty="0"/>
              <a:t>Advice for working with product teams</a:t>
            </a:r>
          </a:p>
          <a:p>
            <a:pPr lvl="1"/>
            <a:r>
              <a:rPr lang="en-US" dirty="0"/>
              <a:t>Dependencies for your publishing site</a:t>
            </a:r>
          </a:p>
          <a:p>
            <a:pPr lvl="1"/>
            <a:r>
              <a:rPr lang="en-US" dirty="0"/>
              <a:t>Assistance with writing and publishing if needed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4F22B3-59D2-34A5-9EA3-325B9DB8D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1690688"/>
            <a:ext cx="4572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9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2022SummitSlideBG.jpg" descr="2022SummitSlide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05D95E-22B7-DA11-F6D6-608F12F5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Writers and editors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4CE21-8DA5-4B89-6A7F-61E7948DF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work with writers and editors</a:t>
            </a:r>
          </a:p>
          <a:p>
            <a:pPr lvl="1"/>
            <a:r>
              <a:rPr lang="en-US" dirty="0"/>
              <a:t>Ask questions</a:t>
            </a:r>
          </a:p>
          <a:p>
            <a:pPr lvl="2"/>
            <a:r>
              <a:rPr lang="en-US" dirty="0"/>
              <a:t>So many questions</a:t>
            </a:r>
          </a:p>
          <a:p>
            <a:pPr lvl="3"/>
            <a:r>
              <a:rPr lang="en-US" dirty="0"/>
              <a:t>Literally all of the questions</a:t>
            </a:r>
          </a:p>
          <a:p>
            <a:pPr lvl="1"/>
            <a:r>
              <a:rPr lang="en-US" dirty="0"/>
              <a:t>Understand that critiques and edits come from a place of necessity</a:t>
            </a:r>
          </a:p>
          <a:p>
            <a:pPr lvl="1"/>
            <a:r>
              <a:rPr lang="en-US" dirty="0"/>
              <a:t>Have discussions about why the Oxford comma is important, or when to use an </a:t>
            </a:r>
            <a:r>
              <a:rPr lang="en-US" dirty="0" err="1"/>
              <a:t>em</a:t>
            </a:r>
            <a:r>
              <a:rPr lang="en-US" dirty="0"/>
              <a:t> dash.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5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2022SummitSlideBG.jpg" descr="2022SummitSlide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58E707-1078-0637-CD22-51708CE1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guides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C8C3B-190F-7704-16FF-88C940B4C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4981" cy="4351338"/>
          </a:xfrm>
        </p:spPr>
        <p:txBody>
          <a:bodyPr/>
          <a:lstStyle/>
          <a:p>
            <a:r>
              <a:rPr lang="en-US" dirty="0"/>
              <a:t>What they provide</a:t>
            </a:r>
          </a:p>
          <a:p>
            <a:pPr lvl="1"/>
            <a:r>
              <a:rPr lang="en-US" dirty="0"/>
              <a:t>Guidance on how to write copy for your company</a:t>
            </a:r>
          </a:p>
          <a:p>
            <a:pPr lvl="1"/>
            <a:r>
              <a:rPr lang="en-US" dirty="0"/>
              <a:t>A word list with correct and incorrect terminology</a:t>
            </a:r>
          </a:p>
          <a:p>
            <a:pPr lvl="1"/>
            <a:r>
              <a:rPr lang="en-US" dirty="0"/>
              <a:t>Advice on how to write for specific audiences</a:t>
            </a:r>
          </a:p>
          <a:p>
            <a:pPr lvl="2"/>
            <a:r>
              <a:rPr lang="en-US" dirty="0"/>
              <a:t>Developers, admins, end users, etc.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3D65C-C77A-C71B-DA4C-F7F63A0C8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1690688"/>
            <a:ext cx="4572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4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2022SummitSlideBG.jpg" descr="2022SummitSlide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8FFC0143-CF29-1E4A-E0C1-698AE791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Establishing ownership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C7ADD0B-0050-40F1-A7F8-598EB410E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429000"/>
            <a:ext cx="10515600" cy="1500187"/>
          </a:xfrm>
        </p:spPr>
        <p:txBody>
          <a:bodyPr/>
          <a:lstStyle/>
          <a:p>
            <a:r>
              <a:rPr lang="en-US" dirty="0"/>
              <a:t>The core of this story, and our hero’s journey</a:t>
            </a:r>
          </a:p>
        </p:txBody>
      </p:sp>
    </p:spTree>
    <p:extLst>
      <p:ext uri="{BB962C8B-B14F-4D97-AF65-F5344CB8AC3E}">
        <p14:creationId xmlns:p14="http://schemas.microsoft.com/office/powerpoint/2010/main" val="308758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2022SummitSlideBG.jpg" descr="2022SummitSlide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EC13E93-8837-7EA4-772A-2DDC8CDD4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A994C8-3F88-A663-758E-445958813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Speaker introduction and this talk’s intended audience</a:t>
            </a:r>
          </a:p>
          <a:p>
            <a:r>
              <a:rPr lang="en-US" dirty="0"/>
              <a:t>A writer’s support system</a:t>
            </a:r>
          </a:p>
          <a:p>
            <a:r>
              <a:rPr lang="en-US" dirty="0"/>
              <a:t>Five steps towards ownership</a:t>
            </a:r>
          </a:p>
          <a:p>
            <a:r>
              <a:rPr lang="en-US" dirty="0"/>
              <a:t>What comes next?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2022SummitSlideBG.jpg" descr="2022SummitSlideB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7FE27F3-8AE9-AA6E-D4D8-DE966F88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238" y="1318161"/>
            <a:ext cx="8069524" cy="453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54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2022SummitSlideBG.jpg" descr="2022SummitSlide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05D95E-22B7-DA11-F6D6-608F12F5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steps towards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4CE21-8DA5-4B89-6A7F-61E7948DF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Exploration</a:t>
            </a:r>
          </a:p>
          <a:p>
            <a:pPr lvl="1"/>
            <a:r>
              <a:rPr lang="en-US" dirty="0"/>
              <a:t>What already exists?</a:t>
            </a:r>
          </a:p>
          <a:p>
            <a:r>
              <a:rPr lang="en-US" dirty="0"/>
              <a:t>Identification</a:t>
            </a:r>
          </a:p>
          <a:p>
            <a:pPr lvl="1"/>
            <a:r>
              <a:rPr lang="en-US" dirty="0"/>
              <a:t>What do I need to create?</a:t>
            </a:r>
          </a:p>
          <a:p>
            <a:r>
              <a:rPr lang="en-US" dirty="0"/>
              <a:t>Organization</a:t>
            </a:r>
          </a:p>
          <a:p>
            <a:pPr lvl="1"/>
            <a:r>
              <a:rPr lang="en-US" dirty="0"/>
              <a:t>How does this all fit together?</a:t>
            </a:r>
          </a:p>
          <a:p>
            <a:r>
              <a:rPr lang="en-US" dirty="0"/>
              <a:t>Creation</a:t>
            </a:r>
          </a:p>
          <a:p>
            <a:pPr lvl="1"/>
            <a:r>
              <a:rPr lang="en-US" dirty="0"/>
              <a:t>Does this cover everything?</a:t>
            </a:r>
          </a:p>
          <a:p>
            <a:r>
              <a:rPr lang="en-US" dirty="0"/>
              <a:t>Continuation</a:t>
            </a:r>
          </a:p>
          <a:p>
            <a:pPr lvl="1"/>
            <a:r>
              <a:rPr lang="en-US" dirty="0"/>
              <a:t>What now?</a:t>
            </a:r>
          </a:p>
        </p:txBody>
      </p:sp>
    </p:spTree>
    <p:extLst>
      <p:ext uri="{BB962C8B-B14F-4D97-AF65-F5344CB8AC3E}">
        <p14:creationId xmlns:p14="http://schemas.microsoft.com/office/powerpoint/2010/main" val="412836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2022SummitSlideBG.jpg" descr="2022SummitSlide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05D95E-22B7-DA11-F6D6-608F12F5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one: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4CE21-8DA5-4B89-6A7F-61E7948DF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There’s (almost) always content, even if it’s on post-it notes</a:t>
            </a:r>
          </a:p>
          <a:p>
            <a:r>
              <a:rPr lang="en-US" dirty="0"/>
              <a:t>Expect to look through:</a:t>
            </a:r>
          </a:p>
          <a:p>
            <a:pPr lvl="1"/>
            <a:r>
              <a:rPr lang="en-US" dirty="0"/>
              <a:t>Engineering notes and documentation</a:t>
            </a:r>
          </a:p>
          <a:p>
            <a:pPr lvl="1"/>
            <a:r>
              <a:rPr lang="en-US" dirty="0"/>
              <a:t>Production details (like meeting minutes)</a:t>
            </a:r>
          </a:p>
          <a:p>
            <a:pPr lvl="1"/>
            <a:r>
              <a:rPr lang="en-US" dirty="0"/>
              <a:t>Timelines and workstream updates</a:t>
            </a:r>
          </a:p>
          <a:p>
            <a:pPr lvl="1"/>
            <a:r>
              <a:rPr lang="en-US" dirty="0"/>
              <a:t>Pre-production design docs</a:t>
            </a:r>
          </a:p>
          <a:p>
            <a:pPr lvl="1"/>
            <a:r>
              <a:rPr lang="en-US" dirty="0"/>
              <a:t>And so on…</a:t>
            </a:r>
          </a:p>
          <a:p>
            <a:r>
              <a:rPr lang="en-US" dirty="0"/>
              <a:t>Talk to your SMEs and PMs early and often</a:t>
            </a:r>
          </a:p>
          <a:p>
            <a:r>
              <a:rPr lang="en-US" dirty="0"/>
              <a:t>Don’t panic if there’s not much</a:t>
            </a:r>
          </a:p>
          <a:p>
            <a:pPr lvl="1"/>
            <a:r>
              <a:rPr lang="en-US" dirty="0"/>
              <a:t>…yet</a:t>
            </a:r>
          </a:p>
          <a:p>
            <a:r>
              <a:rPr lang="en-US" dirty="0"/>
              <a:t>Keep your schedule open for immediate work or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250077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2022SummitSlideBG.jpg" descr="2022SummitSlide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05D95E-22B7-DA11-F6D6-608F12F5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identify with Jackie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4CE21-8DA5-4B89-6A7F-61E7948DF5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Oh dear, that’s a lot of legal pads</a:t>
            </a:r>
          </a:p>
          <a:p>
            <a:r>
              <a:rPr lang="en-US" dirty="0"/>
              <a:t>Lots of upcoming meetings</a:t>
            </a:r>
          </a:p>
          <a:p>
            <a:r>
              <a:rPr lang="en-US" dirty="0"/>
              <a:t>Auditing may take a while</a:t>
            </a:r>
          </a:p>
          <a:p>
            <a:r>
              <a:rPr lang="en-US" dirty="0"/>
              <a:t>Will mention need for more digital tracking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E5E866-8F5D-3C3B-FDEF-203F8B5C2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488" y="1027906"/>
            <a:ext cx="2776279" cy="485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4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2022SummitSlideBG.jpg" descr="2022SummitSlide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05D95E-22B7-DA11-F6D6-608F12F5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two: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4CE21-8DA5-4B89-6A7F-61E7948DF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know what you have, find what you don’t</a:t>
            </a:r>
          </a:p>
          <a:p>
            <a:r>
              <a:rPr lang="en-US" dirty="0"/>
              <a:t>Start building out content strategy</a:t>
            </a:r>
          </a:p>
          <a:p>
            <a:r>
              <a:rPr lang="en-US" dirty="0"/>
              <a:t>Study other products and their documentation</a:t>
            </a:r>
          </a:p>
          <a:p>
            <a:r>
              <a:rPr lang="en-US" dirty="0"/>
              <a:t>Deep dives into:</a:t>
            </a:r>
          </a:p>
          <a:p>
            <a:pPr lvl="1"/>
            <a:r>
              <a:rPr lang="en-US" dirty="0"/>
              <a:t>Planning boards</a:t>
            </a:r>
          </a:p>
          <a:p>
            <a:pPr lvl="1"/>
            <a:r>
              <a:rPr lang="en-US" dirty="0"/>
              <a:t>Source cod</a:t>
            </a:r>
          </a:p>
          <a:p>
            <a:pPr lvl="1"/>
            <a:r>
              <a:rPr lang="en-US" dirty="0" err="1"/>
              <a:t>Changelists</a:t>
            </a:r>
            <a:r>
              <a:rPr lang="en-US" dirty="0"/>
              <a:t> and version histories</a:t>
            </a:r>
          </a:p>
          <a:p>
            <a:r>
              <a:rPr lang="en-US" dirty="0"/>
              <a:t>Prepare to present your results to stakeholders before moving on</a:t>
            </a:r>
          </a:p>
        </p:txBody>
      </p:sp>
    </p:spTree>
    <p:extLst>
      <p:ext uri="{BB962C8B-B14F-4D97-AF65-F5344CB8AC3E}">
        <p14:creationId xmlns:p14="http://schemas.microsoft.com/office/powerpoint/2010/main" val="22524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2022SummitSlideBG.jpg" descr="2022SummitSlide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05D95E-22B7-DA11-F6D6-608F12F5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explore with Jackie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4CE21-8DA5-4B89-6A7F-61E7948DF5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Presenting results to PMs, leads, and her manager</a:t>
            </a:r>
          </a:p>
          <a:p>
            <a:r>
              <a:rPr lang="en-US" dirty="0"/>
              <a:t>Still more planning meetings</a:t>
            </a:r>
          </a:p>
          <a:p>
            <a:r>
              <a:rPr lang="en-US" dirty="0"/>
              <a:t>Results of preliminary content strategy</a:t>
            </a:r>
          </a:p>
          <a:p>
            <a:r>
              <a:rPr lang="en-US" dirty="0"/>
              <a:t>Keeping room in her schedule for current work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E5E866-8F5D-3C3B-FDEF-203F8B5C2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71488" y="1318475"/>
            <a:ext cx="2776278" cy="485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5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2022SummitSlideBG.jpg" descr="2022SummitSlide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05D95E-22B7-DA11-F6D6-608F12F5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three: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4CE21-8DA5-4B89-6A7F-61E7948DF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Should have a solid idea of what will fill your initial documentation</a:t>
            </a:r>
          </a:p>
          <a:p>
            <a:pPr lvl="1"/>
            <a:r>
              <a:rPr lang="en-US" dirty="0"/>
              <a:t>Content that exists and just needs minor edits</a:t>
            </a:r>
          </a:p>
          <a:p>
            <a:pPr lvl="1"/>
            <a:r>
              <a:rPr lang="en-US" dirty="0"/>
              <a:t>Content from notes, bugs, etc. that needs refactoring</a:t>
            </a:r>
          </a:p>
          <a:p>
            <a:pPr lvl="1"/>
            <a:r>
              <a:rPr lang="en-US" dirty="0"/>
              <a:t>Content that does not exist, but needs to</a:t>
            </a:r>
          </a:p>
          <a:p>
            <a:pPr lvl="1"/>
            <a:r>
              <a:rPr lang="en-US" dirty="0"/>
              <a:t>Supplementary content (API reference, glossary, tutorials, etc.)</a:t>
            </a:r>
          </a:p>
          <a:p>
            <a:r>
              <a:rPr lang="en-US" dirty="0"/>
              <a:t>Other writers enter the picture in a big way</a:t>
            </a:r>
          </a:p>
          <a:p>
            <a:r>
              <a:rPr lang="en-US" dirty="0"/>
              <a:t>Organize your content in a way that aligns with others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3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2022SummitSlideBG.jpg" descr="2022SummitSlide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05D95E-22B7-DA11-F6D6-608F12F5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three: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4CE21-8DA5-4B89-6A7F-61E7948DF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 strategy expands to cover:</a:t>
            </a:r>
          </a:p>
          <a:p>
            <a:pPr lvl="1"/>
            <a:r>
              <a:rPr lang="en-US" dirty="0"/>
              <a:t>Table of contents</a:t>
            </a:r>
          </a:p>
          <a:p>
            <a:pPr lvl="1"/>
            <a:r>
              <a:rPr lang="en-US" dirty="0"/>
              <a:t>Navigation bars and menus</a:t>
            </a:r>
          </a:p>
          <a:p>
            <a:pPr lvl="1"/>
            <a:r>
              <a:rPr lang="en-US" dirty="0"/>
              <a:t>Back-end directory structure</a:t>
            </a:r>
          </a:p>
          <a:p>
            <a:pPr lvl="1"/>
            <a:r>
              <a:rPr lang="en-US" dirty="0"/>
              <a:t>Landing pages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Visual mockups or wireframes may help</a:t>
            </a:r>
          </a:p>
        </p:txBody>
      </p:sp>
    </p:spTree>
    <p:extLst>
      <p:ext uri="{BB962C8B-B14F-4D97-AF65-F5344CB8AC3E}">
        <p14:creationId xmlns:p14="http://schemas.microsoft.com/office/powerpoint/2010/main" val="97798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2022SummitSlideBG.jpg" descr="2022SummitSlide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05D95E-22B7-DA11-F6D6-608F12F5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organize with Jackie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4CE21-8DA5-4B89-6A7F-61E7948DF5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Had a UX designer help with mockup</a:t>
            </a:r>
          </a:p>
          <a:p>
            <a:r>
              <a:rPr lang="en-US" dirty="0"/>
              <a:t>TOC structure uses new concepts</a:t>
            </a:r>
          </a:p>
          <a:p>
            <a:r>
              <a:rPr lang="en-US" dirty="0"/>
              <a:t>Gets final sign-off from stakeholders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E5E866-8F5D-3C3B-FDEF-203F8B5C2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71488" y="1318476"/>
            <a:ext cx="2776278" cy="485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7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2022SummitSlideBG.jpg" descr="2022SummitSlideB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05D95E-22B7-DA11-F6D6-608F12F5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four: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4CE21-8DA5-4B89-6A7F-61E7948DF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become the SME (in a sense)</a:t>
            </a:r>
          </a:p>
          <a:p>
            <a:r>
              <a:rPr lang="en-US" dirty="0"/>
              <a:t>Content strategy becomes reality</a:t>
            </a:r>
          </a:p>
          <a:p>
            <a:r>
              <a:rPr lang="en-US" dirty="0"/>
              <a:t>Keep notes, presentations, mockups, and so on for reference</a:t>
            </a:r>
          </a:p>
          <a:p>
            <a:r>
              <a:rPr lang="en-US" dirty="0"/>
              <a:t>Track your work in a way that works for you</a:t>
            </a:r>
          </a:p>
          <a:p>
            <a:r>
              <a:rPr lang="en-US" dirty="0"/>
              <a:t>Consistency is key</a:t>
            </a:r>
          </a:p>
          <a:p>
            <a:r>
              <a:rPr lang="en-US" dirty="0"/>
              <a:t>It may seem near the end, but ask more questions than before</a:t>
            </a:r>
          </a:p>
          <a:p>
            <a:r>
              <a:rPr lang="en-US" dirty="0"/>
              <a:t>As always, keep gaps in your priorities</a:t>
            </a:r>
          </a:p>
          <a:p>
            <a:r>
              <a:rPr lang="en-US" dirty="0"/>
              <a:t>Likely longest active step</a:t>
            </a:r>
          </a:p>
        </p:txBody>
      </p:sp>
    </p:spTree>
    <p:extLst>
      <p:ext uri="{BB962C8B-B14F-4D97-AF65-F5344CB8AC3E}">
        <p14:creationId xmlns:p14="http://schemas.microsoft.com/office/powerpoint/2010/main" val="21782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2022SummitSlideBG.jpg" descr="2022SummitSlide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8FFC0143-CF29-1E4A-E0C1-698AE791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Meet the speaker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C7ADD0B-0050-40F1-A7F8-598EB410E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429000"/>
            <a:ext cx="10515600" cy="1500187"/>
          </a:xfrm>
        </p:spPr>
        <p:txBody>
          <a:bodyPr/>
          <a:lstStyle/>
          <a:p>
            <a:r>
              <a:rPr lang="en-US" dirty="0"/>
              <a:t>Introductions, this talk’s intended audience, and my definition of ownership</a:t>
            </a:r>
          </a:p>
        </p:txBody>
      </p:sp>
    </p:spTree>
    <p:extLst>
      <p:ext uri="{BB962C8B-B14F-4D97-AF65-F5344CB8AC3E}">
        <p14:creationId xmlns:p14="http://schemas.microsoft.com/office/powerpoint/2010/main" val="46529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2022SummitSlideBG.jpg" descr="2022SummitSlide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05D95E-22B7-DA11-F6D6-608F12F5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create with Jackie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4CE21-8DA5-4B89-6A7F-61E7948DF5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We’ve all been here, hunched and tired of typing</a:t>
            </a:r>
          </a:p>
          <a:p>
            <a:pPr lvl="1"/>
            <a:r>
              <a:rPr lang="en-US" dirty="0"/>
              <a:t>At least she has a sit/stand desk</a:t>
            </a:r>
          </a:p>
          <a:p>
            <a:r>
              <a:rPr lang="en-US" dirty="0"/>
              <a:t>Based on previous steps, she has about two solid work weeks ahead</a:t>
            </a:r>
          </a:p>
          <a:p>
            <a:r>
              <a:rPr lang="en-US" dirty="0"/>
              <a:t>Let her manager and PMs know things may slip depending on launch slate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E5E866-8F5D-3C3B-FDEF-203F8B5C2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71488" y="1318476"/>
            <a:ext cx="2776277" cy="485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30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2022SummitSlideBG.jpg" descr="2022SummitSlideB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05D95E-22B7-DA11-F6D6-608F12F5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five: Continuation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4CE21-8DA5-4B89-6A7F-61E7948DF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this step really ever end?*</a:t>
            </a:r>
          </a:p>
          <a:p>
            <a:r>
              <a:rPr lang="en-US" dirty="0"/>
              <a:t>Expand content strategy to account for ongoing production and living docs</a:t>
            </a:r>
          </a:p>
          <a:p>
            <a:r>
              <a:rPr lang="en-US" dirty="0"/>
              <a:t>Reinforce your methodology through feature and product updates</a:t>
            </a:r>
          </a:p>
          <a:p>
            <a:r>
              <a:rPr lang="en-US" dirty="0"/>
              <a:t>Lock-in those collaboration processes</a:t>
            </a:r>
          </a:p>
          <a:p>
            <a:pPr lvl="1"/>
            <a:r>
              <a:rPr lang="en-US" dirty="0"/>
              <a:t>Lead time</a:t>
            </a:r>
          </a:p>
          <a:p>
            <a:pPr lvl="1"/>
            <a:r>
              <a:rPr lang="en-US" dirty="0"/>
              <a:t>Points of contact</a:t>
            </a:r>
          </a:p>
          <a:p>
            <a:pPr lvl="1"/>
            <a:r>
              <a:rPr lang="en-US" dirty="0"/>
              <a:t>Wordless/</a:t>
            </a:r>
            <a:r>
              <a:rPr lang="en-US" dirty="0" err="1"/>
              <a:t>meetingless</a:t>
            </a:r>
            <a:r>
              <a:rPr lang="en-US" dirty="0"/>
              <a:t> updates</a:t>
            </a:r>
          </a:p>
          <a:p>
            <a:pPr marL="0" indent="0">
              <a:buNone/>
            </a:pPr>
            <a:r>
              <a:rPr lang="en-US" sz="1400" dirty="0"/>
              <a:t>*Oh, it goes on and on my friends…</a:t>
            </a:r>
          </a:p>
        </p:txBody>
      </p:sp>
    </p:spTree>
    <p:extLst>
      <p:ext uri="{BB962C8B-B14F-4D97-AF65-F5344CB8AC3E}">
        <p14:creationId xmlns:p14="http://schemas.microsoft.com/office/powerpoint/2010/main" val="146518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2022SummitSlideBG.jpg" descr="2022SummitSlide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05D95E-22B7-DA11-F6D6-608F12F5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continue with Jackie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4CE21-8DA5-4B89-6A7F-61E7948DF5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Old-school techniques work well for her</a:t>
            </a:r>
          </a:p>
          <a:p>
            <a:r>
              <a:rPr lang="en-US" dirty="0"/>
              <a:t>Doc work planned out for a while</a:t>
            </a:r>
          </a:p>
          <a:p>
            <a:r>
              <a:rPr lang="en-US" dirty="0"/>
              <a:t>Launch coming up means time to reorder things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E5E866-8F5D-3C3B-FDEF-203F8B5C2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71488" y="1318477"/>
            <a:ext cx="2776277" cy="485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7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2022SummitSlideBG.jpg" descr="2022SummitSlide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05D95E-22B7-DA11-F6D6-608F12F5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 good night, Jackie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4CE21-8DA5-4B89-6A7F-61E7948DF5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 launches without incident</a:t>
            </a:r>
          </a:p>
          <a:p>
            <a:r>
              <a:rPr lang="en-US" dirty="0"/>
              <a:t>Some planned ‘establishing’ content missed launch</a:t>
            </a:r>
          </a:p>
          <a:p>
            <a:pPr lvl="1"/>
            <a:r>
              <a:rPr lang="en-US" dirty="0"/>
              <a:t>No docs required for launch approval slipped</a:t>
            </a:r>
          </a:p>
          <a:p>
            <a:r>
              <a:rPr lang="en-US" dirty="0"/>
              <a:t>Will be busy for a while</a:t>
            </a:r>
          </a:p>
          <a:p>
            <a:r>
              <a:rPr lang="en-US" dirty="0"/>
              <a:t>Has started to explore content strategy as a potential move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E5E866-8F5D-3C3B-FDEF-203F8B5C2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71488" y="1318477"/>
            <a:ext cx="2776276" cy="4858484"/>
          </a:xfrm>
          <a:prstGeom prst="rect">
            <a:avLst/>
          </a:prstGeom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1EC5B91A-DBC5-D9F6-152D-9EE3273D7D96}"/>
              </a:ext>
            </a:extLst>
          </p:cNvPr>
          <p:cNvSpPr/>
          <p:nvPr/>
        </p:nvSpPr>
        <p:spPr>
          <a:xfrm>
            <a:off x="9093495" y="1110608"/>
            <a:ext cx="1786270" cy="920600"/>
          </a:xfrm>
          <a:custGeom>
            <a:avLst/>
            <a:gdLst>
              <a:gd name="connsiteX0" fmla="*/ 893135 w 1786270"/>
              <a:gd name="connsiteY0" fmla="*/ 0 h 920600"/>
              <a:gd name="connsiteX1" fmla="*/ 1786270 w 1786270"/>
              <a:gd name="connsiteY1" fmla="*/ 446568 h 920600"/>
              <a:gd name="connsiteX2" fmla="*/ 893135 w 1786270"/>
              <a:gd name="connsiteY2" fmla="*/ 893136 h 920600"/>
              <a:gd name="connsiteX3" fmla="*/ 393775 w 1786270"/>
              <a:gd name="connsiteY3" fmla="*/ 816869 h 920600"/>
              <a:gd name="connsiteX4" fmla="*/ 389979 w 1786270"/>
              <a:gd name="connsiteY4" fmla="*/ 815304 h 920600"/>
              <a:gd name="connsiteX5" fmla="*/ 75888 w 1786270"/>
              <a:gd name="connsiteY5" fmla="*/ 920600 h 920600"/>
              <a:gd name="connsiteX6" fmla="*/ 190758 w 1786270"/>
              <a:gd name="connsiteY6" fmla="*/ 719413 h 920600"/>
              <a:gd name="connsiteX7" fmla="*/ 152533 w 1786270"/>
              <a:gd name="connsiteY7" fmla="*/ 696249 h 920600"/>
              <a:gd name="connsiteX8" fmla="*/ 0 w 1786270"/>
              <a:gd name="connsiteY8" fmla="*/ 446568 h 920600"/>
              <a:gd name="connsiteX9" fmla="*/ 893135 w 1786270"/>
              <a:gd name="connsiteY9" fmla="*/ 0 h 92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86270" h="920600">
                <a:moveTo>
                  <a:pt x="893135" y="0"/>
                </a:moveTo>
                <a:cubicBezTo>
                  <a:pt x="1386400" y="0"/>
                  <a:pt x="1786270" y="199935"/>
                  <a:pt x="1786270" y="446568"/>
                </a:cubicBezTo>
                <a:cubicBezTo>
                  <a:pt x="1786270" y="693201"/>
                  <a:pt x="1386400" y="893136"/>
                  <a:pt x="893135" y="893136"/>
                </a:cubicBezTo>
                <a:cubicBezTo>
                  <a:pt x="708161" y="893136"/>
                  <a:pt x="536320" y="865020"/>
                  <a:pt x="393775" y="816869"/>
                </a:cubicBezTo>
                <a:lnTo>
                  <a:pt x="389979" y="815304"/>
                </a:lnTo>
                <a:lnTo>
                  <a:pt x="75888" y="920600"/>
                </a:lnTo>
                <a:lnTo>
                  <a:pt x="190758" y="719413"/>
                </a:lnTo>
                <a:lnTo>
                  <a:pt x="152533" y="696249"/>
                </a:lnTo>
                <a:cubicBezTo>
                  <a:pt x="56232" y="624976"/>
                  <a:pt x="0" y="539055"/>
                  <a:pt x="0" y="446568"/>
                </a:cubicBezTo>
                <a:cubicBezTo>
                  <a:pt x="0" y="199935"/>
                  <a:pt x="399870" y="0"/>
                  <a:pt x="893135" y="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600" dirty="0"/>
              <a:t>Good night, Jackie</a:t>
            </a:r>
          </a:p>
        </p:txBody>
      </p:sp>
    </p:spTree>
    <p:extLst>
      <p:ext uri="{BB962C8B-B14F-4D97-AF65-F5344CB8AC3E}">
        <p14:creationId xmlns:p14="http://schemas.microsoft.com/office/powerpoint/2010/main" val="381802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2022SummitSlideBG.jpg" descr="2022SummitSlide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8FFC0143-CF29-1E4A-E0C1-698AE791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6263"/>
            <a:ext cx="10515600" cy="2852737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What comes next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C7ADD0B-0050-40F1-A7F8-598EB410E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9000"/>
            <a:ext cx="10515600" cy="1500187"/>
          </a:xfrm>
        </p:spPr>
        <p:txBody>
          <a:bodyPr/>
          <a:lstStyle/>
          <a:p>
            <a:r>
              <a:rPr lang="en-US" dirty="0"/>
              <a:t>The epilogue and appendices to guide you when this story ends</a:t>
            </a:r>
          </a:p>
        </p:txBody>
      </p:sp>
    </p:spTree>
    <p:extLst>
      <p:ext uri="{BB962C8B-B14F-4D97-AF65-F5344CB8AC3E}">
        <p14:creationId xmlns:p14="http://schemas.microsoft.com/office/powerpoint/2010/main" val="125869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2022SummitSlideBG.jpg" descr="2022SummitSlideB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05D95E-22B7-DA11-F6D6-608F12F5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we go from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4CE21-8DA5-4B89-6A7F-61E7948DF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Easy, just keep content up to date!</a:t>
            </a:r>
          </a:p>
          <a:p>
            <a:pPr lvl="1"/>
            <a:r>
              <a:rPr lang="en-US" dirty="0"/>
              <a:t>Right?</a:t>
            </a:r>
          </a:p>
          <a:p>
            <a:r>
              <a:rPr lang="en-US" dirty="0"/>
              <a:t>Not really. But, while you’re on that path of thought:</a:t>
            </a:r>
          </a:p>
          <a:p>
            <a:pPr lvl="1"/>
            <a:r>
              <a:rPr lang="en-US" dirty="0"/>
              <a:t>Devise a plan to keep content current</a:t>
            </a:r>
          </a:p>
          <a:p>
            <a:pPr lvl="1"/>
            <a:r>
              <a:rPr lang="en-US" dirty="0"/>
              <a:t>Regular review cycles work well</a:t>
            </a:r>
          </a:p>
          <a:p>
            <a:r>
              <a:rPr lang="en-US" dirty="0"/>
              <a:t>Write down your strategies, processes, and areas of improvement</a:t>
            </a:r>
          </a:p>
          <a:p>
            <a:pPr lvl="1"/>
            <a:r>
              <a:rPr lang="en-US" dirty="0"/>
              <a:t>The starting point of a future transition plan</a:t>
            </a:r>
          </a:p>
          <a:p>
            <a:r>
              <a:rPr lang="en-US" dirty="0"/>
              <a:t>Consider pitching your work to others</a:t>
            </a:r>
          </a:p>
        </p:txBody>
      </p:sp>
    </p:spTree>
    <p:extLst>
      <p:ext uri="{BB962C8B-B14F-4D97-AF65-F5344CB8AC3E}">
        <p14:creationId xmlns:p14="http://schemas.microsoft.com/office/powerpoint/2010/main" val="179897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2022SummitSlideBG.jpg" descr="2022SummitSlideB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05D95E-22B7-DA11-F6D6-608F12F5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attending!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4CE21-8DA5-4B89-6A7F-61E7948DF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Reach out if you want to talk more: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4"/>
              </a:rPr>
              <a:t>joshua.ehlers@gmail.com</a:t>
            </a:r>
            <a:endParaRPr lang="en-US" dirty="0"/>
          </a:p>
          <a:p>
            <a:pPr lvl="1"/>
            <a:r>
              <a:rPr lang="en-US" dirty="0"/>
              <a:t>Twitter: @jehlers42</a:t>
            </a:r>
          </a:p>
          <a:p>
            <a:pPr lvl="1"/>
            <a:r>
              <a:rPr lang="en-US" dirty="0"/>
              <a:t>I’m also available as a guest for podcasts, blogs, or other tech comm social media</a:t>
            </a:r>
          </a:p>
          <a:p>
            <a:r>
              <a:rPr lang="en-US" dirty="0"/>
              <a:t>Helpful resources:</a:t>
            </a:r>
          </a:p>
          <a:p>
            <a:pPr lvl="1"/>
            <a:r>
              <a:rPr lang="en-US" dirty="0">
                <a:hlinkClick r:id="rId5"/>
              </a:rPr>
              <a:t>https://idratherbewriting.com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https://www.writethedocs.org/guide/writing/style-guides/</a:t>
            </a:r>
            <a:endParaRPr lang="en-US" dirty="0"/>
          </a:p>
          <a:p>
            <a:r>
              <a:rPr lang="en-US" dirty="0"/>
              <a:t>Don’t forget to fill out the survey for my talk</a:t>
            </a:r>
          </a:p>
          <a:p>
            <a:r>
              <a:rPr lang="en-US" dirty="0"/>
              <a:t>Enjoy the rest of your Summit!</a:t>
            </a:r>
          </a:p>
        </p:txBody>
      </p:sp>
    </p:spTree>
    <p:extLst>
      <p:ext uri="{BB962C8B-B14F-4D97-AF65-F5344CB8AC3E}">
        <p14:creationId xmlns:p14="http://schemas.microsoft.com/office/powerpoint/2010/main" val="421672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2022SummitSlideBG.jpg" descr="2022SummitSlide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07903CE-9D5B-5A79-F912-ED3024297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325" y="1329365"/>
            <a:ext cx="10455348" cy="979967"/>
          </a:xfrm>
        </p:spPr>
        <p:txBody>
          <a:bodyPr/>
          <a:lstStyle/>
          <a:p>
            <a:r>
              <a:rPr lang="en-US" dirty="0"/>
              <a:t>Presentation survey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83E908-FA90-2B38-3F82-46DF67FB7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296" y="2532321"/>
            <a:ext cx="3187405" cy="318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3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2022SummitSlideBG.jpg" descr="2022SummitSlide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2C0F1B81-5DD6-D3B9-EC3D-C431EF6B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063101-E7BC-13B1-EA4F-5CCEEC7EC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  <a:p>
            <a:pPr lvl="1"/>
            <a:r>
              <a:rPr lang="en-US" dirty="0"/>
              <a:t>Josh(</a:t>
            </a:r>
            <a:r>
              <a:rPr lang="en-US" dirty="0" err="1"/>
              <a:t>ua</a:t>
            </a:r>
            <a:r>
              <a:rPr lang="en-US" dirty="0"/>
              <a:t>) Ehlers</a:t>
            </a:r>
          </a:p>
          <a:p>
            <a:pPr lvl="2"/>
            <a:r>
              <a:rPr lang="en-US" dirty="0"/>
              <a:t>They/them pronouns</a:t>
            </a:r>
          </a:p>
          <a:p>
            <a:pPr lvl="1"/>
            <a:r>
              <a:rPr lang="en-US" dirty="0"/>
              <a:t>Seattle resident</a:t>
            </a:r>
          </a:p>
          <a:p>
            <a:pPr lvl="1"/>
            <a:r>
              <a:rPr lang="en-US" dirty="0"/>
              <a:t>11 years experience in tech writing</a:t>
            </a:r>
          </a:p>
          <a:p>
            <a:pPr lvl="2"/>
            <a:r>
              <a:rPr lang="en-US" dirty="0"/>
              <a:t>2011: Rockwell Automation</a:t>
            </a:r>
          </a:p>
          <a:p>
            <a:pPr lvl="2"/>
            <a:r>
              <a:rPr lang="en-US" dirty="0"/>
              <a:t>2014: Blizzard Entertainment</a:t>
            </a:r>
          </a:p>
          <a:p>
            <a:pPr lvl="2"/>
            <a:r>
              <a:rPr lang="en-US" dirty="0"/>
              <a:t>2020: Google</a:t>
            </a:r>
          </a:p>
        </p:txBody>
      </p:sp>
    </p:spTree>
    <p:extLst>
      <p:ext uri="{BB962C8B-B14F-4D97-AF65-F5344CB8AC3E}">
        <p14:creationId xmlns:p14="http://schemas.microsoft.com/office/powerpoint/2010/main" val="318713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2022SummitSlideBG.jpg" descr="2022SummitSlide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2C0F1B81-5DD6-D3B9-EC3D-C431EF6B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Intended audience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063101-E7BC-13B1-EA4F-5CCEEC7EC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is this for?</a:t>
            </a:r>
          </a:p>
          <a:p>
            <a:pPr lvl="1"/>
            <a:r>
              <a:rPr lang="en-US" dirty="0"/>
              <a:t>Few years experience in the industry</a:t>
            </a:r>
          </a:p>
          <a:p>
            <a:pPr lvl="1"/>
            <a:r>
              <a:rPr lang="en-US" dirty="0"/>
              <a:t>Little to no experience as a ‘lead’ writer</a:t>
            </a:r>
          </a:p>
          <a:p>
            <a:pPr lvl="1"/>
            <a:r>
              <a:rPr lang="en-US" dirty="0"/>
              <a:t>Desires input on content strategies</a:t>
            </a:r>
          </a:p>
          <a:p>
            <a:pPr lvl="1"/>
            <a:r>
              <a:rPr lang="en-US" dirty="0"/>
              <a:t>Ownership is fast-approaching</a:t>
            </a:r>
          </a:p>
          <a:p>
            <a:pPr lvl="2"/>
            <a:r>
              <a:rPr lang="en-US" dirty="0"/>
              <a:t>Promotion</a:t>
            </a:r>
          </a:p>
          <a:p>
            <a:pPr lvl="2"/>
            <a:r>
              <a:rPr lang="en-US" dirty="0"/>
              <a:t>New job or title</a:t>
            </a:r>
          </a:p>
          <a:p>
            <a:pPr lvl="2"/>
            <a:r>
              <a:rPr lang="en-US" dirty="0"/>
              <a:t>Necessity</a:t>
            </a:r>
          </a:p>
          <a:p>
            <a:pPr lvl="2"/>
            <a:r>
              <a:rPr lang="en-US" dirty="0"/>
              <a:t>Horrible prank?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1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2022SummitSlideBG.jpg" descr="2022SummitSlide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2C0F1B81-5DD6-D3B9-EC3D-C431EF6B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ownership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063101-E7BC-13B1-EA4F-5CCEEC7EC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it mean to own documentation for a product?</a:t>
            </a:r>
          </a:p>
          <a:p>
            <a:pPr lvl="1"/>
            <a:r>
              <a:rPr lang="en-US" dirty="0"/>
              <a:t>Main writer for the product</a:t>
            </a:r>
          </a:p>
          <a:p>
            <a:pPr lvl="1"/>
            <a:r>
              <a:rPr lang="en-US" dirty="0"/>
              <a:t>Can make decisions on content strategy</a:t>
            </a:r>
          </a:p>
          <a:p>
            <a:pPr lvl="1"/>
            <a:r>
              <a:rPr lang="en-US" dirty="0"/>
              <a:t>Subject matter expert for that product’s docs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Other writers may work on your product</a:t>
            </a:r>
          </a:p>
          <a:p>
            <a:pPr lvl="1"/>
            <a:r>
              <a:rPr lang="en-US" dirty="0"/>
              <a:t>You may need to build content strategy entirely</a:t>
            </a:r>
          </a:p>
          <a:p>
            <a:pPr lvl="1"/>
            <a:r>
              <a:rPr lang="en-US" dirty="0"/>
              <a:t>People management or team leadership not required</a:t>
            </a:r>
          </a:p>
        </p:txBody>
      </p:sp>
    </p:spTree>
    <p:extLst>
      <p:ext uri="{BB962C8B-B14F-4D97-AF65-F5344CB8AC3E}">
        <p14:creationId xmlns:p14="http://schemas.microsoft.com/office/powerpoint/2010/main" val="260077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2022SummitSlideBG.jpg" descr="2022SummitSlide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8FFC0143-CF29-1E4A-E0C1-698AE791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Meet my ‘special guest’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C7ADD0B-0050-40F1-A7F8-598EB410E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3429000"/>
            <a:ext cx="10515600" cy="1500187"/>
          </a:xfrm>
        </p:spPr>
        <p:txBody>
          <a:bodyPr/>
          <a:lstStyle/>
          <a:p>
            <a:r>
              <a:rPr lang="en-US" dirty="0"/>
              <a:t>All good stories have an audience-surrogate</a:t>
            </a:r>
          </a:p>
        </p:txBody>
      </p:sp>
    </p:spTree>
    <p:extLst>
      <p:ext uri="{BB962C8B-B14F-4D97-AF65-F5344CB8AC3E}">
        <p14:creationId xmlns:p14="http://schemas.microsoft.com/office/powerpoint/2010/main" val="80560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2022SummitSlideBG.jpg" descr="2022SummitSlide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2C0F1B81-5DD6-D3B9-EC3D-C431EF6B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guest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063101-E7BC-13B1-EA4F-5CCEEC7EC6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Meet Jackie</a:t>
            </a:r>
          </a:p>
          <a:p>
            <a:pPr lvl="1"/>
            <a:r>
              <a:rPr lang="en-US" dirty="0"/>
              <a:t>Tech writer</a:t>
            </a:r>
          </a:p>
          <a:p>
            <a:pPr lvl="1"/>
            <a:r>
              <a:rPr lang="en-US" dirty="0"/>
              <a:t>Three years experience</a:t>
            </a:r>
          </a:p>
          <a:p>
            <a:pPr lvl="1"/>
            <a:r>
              <a:rPr lang="en-US" dirty="0"/>
              <a:t>New addition to team</a:t>
            </a:r>
          </a:p>
          <a:p>
            <a:pPr lvl="1"/>
            <a:r>
              <a:rPr lang="en-US" dirty="0"/>
              <a:t>Product set to launch soon*</a:t>
            </a:r>
          </a:p>
          <a:p>
            <a:pPr lvl="2"/>
            <a:r>
              <a:rPr lang="en-US" dirty="0"/>
              <a:t>No writer during development</a:t>
            </a: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/>
              <a:t>*About six months after onboarding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EE665D-D1D8-3643-1E99-B1777C871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8108" y="1416678"/>
            <a:ext cx="2720162" cy="476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6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2022SummitSlideBG.jpg" descr="2022SummitSlide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8FFC0143-CF29-1E4A-E0C1-698AE791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6263"/>
            <a:ext cx="10515600" cy="2852737"/>
          </a:xfrm>
        </p:spPr>
        <p:txBody>
          <a:bodyPr/>
          <a:lstStyle/>
          <a:p>
            <a:r>
              <a:rPr lang="en-US" dirty="0"/>
              <a:t>Your support system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C7ADD0B-0050-40F1-A7F8-598EB410E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9000"/>
            <a:ext cx="10515600" cy="1500187"/>
          </a:xfrm>
        </p:spPr>
        <p:txBody>
          <a:bodyPr/>
          <a:lstStyle/>
          <a:p>
            <a:r>
              <a:rPr lang="en-US" dirty="0"/>
              <a:t>Discover the people and things that will help you along your journey</a:t>
            </a:r>
          </a:p>
        </p:txBody>
      </p:sp>
    </p:spTree>
    <p:extLst>
      <p:ext uri="{BB962C8B-B14F-4D97-AF65-F5344CB8AC3E}">
        <p14:creationId xmlns:p14="http://schemas.microsoft.com/office/powerpoint/2010/main" val="330405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4202</TotalTime>
  <Words>1432</Words>
  <Application>Microsoft Office PowerPoint</Application>
  <PresentationFormat>Widescreen</PresentationFormat>
  <Paragraphs>259</Paragraphs>
  <Slides>37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PowerPoint Presentation</vt:lpstr>
      <vt:lpstr>Presentation agenda</vt:lpstr>
      <vt:lpstr>  Meet the speaker</vt:lpstr>
      <vt:lpstr>Introduction</vt:lpstr>
      <vt:lpstr>Intended audience</vt:lpstr>
      <vt:lpstr>Let’s talk ownership</vt:lpstr>
      <vt:lpstr>  Meet my ‘special guest’</vt:lpstr>
      <vt:lpstr>Special guest</vt:lpstr>
      <vt:lpstr>Your support system</vt:lpstr>
      <vt:lpstr>Support for a writer</vt:lpstr>
      <vt:lpstr>Jackie’s overworld</vt:lpstr>
      <vt:lpstr>Project and product managers</vt:lpstr>
      <vt:lpstr>Project and product managers</vt:lpstr>
      <vt:lpstr>Engineering and tech leads</vt:lpstr>
      <vt:lpstr>Engineering and tech leads</vt:lpstr>
      <vt:lpstr>Writers and editors</vt:lpstr>
      <vt:lpstr>Writers and editors</vt:lpstr>
      <vt:lpstr>Style guides</vt:lpstr>
      <vt:lpstr>  Establishing ownership</vt:lpstr>
      <vt:lpstr>PowerPoint Presentation</vt:lpstr>
      <vt:lpstr>Five steps towards ownership</vt:lpstr>
      <vt:lpstr>Step one: Identification</vt:lpstr>
      <vt:lpstr>Let’s identify with Jackie</vt:lpstr>
      <vt:lpstr>Step two: Exploration</vt:lpstr>
      <vt:lpstr>Let’s explore with Jackie</vt:lpstr>
      <vt:lpstr>Step three: Organization</vt:lpstr>
      <vt:lpstr>Step three: Organization</vt:lpstr>
      <vt:lpstr>Let’s organize with Jackie</vt:lpstr>
      <vt:lpstr>Step four: Creation</vt:lpstr>
      <vt:lpstr>Let’s create with Jackie</vt:lpstr>
      <vt:lpstr>Step five: Continuation</vt:lpstr>
      <vt:lpstr>Let’s continue with Jackie</vt:lpstr>
      <vt:lpstr>Say good night, Jackie</vt:lpstr>
      <vt:lpstr>  What comes next</vt:lpstr>
      <vt:lpstr>Where do we go from here?</vt:lpstr>
      <vt:lpstr>Thank you for attending!</vt:lpstr>
      <vt:lpstr>Presentation survey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Josh Ehlers</dc:creator>
  <cp:lastModifiedBy>Josh Ehlers</cp:lastModifiedBy>
  <cp:revision>27</cp:revision>
  <dcterms:created xsi:type="dcterms:W3CDTF">2022-05-05T00:33:07Z</dcterms:created>
  <dcterms:modified xsi:type="dcterms:W3CDTF">2022-05-16T15:53:49Z</dcterms:modified>
</cp:coreProperties>
</file>