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2"/>
  </p:notesMasterIdLst>
  <p:sldIdLst>
    <p:sldId id="351" r:id="rId3"/>
    <p:sldId id="347" r:id="rId4"/>
    <p:sldId id="259" r:id="rId5"/>
    <p:sldId id="299" r:id="rId6"/>
    <p:sldId id="363" r:id="rId7"/>
    <p:sldId id="360" r:id="rId8"/>
    <p:sldId id="355" r:id="rId9"/>
    <p:sldId id="361" r:id="rId10"/>
    <p:sldId id="356" r:id="rId11"/>
    <p:sldId id="362" r:id="rId12"/>
    <p:sldId id="364" r:id="rId13"/>
    <p:sldId id="365" r:id="rId14"/>
    <p:sldId id="366" r:id="rId15"/>
    <p:sldId id="367" r:id="rId16"/>
    <p:sldId id="369" r:id="rId17"/>
    <p:sldId id="370" r:id="rId18"/>
    <p:sldId id="371" r:id="rId19"/>
    <p:sldId id="372" r:id="rId20"/>
    <p:sldId id="346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>
        <p:scale>
          <a:sx n="75" d="100"/>
          <a:sy n="75" d="100"/>
        </p:scale>
        <p:origin x="109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B9A89-3E29-44AA-BEA4-353FDDF9C255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87935-1B02-41A0-9048-E979BEAE06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120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87935-1B02-41A0-9048-E979BEAE06D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1521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87935-1B02-41A0-9048-E979BEAE06D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8750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https://github.com/jehlijos/GeoLog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87935-1B02-41A0-9048-E979BEAE06D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186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https://matplotlib.org/3.1.1/gallery/user_interfaces/embedding_in_tk_sgskip.html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87935-1B02-41A0-9048-E979BEAE06D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022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https://matplotlib.org/3.1.1/gallery/user_interfaces/embedding_in_tk_sgskip.html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87935-1B02-41A0-9048-E979BEAE06D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03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87935-1B02-41A0-9048-E979BEAE06D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259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87935-1B02-41A0-9048-E979BEAE06D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092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https://github.com/tkrajina/gpxpy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87935-1B02-41A0-9048-E979BEAE06D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811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87935-1B02-41A0-9048-E979BEAE06D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561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87935-1B02-41A0-9048-E979BEAE06D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405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87935-1B02-41A0-9048-E979BEAE06D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670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945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735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44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274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07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65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9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714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0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1023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4165205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2721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629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4880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69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3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31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62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44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2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0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3231328" y="1671564"/>
            <a:ext cx="5729344" cy="351487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1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E0175CE-6A79-479A-822A-511AC43730F6}"/>
              </a:ext>
            </a:extLst>
          </p:cNvPr>
          <p:cNvSpPr txBox="1"/>
          <p:nvPr/>
        </p:nvSpPr>
        <p:spPr>
          <a:xfrm>
            <a:off x="2943956" y="4225156"/>
            <a:ext cx="63040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Uživatelské prostředí pro záznam turisticky navštívených obcí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E4403285-D254-4575-DCDF-66A314E1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7"/>
            <a:ext cx="2485680" cy="1212940"/>
          </a:xfrm>
          <a:prstGeom prst="rect">
            <a:avLst/>
          </a:prstGeom>
          <a:ln w="38100">
            <a:solidFill>
              <a:schemeClr val="accent6">
                <a:lumMod val="75000"/>
                <a:lumOff val="25000"/>
              </a:schemeClr>
            </a:solidFill>
          </a:ln>
        </p:spPr>
      </p:pic>
      <p:sp>
        <p:nvSpPr>
          <p:cNvPr id="3" name="TextBox 19">
            <a:extLst>
              <a:ext uri="{FF2B5EF4-FFF2-40B4-BE49-F238E27FC236}">
                <a16:creationId xmlns:a16="http://schemas.microsoft.com/office/drawing/2014/main" id="{24607772-8963-4A74-22D1-019268BA36AD}"/>
              </a:ext>
            </a:extLst>
          </p:cNvPr>
          <p:cNvSpPr txBox="1"/>
          <p:nvPr/>
        </p:nvSpPr>
        <p:spPr>
          <a:xfrm>
            <a:off x="2943956" y="3445681"/>
            <a:ext cx="63040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Josef Jehlička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pic>
        <p:nvPicPr>
          <p:cNvPr id="4" name="Obrázek 3" descr="Obsah obrázku text, Grafika, Písmo, grafický design&#10;&#10;Popis byl vytvořen automaticky">
            <a:extLst>
              <a:ext uri="{FF2B5EF4-FFF2-40B4-BE49-F238E27FC236}">
                <a16:creationId xmlns:a16="http://schemas.microsoft.com/office/drawing/2014/main" id="{8653C967-3ECC-9207-84F2-75BED1CDB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68" y="1923162"/>
            <a:ext cx="5288451" cy="1363295"/>
          </a:xfrm>
          <a:prstGeom prst="rect">
            <a:avLst/>
          </a:prstGeom>
        </p:spPr>
      </p:pic>
      <p:sp>
        <p:nvSpPr>
          <p:cNvPr id="5" name="TextBox 19">
            <a:extLst>
              <a:ext uri="{FF2B5EF4-FFF2-40B4-BE49-F238E27FC236}">
                <a16:creationId xmlns:a16="http://schemas.microsoft.com/office/drawing/2014/main" id="{6C00E219-783E-A725-0D66-AA4A655AF6B3}"/>
              </a:ext>
            </a:extLst>
          </p:cNvPr>
          <p:cNvSpPr txBox="1"/>
          <p:nvPr/>
        </p:nvSpPr>
        <p:spPr>
          <a:xfrm>
            <a:off x="1100408" y="1597308"/>
            <a:ext cx="63040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Projekt – K155UZPR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Manuální přidávání a mazání obcí</a:t>
            </a:r>
            <a:endParaRPr lang="en-US" dirty="0"/>
          </a:p>
        </p:txBody>
      </p:sp>
      <p:pic>
        <p:nvPicPr>
          <p:cNvPr id="4" name="Obrázek 3" descr="Obsah obrázku černá, tma&#10;&#10;Popis byl vytvořen automaticky">
            <a:extLst>
              <a:ext uri="{FF2B5EF4-FFF2-40B4-BE49-F238E27FC236}">
                <a16:creationId xmlns:a16="http://schemas.microsoft.com/office/drawing/2014/main" id="{D8BCE29A-8514-41B6-957C-CCEFFF53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" y="5434281"/>
            <a:ext cx="1167276" cy="116727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46E8E61-05E0-CD3D-5927-FD4129E7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737" y="1302835"/>
            <a:ext cx="4058186" cy="4688339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843A1355-41C7-E37C-A543-396E33AF2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282" y="1314266"/>
            <a:ext cx="4020989" cy="4688339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49CA19F7-574D-F888-8AD0-DF48961E1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852" y="1325697"/>
            <a:ext cx="4048484" cy="4665477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E34A4625-A3AE-EF75-7E35-FCB9384E9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852" y="1325697"/>
            <a:ext cx="4068322" cy="4688339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B2D131BE-6E89-2784-5BAA-6FA75CD73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4434" y="1325697"/>
            <a:ext cx="3998837" cy="53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8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Nahrávání souboru GPX (Mapy.cz)</a:t>
            </a:r>
            <a:endParaRPr lang="en-US" dirty="0"/>
          </a:p>
        </p:txBody>
      </p:sp>
      <p:pic>
        <p:nvPicPr>
          <p:cNvPr id="4" name="Obrázek 3" descr="Obsah obrázku černá, tma&#10;&#10;Popis byl vytvořen automaticky">
            <a:extLst>
              <a:ext uri="{FF2B5EF4-FFF2-40B4-BE49-F238E27FC236}">
                <a16:creationId xmlns:a16="http://schemas.microsoft.com/office/drawing/2014/main" id="{3E237B53-942D-5281-99A7-5830E41E3D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15740"/>
            <a:ext cx="993058" cy="993058"/>
          </a:xfrm>
          <a:prstGeom prst="rect">
            <a:avLst/>
          </a:prstGeom>
        </p:spPr>
      </p:pic>
      <p:pic>
        <p:nvPicPr>
          <p:cNvPr id="6148" name="Picture 4" descr="In this window you can find your GPX file by pressing the grey &quot;Načti soubor&quot; button.">
            <a:extLst>
              <a:ext uri="{FF2B5EF4-FFF2-40B4-BE49-F238E27FC236}">
                <a16:creationId xmlns:a16="http://schemas.microsoft.com/office/drawing/2014/main" id="{639792C2-7CE6-D018-7079-154B9DEF1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0" y="1063756"/>
            <a:ext cx="4729316" cy="19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9E0DB620-7D06-6952-0F9D-48AD42780715}"/>
              </a:ext>
            </a:extLst>
          </p:cNvPr>
          <p:cNvSpPr txBox="1"/>
          <p:nvPr/>
        </p:nvSpPr>
        <p:spPr>
          <a:xfrm>
            <a:off x="5486400" y="1850201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 Bylo vytvořeno okno pro načítání </a:t>
            </a:r>
            <a:r>
              <a:rPr lang="cs-CZ" b="1" dirty="0"/>
              <a:t>GPX</a:t>
            </a:r>
            <a:r>
              <a:rPr lang="cs-CZ" dirty="0"/>
              <a:t> souboru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C5B3A33-9674-AFAE-C833-97B7F727054F}"/>
              </a:ext>
            </a:extLst>
          </p:cNvPr>
          <p:cNvSpPr txBox="1"/>
          <p:nvPr/>
        </p:nvSpPr>
        <p:spPr>
          <a:xfrm>
            <a:off x="2959510" y="3642858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Soubor je </a:t>
            </a:r>
            <a:r>
              <a:rPr lang="cs-CZ" dirty="0" err="1"/>
              <a:t>parserován</a:t>
            </a:r>
            <a:r>
              <a:rPr lang="cs-CZ" dirty="0"/>
              <a:t> pomocí knihovny </a:t>
            </a:r>
            <a:r>
              <a:rPr lang="cs-CZ" b="1" dirty="0" err="1"/>
              <a:t>gpxpy</a:t>
            </a:r>
            <a:endParaRPr lang="cs-CZ" b="1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0013FE1-34F1-4893-6A55-8FEF8FF71592}"/>
              </a:ext>
            </a:extLst>
          </p:cNvPr>
          <p:cNvSpPr txBox="1"/>
          <p:nvPr/>
        </p:nvSpPr>
        <p:spPr>
          <a:xfrm>
            <a:off x="2959510" y="3973462"/>
            <a:ext cx="665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Zeměpisné šířky a délky každého 10tého bodu jsou uloženy </a:t>
            </a:r>
          </a:p>
          <a:p>
            <a:r>
              <a:rPr lang="cs-CZ" dirty="0"/>
              <a:t> 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6ECE04EC-0659-DAE1-0155-E74B3A49B209}"/>
              </a:ext>
            </a:extLst>
          </p:cNvPr>
          <p:cNvSpPr txBox="1"/>
          <p:nvPr/>
        </p:nvSpPr>
        <p:spPr>
          <a:xfrm>
            <a:off x="2959510" y="4315867"/>
            <a:ext cx="629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Body jsou transformovány z WGS84 do S-JTSK (</a:t>
            </a:r>
            <a:r>
              <a:rPr lang="cs-CZ" b="1" dirty="0" err="1"/>
              <a:t>pyproj</a:t>
            </a:r>
            <a:r>
              <a:rPr lang="cs-CZ" b="1" dirty="0"/>
              <a:t>)</a:t>
            </a:r>
            <a:endParaRPr lang="cs-CZ" dirty="0"/>
          </a:p>
          <a:p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58C5E80F-A7A8-3134-16BA-9F094E487377}"/>
              </a:ext>
            </a:extLst>
          </p:cNvPr>
          <p:cNvSpPr txBox="1"/>
          <p:nvPr/>
        </p:nvSpPr>
        <p:spPr>
          <a:xfrm>
            <a:off x="2959510" y="4596329"/>
            <a:ext cx="72042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Získají se čísla obcí, ve kterých leží alespoň 1 bod </a:t>
            </a:r>
            <a:r>
              <a:rPr lang="cs-CZ" sz="2000" dirty="0"/>
              <a:t>(</a:t>
            </a:r>
            <a:r>
              <a:rPr lang="cs-CZ" sz="2000" b="1" dirty="0" err="1"/>
              <a:t>GeoPandas</a:t>
            </a:r>
            <a:r>
              <a:rPr lang="cs-CZ" sz="2000" dirty="0"/>
              <a:t>)</a:t>
            </a:r>
            <a:endParaRPr lang="cs-CZ" dirty="0"/>
          </a:p>
          <a:p>
            <a:endParaRPr lang="cs-CZ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B3A68D1-599E-EF22-4EB2-332BE7B131CF}"/>
              </a:ext>
            </a:extLst>
          </p:cNvPr>
          <p:cNvSpPr txBox="1"/>
          <p:nvPr/>
        </p:nvSpPr>
        <p:spPr>
          <a:xfrm>
            <a:off x="2959510" y="4930909"/>
            <a:ext cx="773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Pro každou obec se získá datum jejího prvního výskytu v GPX souboru</a:t>
            </a:r>
          </a:p>
          <a:p>
            <a:endParaRPr lang="cs-CZ" dirty="0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BBD4AE28-096A-217C-F574-5986814D645A}"/>
              </a:ext>
            </a:extLst>
          </p:cNvPr>
          <p:cNvSpPr txBox="1"/>
          <p:nvPr/>
        </p:nvSpPr>
        <p:spPr>
          <a:xfrm>
            <a:off x="2959510" y="5254074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Obce s daty jsou vloženy do databáze</a:t>
            </a:r>
          </a:p>
        </p:txBody>
      </p:sp>
    </p:spTree>
    <p:extLst>
      <p:ext uri="{BB962C8B-B14F-4D97-AF65-F5344CB8AC3E}">
        <p14:creationId xmlns:p14="http://schemas.microsoft.com/office/powerpoint/2010/main" val="3870352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24546" y="378607"/>
            <a:ext cx="2865753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Ukázka 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Python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skriptu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gpxpy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Triangle 17">
            <a:extLst>
              <a:ext uri="{FF2B5EF4-FFF2-40B4-BE49-F238E27FC236}">
                <a16:creationId xmlns:a16="http://schemas.microsoft.com/office/drawing/2014/main" id="{22A1A57A-EC94-0FFA-6F74-4DB8545E6628}"/>
              </a:ext>
            </a:extLst>
          </p:cNvPr>
          <p:cNvSpPr/>
          <p:nvPr/>
        </p:nvSpPr>
        <p:spPr>
          <a:xfrm>
            <a:off x="11546129" y="6166792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70A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3CBCB22-5404-4B5E-2FCB-B6648C5563A2}"/>
              </a:ext>
            </a:extLst>
          </p:cNvPr>
          <p:cNvSpPr/>
          <p:nvPr/>
        </p:nvSpPr>
        <p:spPr>
          <a:xfrm>
            <a:off x="3172312" y="781606"/>
            <a:ext cx="8266292" cy="540914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98A936A7-3B3E-1206-F3B0-AF8E193A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12" y="932754"/>
            <a:ext cx="8058370" cy="51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63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Filtrace obcí dle data</a:t>
            </a:r>
            <a:endParaRPr lang="en-US" dirty="0"/>
          </a:p>
        </p:txBody>
      </p:sp>
      <p:pic>
        <p:nvPicPr>
          <p:cNvPr id="7" name="Obrázek 6" descr="Obsah obrázku Elektricky modrá&#10;&#10;Popis byl vytvořen automaticky">
            <a:extLst>
              <a:ext uri="{FF2B5EF4-FFF2-40B4-BE49-F238E27FC236}">
                <a16:creationId xmlns:a16="http://schemas.microsoft.com/office/drawing/2014/main" id="{8E481B1A-B02A-E9A9-7174-081FD191A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444"/>
            <a:ext cx="1022555" cy="102255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6157794F-69CB-8C57-391F-12BB94AE1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340" y="1317224"/>
            <a:ext cx="5605319" cy="50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12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Statistika</a:t>
            </a:r>
            <a:endParaRPr lang="en-US" dirty="0"/>
          </a:p>
        </p:txBody>
      </p:sp>
      <p:pic>
        <p:nvPicPr>
          <p:cNvPr id="5" name="Obrázek 4" descr="Obsah obrázku černá, tma&#10;&#10;Popis byl vytvořen automaticky">
            <a:extLst>
              <a:ext uri="{FF2B5EF4-FFF2-40B4-BE49-F238E27FC236}">
                <a16:creationId xmlns:a16="http://schemas.microsoft.com/office/drawing/2014/main" id="{E493CC66-21B3-C079-E32F-C28C9DB3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0143"/>
            <a:ext cx="1297858" cy="1297858"/>
          </a:xfrm>
          <a:prstGeom prst="rect">
            <a:avLst/>
          </a:prstGeom>
        </p:spPr>
      </p:pic>
      <p:pic>
        <p:nvPicPr>
          <p:cNvPr id="8194" name="Picture 2" descr="Upon clicking the piechart button, window with statistics will appear.">
            <a:extLst>
              <a:ext uri="{FF2B5EF4-FFF2-40B4-BE49-F238E27FC236}">
                <a16:creationId xmlns:a16="http://schemas.microsoft.com/office/drawing/2014/main" id="{4B4993B5-B510-8ECE-A043-370553890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09" y="1319277"/>
            <a:ext cx="9743768" cy="519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Now you can see the three most visited districts. Select a district to show its statistics in a new window.">
            <a:extLst>
              <a:ext uri="{FF2B5EF4-FFF2-40B4-BE49-F238E27FC236}">
                <a16:creationId xmlns:a16="http://schemas.microsoft.com/office/drawing/2014/main" id="{B3321DA0-7552-0F55-9A63-0AD1EC435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04" y="1354723"/>
            <a:ext cx="9703385" cy="516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The new window.">
            <a:extLst>
              <a:ext uri="{FF2B5EF4-FFF2-40B4-BE49-F238E27FC236}">
                <a16:creationId xmlns:a16="http://schemas.microsoft.com/office/drawing/2014/main" id="{71B7BBBF-4684-C265-B8C8-AE238313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77" y="2839518"/>
            <a:ext cx="4103278" cy="297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745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24546" y="486329"/>
            <a:ext cx="2865753" cy="56938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Ukázka 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Python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skriptu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4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matplotlib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Triangle 17">
            <a:extLst>
              <a:ext uri="{FF2B5EF4-FFF2-40B4-BE49-F238E27FC236}">
                <a16:creationId xmlns:a16="http://schemas.microsoft.com/office/drawing/2014/main" id="{22A1A57A-EC94-0FFA-6F74-4DB8545E6628}"/>
              </a:ext>
            </a:extLst>
          </p:cNvPr>
          <p:cNvSpPr/>
          <p:nvPr/>
        </p:nvSpPr>
        <p:spPr>
          <a:xfrm>
            <a:off x="11546129" y="6166792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70A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3CBCB22-5404-4B5E-2FCB-B6648C5563A2}"/>
              </a:ext>
            </a:extLst>
          </p:cNvPr>
          <p:cNvSpPr/>
          <p:nvPr/>
        </p:nvSpPr>
        <p:spPr>
          <a:xfrm>
            <a:off x="3172312" y="781606"/>
            <a:ext cx="8266292" cy="540914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267CB01-26E2-AF3F-3FC6-0E2830C2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12" y="800461"/>
            <a:ext cx="7957804" cy="53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5618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Obarvování obcí v grafu</a:t>
            </a:r>
            <a:endParaRPr lang="en-US" dirty="0"/>
          </a:p>
        </p:txBody>
      </p:sp>
      <p:pic>
        <p:nvPicPr>
          <p:cNvPr id="10242" name="Picture 2" descr="Paint Bucket 10 - iconmonstr">
            <a:extLst>
              <a:ext uri="{FF2B5EF4-FFF2-40B4-BE49-F238E27FC236}">
                <a16:creationId xmlns:a16="http://schemas.microsoft.com/office/drawing/2014/main" id="{64FE68E6-7BB7-D9E7-E774-62602204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" y="5678129"/>
            <a:ext cx="1101213" cy="110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00815926-92D1-FDF9-7A56-C9F44B631540}"/>
              </a:ext>
            </a:extLst>
          </p:cNvPr>
          <p:cNvSpPr/>
          <p:nvPr/>
        </p:nvSpPr>
        <p:spPr>
          <a:xfrm>
            <a:off x="756059" y="1700503"/>
            <a:ext cx="1762021" cy="565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55C8B65-90B5-D463-A92F-03C32CFA799A}"/>
              </a:ext>
            </a:extLst>
          </p:cNvPr>
          <p:cNvSpPr txBox="1"/>
          <p:nvPr/>
        </p:nvSpPr>
        <p:spPr>
          <a:xfrm>
            <a:off x="756060" y="179834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Výběr uživatele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DB83310-1492-5E12-7844-7DB0D9E85770}"/>
              </a:ext>
            </a:extLst>
          </p:cNvPr>
          <p:cNvSpPr txBox="1"/>
          <p:nvPr/>
        </p:nvSpPr>
        <p:spPr>
          <a:xfrm>
            <a:off x="1002921" y="265173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REplot</a:t>
            </a:r>
            <a:r>
              <a:rPr lang="cs-CZ" dirty="0"/>
              <a:t> = 1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52681C9-AAFE-614E-156C-2B770F49C7DF}"/>
              </a:ext>
            </a:extLst>
          </p:cNvPr>
          <p:cNvSpPr/>
          <p:nvPr/>
        </p:nvSpPr>
        <p:spPr>
          <a:xfrm>
            <a:off x="756059" y="2605548"/>
            <a:ext cx="1762021" cy="565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6BF03CF8-BECD-6E8E-B423-15F77D23CE91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637070" y="2265526"/>
            <a:ext cx="0" cy="3400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>
            <a:extLst>
              <a:ext uri="{FF2B5EF4-FFF2-40B4-BE49-F238E27FC236}">
                <a16:creationId xmlns:a16="http://schemas.microsoft.com/office/drawing/2014/main" id="{A4A246EA-FA59-8789-9A0E-D6FB3B2437C3}"/>
              </a:ext>
            </a:extLst>
          </p:cNvPr>
          <p:cNvSpPr/>
          <p:nvPr/>
        </p:nvSpPr>
        <p:spPr>
          <a:xfrm>
            <a:off x="2737259" y="1700503"/>
            <a:ext cx="1762021" cy="565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C82240A-5A73-6921-A1C9-F62E2CCC57F1}"/>
              </a:ext>
            </a:extLst>
          </p:cNvPr>
          <p:cNvSpPr txBox="1"/>
          <p:nvPr/>
        </p:nvSpPr>
        <p:spPr>
          <a:xfrm>
            <a:off x="2518080" y="1706015"/>
            <a:ext cx="2192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500" dirty="0"/>
              <a:t>Přidání / smazání </a:t>
            </a:r>
            <a:br>
              <a:rPr lang="cs-CZ" sz="1500" dirty="0"/>
            </a:br>
            <a:r>
              <a:rPr lang="cs-CZ" sz="1500" dirty="0"/>
              <a:t>obce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CD83268-7940-B623-6BB9-B9BBA2E322D0}"/>
              </a:ext>
            </a:extLst>
          </p:cNvPr>
          <p:cNvSpPr txBox="1"/>
          <p:nvPr/>
        </p:nvSpPr>
        <p:spPr>
          <a:xfrm>
            <a:off x="3076965" y="271349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re_plot</a:t>
            </a:r>
            <a:r>
              <a:rPr lang="cs-CZ" dirty="0"/>
              <a:t>()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1445425E-B33F-41F0-4E41-33570F4B1B72}"/>
              </a:ext>
            </a:extLst>
          </p:cNvPr>
          <p:cNvSpPr/>
          <p:nvPr/>
        </p:nvSpPr>
        <p:spPr>
          <a:xfrm>
            <a:off x="2733127" y="2619760"/>
            <a:ext cx="1762021" cy="565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AC9B06E4-6E77-7F61-AF4A-DDBC3B8C5DD8}"/>
              </a:ext>
            </a:extLst>
          </p:cNvPr>
          <p:cNvSpPr txBox="1"/>
          <p:nvPr/>
        </p:nvSpPr>
        <p:spPr>
          <a:xfrm>
            <a:off x="1281843" y="45829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plot()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FE004BE7-B9E7-8831-5049-511A8ED56B6D}"/>
              </a:ext>
            </a:extLst>
          </p:cNvPr>
          <p:cNvSpPr/>
          <p:nvPr/>
        </p:nvSpPr>
        <p:spPr>
          <a:xfrm>
            <a:off x="756059" y="4485059"/>
            <a:ext cx="1762021" cy="565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6444D4CF-C247-B4E8-BF9F-ADD622EA52EB}"/>
              </a:ext>
            </a:extLst>
          </p:cNvPr>
          <p:cNvSpPr txBox="1"/>
          <p:nvPr/>
        </p:nvSpPr>
        <p:spPr>
          <a:xfrm>
            <a:off x="2910253" y="457280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plot_kraj</a:t>
            </a:r>
            <a:r>
              <a:rPr lang="cs-CZ" dirty="0"/>
              <a:t>()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9F138D01-027D-3D80-BD91-89F5D8C0D739}"/>
              </a:ext>
            </a:extLst>
          </p:cNvPr>
          <p:cNvSpPr/>
          <p:nvPr/>
        </p:nvSpPr>
        <p:spPr>
          <a:xfrm>
            <a:off x="2578372" y="4485059"/>
            <a:ext cx="1762021" cy="565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420C6C8-0E0F-E8BB-965F-336CBD37E4AE}"/>
              </a:ext>
            </a:extLst>
          </p:cNvPr>
          <p:cNvSpPr txBox="1"/>
          <p:nvPr/>
        </p:nvSpPr>
        <p:spPr>
          <a:xfrm>
            <a:off x="4620925" y="458290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plot_okres</a:t>
            </a:r>
            <a:r>
              <a:rPr lang="cs-CZ" dirty="0"/>
              <a:t>()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5562FFAA-7B61-0A0B-B79E-A6619B5AAEBE}"/>
              </a:ext>
            </a:extLst>
          </p:cNvPr>
          <p:cNvSpPr/>
          <p:nvPr/>
        </p:nvSpPr>
        <p:spPr>
          <a:xfrm>
            <a:off x="4454213" y="4485059"/>
            <a:ext cx="1762021" cy="565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48D3AD94-9FA7-77FD-57E7-DB051121E2B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614138" y="2260013"/>
            <a:ext cx="0" cy="35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190A9E47-08E5-86A9-831B-F15FCF40861D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flipH="1">
            <a:off x="3459383" y="3184783"/>
            <a:ext cx="154755" cy="130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08B2B03F-28A9-2107-3165-0D9CFCD7F00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3614138" y="3184783"/>
            <a:ext cx="1721086" cy="130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47592246-5044-996B-2AF2-3EDCE8B827AE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1637070" y="3184783"/>
            <a:ext cx="1977068" cy="130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743A0804-BC70-2453-0C8B-CD088FCEB59E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1637070" y="3170571"/>
            <a:ext cx="3698154" cy="1314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75501888-52A1-C6D3-9075-12660E11A22A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1637070" y="3170571"/>
            <a:ext cx="1822313" cy="1314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2051E496-A45B-B08E-C5CB-69CDAC98A672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1637070" y="3170571"/>
            <a:ext cx="0" cy="1314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32A131C-8AD6-F05B-326A-0B8BFC3D2056}"/>
              </a:ext>
            </a:extLst>
          </p:cNvPr>
          <p:cNvSpPr txBox="1"/>
          <p:nvPr/>
        </p:nvSpPr>
        <p:spPr>
          <a:xfrm>
            <a:off x="6339840" y="1798349"/>
            <a:ext cx="552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Při výběru uživatele se globální proměnná </a:t>
            </a:r>
            <a:r>
              <a:rPr lang="cs-CZ" dirty="0" err="1"/>
              <a:t>REplot</a:t>
            </a:r>
            <a:br>
              <a:rPr lang="cs-CZ" dirty="0"/>
            </a:br>
            <a:r>
              <a:rPr lang="cs-CZ" dirty="0"/>
              <a:t>přepíše na 1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15EA1055-3A15-C265-ECFD-09329D21C8D8}"/>
              </a:ext>
            </a:extLst>
          </p:cNvPr>
          <p:cNvSpPr txBox="1"/>
          <p:nvPr/>
        </p:nvSpPr>
        <p:spPr>
          <a:xfrm>
            <a:off x="6319433" y="2518727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Při změně počtu obcí se spustí funkce </a:t>
            </a:r>
            <a:r>
              <a:rPr lang="cs-CZ" dirty="0" err="1"/>
              <a:t>re_plot</a:t>
            </a:r>
            <a:r>
              <a:rPr lang="cs-CZ" dirty="0"/>
              <a:t>()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DABC4EEC-6080-E516-386A-024362825625}"/>
              </a:ext>
            </a:extLst>
          </p:cNvPr>
          <p:cNvSpPr txBox="1"/>
          <p:nvPr/>
        </p:nvSpPr>
        <p:spPr>
          <a:xfrm>
            <a:off x="6317460" y="2902271"/>
            <a:ext cx="482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Podle aktuálního přiblížení se spustí daná </a:t>
            </a:r>
            <a:br>
              <a:rPr lang="cs-CZ" dirty="0"/>
            </a:br>
            <a:r>
              <a:rPr lang="cs-CZ" dirty="0"/>
              <a:t>vykreslovací funkce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DAEDDFA2-3FC6-B07C-4664-4A659A6DC7F9}"/>
              </a:ext>
            </a:extLst>
          </p:cNvPr>
          <p:cNvSpPr txBox="1"/>
          <p:nvPr/>
        </p:nvSpPr>
        <p:spPr>
          <a:xfrm>
            <a:off x="6324329" y="3530319"/>
            <a:ext cx="562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Pokud je ve vykreslovací funkci splněna podmínka</a:t>
            </a:r>
            <a:br>
              <a:rPr lang="cs-CZ" dirty="0"/>
            </a:br>
            <a:r>
              <a:rPr lang="cs-CZ" dirty="0" err="1"/>
              <a:t>REplot</a:t>
            </a:r>
            <a:r>
              <a:rPr lang="cs-CZ" dirty="0"/>
              <a:t> == 1, vyberou se obce z databáze a jsou </a:t>
            </a:r>
            <a:br>
              <a:rPr lang="cs-CZ" dirty="0"/>
            </a:br>
            <a:r>
              <a:rPr lang="cs-CZ" dirty="0"/>
              <a:t>nabarveny červeně.</a:t>
            </a:r>
          </a:p>
        </p:txBody>
      </p:sp>
    </p:spTree>
    <p:extLst>
      <p:ext uri="{BB962C8B-B14F-4D97-AF65-F5344CB8AC3E}">
        <p14:creationId xmlns:p14="http://schemas.microsoft.com/office/powerpoint/2010/main" val="131302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553116" y="418012"/>
            <a:ext cx="2865753" cy="56938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Ukázka 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Python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skriptu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4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replot</a:t>
            </a:r>
            <a:r>
              <a:rPr lang="cs-CZ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()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Triangle 17">
            <a:extLst>
              <a:ext uri="{FF2B5EF4-FFF2-40B4-BE49-F238E27FC236}">
                <a16:creationId xmlns:a16="http://schemas.microsoft.com/office/drawing/2014/main" id="{22A1A57A-EC94-0FFA-6F74-4DB8545E6628}"/>
              </a:ext>
            </a:extLst>
          </p:cNvPr>
          <p:cNvSpPr/>
          <p:nvPr/>
        </p:nvSpPr>
        <p:spPr>
          <a:xfrm>
            <a:off x="11546129" y="6166792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70A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3CBCB22-5404-4B5E-2FCB-B6648C5563A2}"/>
              </a:ext>
            </a:extLst>
          </p:cNvPr>
          <p:cNvSpPr/>
          <p:nvPr/>
        </p:nvSpPr>
        <p:spPr>
          <a:xfrm>
            <a:off x="3172312" y="781606"/>
            <a:ext cx="8266292" cy="540914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BE49C58-C738-8C9E-4AD9-1A2CB678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12" y="1040310"/>
            <a:ext cx="8281317" cy="477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1230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Kompilace &amp; Tvorba příručky</a:t>
            </a:r>
            <a:endParaRPr lang="en-US" dirty="0"/>
          </a:p>
        </p:txBody>
      </p:sp>
      <p:pic>
        <p:nvPicPr>
          <p:cNvPr id="13314" name="Picture 2" descr="Compilation Generic Others icon">
            <a:extLst>
              <a:ext uri="{FF2B5EF4-FFF2-40B4-BE49-F238E27FC236}">
                <a16:creationId xmlns:a16="http://schemas.microsoft.com/office/drawing/2014/main" id="{2DD3883B-8B1C-2260-AB31-4E88323E9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33"/>
            <a:ext cx="1539240" cy="15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Book Icon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34A968C6-7EE7-2B6A-0C71-707AC246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760" y="5318760"/>
            <a:ext cx="1539240" cy="15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PyInstaller · GitHub">
            <a:extLst>
              <a:ext uri="{FF2B5EF4-FFF2-40B4-BE49-F238E27FC236}">
                <a16:creationId xmlns:a16="http://schemas.microsoft.com/office/drawing/2014/main" id="{3FCC2141-DDE3-5F0A-3A80-D63FA80F5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0" y="1193800"/>
            <a:ext cx="1526540" cy="152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D67924A0-E31E-0ECC-F7D3-AFD0C803F364}"/>
              </a:ext>
            </a:extLst>
          </p:cNvPr>
          <p:cNvSpPr txBox="1"/>
          <p:nvPr/>
        </p:nvSpPr>
        <p:spPr>
          <a:xfrm>
            <a:off x="2905760" y="1193800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Kompilace proběhla pomocí knihovny </a:t>
            </a:r>
            <a:r>
              <a:rPr lang="cs-CZ" b="1" dirty="0" err="1"/>
              <a:t>PyInstaller</a:t>
            </a:r>
            <a:endParaRPr lang="cs-CZ" b="1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04CE417-CE53-5319-19CD-448E616E4DF3}"/>
              </a:ext>
            </a:extLst>
          </p:cNvPr>
          <p:cNvSpPr txBox="1"/>
          <p:nvPr/>
        </p:nvSpPr>
        <p:spPr>
          <a:xfrm>
            <a:off x="2905760" y="1587738"/>
            <a:ext cx="5256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Skript byl kompilován do jednoho .</a:t>
            </a:r>
            <a:r>
              <a:rPr lang="cs-CZ" dirty="0" err="1"/>
              <a:t>exe</a:t>
            </a:r>
            <a:r>
              <a:rPr lang="cs-CZ" dirty="0"/>
              <a:t> souboru</a:t>
            </a:r>
            <a:br>
              <a:rPr lang="cs-CZ" dirty="0"/>
            </a:br>
            <a:r>
              <a:rPr lang="cs-CZ" dirty="0"/>
              <a:t>s nastavenou ikonou</a:t>
            </a:r>
          </a:p>
        </p:txBody>
      </p:sp>
      <p:pic>
        <p:nvPicPr>
          <p:cNvPr id="13320" name="Picture 8" descr="Overleaf Official Logos - Overleaf, Online LaTeX Editor">
            <a:extLst>
              <a:ext uri="{FF2B5EF4-FFF2-40B4-BE49-F238E27FC236}">
                <a16:creationId xmlns:a16="http://schemas.microsoft.com/office/drawing/2014/main" id="{81D1573C-42CB-5FFE-C08A-34C88DDA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99" y="3098732"/>
            <a:ext cx="3605754" cy="11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8E7C1DB6-CEF8-C3E0-DA70-15B752C8B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924" y="4292532"/>
            <a:ext cx="2787442" cy="10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C9BA7FAD-7071-DB76-F641-D2555A6EA5B8}"/>
              </a:ext>
            </a:extLst>
          </p:cNvPr>
          <p:cNvSpPr txBox="1"/>
          <p:nvPr/>
        </p:nvSpPr>
        <p:spPr>
          <a:xfrm>
            <a:off x="2042160" y="3690552"/>
            <a:ext cx="501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Uživatelská příručka byla napsána v </a:t>
            </a:r>
            <a:r>
              <a:rPr lang="cs-CZ" b="1" dirty="0" err="1"/>
              <a:t>LaTeX</a:t>
            </a:r>
            <a:r>
              <a:rPr lang="cs-CZ" dirty="0" err="1"/>
              <a:t>u</a:t>
            </a:r>
            <a:br>
              <a:rPr lang="cs-CZ" dirty="0"/>
            </a:br>
            <a:r>
              <a:rPr lang="cs-CZ" dirty="0"/>
              <a:t>na platformě </a:t>
            </a:r>
            <a:r>
              <a:rPr lang="cs-CZ" b="1" dirty="0" err="1"/>
              <a:t>Overleaf</a:t>
            </a:r>
            <a:endParaRPr lang="cs-CZ" b="1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D72CAAF2-A6F3-CDF6-3328-B4FC710EDB23}"/>
              </a:ext>
            </a:extLst>
          </p:cNvPr>
          <p:cNvSpPr txBox="1"/>
          <p:nvPr/>
        </p:nvSpPr>
        <p:spPr>
          <a:xfrm>
            <a:off x="2042159" y="4336883"/>
            <a:ext cx="500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Popisuje ovládání aplikace a způsob získání</a:t>
            </a:r>
            <a:br>
              <a:rPr lang="cs-CZ" dirty="0"/>
            </a:br>
            <a:r>
              <a:rPr lang="cs-CZ" dirty="0"/>
              <a:t>GPX souboru z mobilní aplikace Mapy.cz</a:t>
            </a:r>
          </a:p>
        </p:txBody>
      </p:sp>
    </p:spTree>
    <p:extLst>
      <p:ext uri="{BB962C8B-B14F-4D97-AF65-F5344CB8AC3E}">
        <p14:creationId xmlns:p14="http://schemas.microsoft.com/office/powerpoint/2010/main" val="2224238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231328" y="3998987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257285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DĚKUJI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094058"/>
            <a:ext cx="121918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altLang="ko-KR" sz="32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ZA POZORNOST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pic>
        <p:nvPicPr>
          <p:cNvPr id="3" name="Obrázek 2" descr="Obsah obrázku Grafika, kruh, vzor, grafický design&#10;&#10;Popis byl vytvořen automaticky">
            <a:extLst>
              <a:ext uri="{FF2B5EF4-FFF2-40B4-BE49-F238E27FC236}">
                <a16:creationId xmlns:a16="http://schemas.microsoft.com/office/drawing/2014/main" id="{D8857CCC-A4AB-09AD-EC90-EB26DEFA4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55" y="417368"/>
            <a:ext cx="3311013" cy="33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005527" y="386100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cs-CZ" altLang="ko-KR" sz="5400" dirty="0">
                <a:solidFill>
                  <a:schemeClr val="bg1"/>
                </a:solidFill>
                <a:cs typeface="Arial" pitchFamily="34" charset="0"/>
              </a:rPr>
              <a:t>Cíle</a:t>
            </a:r>
            <a:br>
              <a:rPr lang="cs-CZ" altLang="ko-KR" sz="5400" dirty="0">
                <a:solidFill>
                  <a:schemeClr val="bg1"/>
                </a:solidFill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cs typeface="Arial" pitchFamily="34" charset="0"/>
              </a:rPr>
              <a:t>práce: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916434" y="458889"/>
            <a:ext cx="6735633" cy="6258457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5557168" y="917458"/>
            <a:ext cx="310747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C687AE-FC0F-4472-9509-BC36084DE922}"/>
              </a:ext>
            </a:extLst>
          </p:cNvPr>
          <p:cNvGrpSpPr/>
          <p:nvPr/>
        </p:nvGrpSpPr>
        <p:grpSpPr>
          <a:xfrm>
            <a:off x="6171663" y="904363"/>
            <a:ext cx="4507692" cy="1060224"/>
            <a:chOff x="6770451" y="1307392"/>
            <a:chExt cx="4507692" cy="10602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9CA4B-E4DE-4D1A-A39C-242A6E2E2075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691D3-6C9E-41D7-8BD4-95A5A370EDD5}"/>
                </a:ext>
              </a:extLst>
            </p:cNvPr>
            <p:cNvSpPr txBox="1"/>
            <p:nvPr/>
          </p:nvSpPr>
          <p:spPr>
            <a:xfrm>
              <a:off x="6770451" y="1307392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Vytvořit uživatelské prostředí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003A727-1853-4B48-AAD8-687ACF9A075B}"/>
              </a:ext>
            </a:extLst>
          </p:cNvPr>
          <p:cNvSpPr txBox="1"/>
          <p:nvPr/>
        </p:nvSpPr>
        <p:spPr>
          <a:xfrm>
            <a:off x="6555121" y="3984985"/>
            <a:ext cx="450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9B2B0D-E89B-4BD2-86D9-F6B566FB3DCB}"/>
              </a:ext>
            </a:extLst>
          </p:cNvPr>
          <p:cNvSpPr txBox="1"/>
          <p:nvPr/>
        </p:nvSpPr>
        <p:spPr>
          <a:xfrm>
            <a:off x="6555121" y="5104946"/>
            <a:ext cx="450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FB72B05C-1819-3643-3D50-BA6AC38F060C}"/>
              </a:ext>
            </a:extLst>
          </p:cNvPr>
          <p:cNvSpPr/>
          <p:nvPr/>
        </p:nvSpPr>
        <p:spPr>
          <a:xfrm>
            <a:off x="4916434" y="416830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394C6D19-2273-3C1B-F236-57C61782BA9F}"/>
              </a:ext>
            </a:extLst>
          </p:cNvPr>
          <p:cNvSpPr/>
          <p:nvPr/>
        </p:nvSpPr>
        <p:spPr>
          <a:xfrm>
            <a:off x="5557168" y="1410879"/>
            <a:ext cx="310747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8677A7FE-239A-BB3E-39C0-7A994666674E}"/>
              </a:ext>
            </a:extLst>
          </p:cNvPr>
          <p:cNvGrpSpPr/>
          <p:nvPr/>
        </p:nvGrpSpPr>
        <p:grpSpPr>
          <a:xfrm>
            <a:off x="6171663" y="1363061"/>
            <a:ext cx="4507692" cy="1060224"/>
            <a:chOff x="6770451" y="1307392"/>
            <a:chExt cx="4507692" cy="1060224"/>
          </a:xfrm>
        </p:grpSpPr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88507461-20EC-793C-EDEF-8CA6D548608C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61C7D70D-49C8-15F0-83CF-3FBFC8A71515}"/>
                </a:ext>
              </a:extLst>
            </p:cNvPr>
            <p:cNvSpPr txBox="1"/>
            <p:nvPr/>
          </p:nvSpPr>
          <p:spPr>
            <a:xfrm>
              <a:off x="6770451" y="1307392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Zobrazit polygony obcí, okresů a krajů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6">
            <a:extLst>
              <a:ext uri="{FF2B5EF4-FFF2-40B4-BE49-F238E27FC236}">
                <a16:creationId xmlns:a16="http://schemas.microsoft.com/office/drawing/2014/main" id="{75C985C9-A0A0-560D-29ED-CD82FD4306CF}"/>
              </a:ext>
            </a:extLst>
          </p:cNvPr>
          <p:cNvSpPr/>
          <p:nvPr/>
        </p:nvSpPr>
        <p:spPr>
          <a:xfrm>
            <a:off x="5557168" y="1869051"/>
            <a:ext cx="310747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5CDE7842-44A9-32CC-F383-C8A558446301}"/>
              </a:ext>
            </a:extLst>
          </p:cNvPr>
          <p:cNvGrpSpPr/>
          <p:nvPr/>
        </p:nvGrpSpPr>
        <p:grpSpPr>
          <a:xfrm>
            <a:off x="6171663" y="1855956"/>
            <a:ext cx="4507692" cy="1060224"/>
            <a:chOff x="6770451" y="1307392"/>
            <a:chExt cx="4507692" cy="1060224"/>
          </a:xfrm>
        </p:grpSpPr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D64113D5-A2BB-EE79-6AF2-F46FB6A79A88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5B221D5F-5E2F-7A44-9711-73574272A3D7}"/>
                </a:ext>
              </a:extLst>
            </p:cNvPr>
            <p:cNvSpPr txBox="1"/>
            <p:nvPr/>
          </p:nvSpPr>
          <p:spPr>
            <a:xfrm>
              <a:off x="6770451" y="1307392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Zobrazovat jednotlivé kraje a okresy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Oval 6">
            <a:extLst>
              <a:ext uri="{FF2B5EF4-FFF2-40B4-BE49-F238E27FC236}">
                <a16:creationId xmlns:a16="http://schemas.microsoft.com/office/drawing/2014/main" id="{928B671B-8F1E-DA49-76FD-4034FCD3BA9A}"/>
              </a:ext>
            </a:extLst>
          </p:cNvPr>
          <p:cNvSpPr/>
          <p:nvPr/>
        </p:nvSpPr>
        <p:spPr>
          <a:xfrm>
            <a:off x="5557168" y="2348189"/>
            <a:ext cx="310747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CA95E04F-1218-E5C2-CB01-E3F3339CC6D3}"/>
              </a:ext>
            </a:extLst>
          </p:cNvPr>
          <p:cNvGrpSpPr/>
          <p:nvPr/>
        </p:nvGrpSpPr>
        <p:grpSpPr>
          <a:xfrm>
            <a:off x="6171663" y="2335094"/>
            <a:ext cx="4507692" cy="1060224"/>
            <a:chOff x="6770451" y="1307392"/>
            <a:chExt cx="4507692" cy="1060224"/>
          </a:xfrm>
        </p:grpSpPr>
        <p:sp>
          <p:nvSpPr>
            <p:cNvPr id="37" name="TextBox 11">
              <a:extLst>
                <a:ext uri="{FF2B5EF4-FFF2-40B4-BE49-F238E27FC236}">
                  <a16:creationId xmlns:a16="http://schemas.microsoft.com/office/drawing/2014/main" id="{639628D8-958E-05D3-8A28-DCF626936029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12">
              <a:extLst>
                <a:ext uri="{FF2B5EF4-FFF2-40B4-BE49-F238E27FC236}">
                  <a16:creationId xmlns:a16="http://schemas.microsoft.com/office/drawing/2014/main" id="{67F522C8-366E-7AFE-1FC5-3D2CB78E93A4}"/>
                </a:ext>
              </a:extLst>
            </p:cNvPr>
            <p:cNvSpPr txBox="1"/>
            <p:nvPr/>
          </p:nvSpPr>
          <p:spPr>
            <a:xfrm>
              <a:off x="6770451" y="1307392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Vytvořit lokální databázi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Oval 6">
            <a:extLst>
              <a:ext uri="{FF2B5EF4-FFF2-40B4-BE49-F238E27FC236}">
                <a16:creationId xmlns:a16="http://schemas.microsoft.com/office/drawing/2014/main" id="{28CB4E30-E67A-FED7-FD59-34BD764A920E}"/>
              </a:ext>
            </a:extLst>
          </p:cNvPr>
          <p:cNvSpPr/>
          <p:nvPr/>
        </p:nvSpPr>
        <p:spPr>
          <a:xfrm>
            <a:off x="5557168" y="2808306"/>
            <a:ext cx="310747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Group 10">
            <a:extLst>
              <a:ext uri="{FF2B5EF4-FFF2-40B4-BE49-F238E27FC236}">
                <a16:creationId xmlns:a16="http://schemas.microsoft.com/office/drawing/2014/main" id="{9DF01CB3-C73E-421C-43D5-49AA488CED84}"/>
              </a:ext>
            </a:extLst>
          </p:cNvPr>
          <p:cNvGrpSpPr/>
          <p:nvPr/>
        </p:nvGrpSpPr>
        <p:grpSpPr>
          <a:xfrm>
            <a:off x="6171663" y="2795211"/>
            <a:ext cx="5096946" cy="1060224"/>
            <a:chOff x="6770451" y="1307392"/>
            <a:chExt cx="4507692" cy="1060224"/>
          </a:xfrm>
        </p:grpSpPr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2BD015AE-DC6D-D709-546B-4018B1B1B4F2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12">
              <a:extLst>
                <a:ext uri="{FF2B5EF4-FFF2-40B4-BE49-F238E27FC236}">
                  <a16:creationId xmlns:a16="http://schemas.microsoft.com/office/drawing/2014/main" id="{A3F4E4FB-063E-8FEA-85F2-E6AD8E9DED18}"/>
                </a:ext>
              </a:extLst>
            </p:cNvPr>
            <p:cNvSpPr txBox="1"/>
            <p:nvPr/>
          </p:nvSpPr>
          <p:spPr>
            <a:xfrm>
              <a:off x="6770451" y="1307392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Tvořit, mazat a vybírat uživatele jako tabulky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Oval 6">
            <a:extLst>
              <a:ext uri="{FF2B5EF4-FFF2-40B4-BE49-F238E27FC236}">
                <a16:creationId xmlns:a16="http://schemas.microsoft.com/office/drawing/2014/main" id="{EC48C4F5-B8FC-DCED-492C-55C0AE382BE3}"/>
              </a:ext>
            </a:extLst>
          </p:cNvPr>
          <p:cNvSpPr/>
          <p:nvPr/>
        </p:nvSpPr>
        <p:spPr>
          <a:xfrm>
            <a:off x="5557168" y="3247209"/>
            <a:ext cx="310747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Group 10">
            <a:extLst>
              <a:ext uri="{FF2B5EF4-FFF2-40B4-BE49-F238E27FC236}">
                <a16:creationId xmlns:a16="http://schemas.microsoft.com/office/drawing/2014/main" id="{CEC20339-B879-290F-8FC1-87567F103652}"/>
              </a:ext>
            </a:extLst>
          </p:cNvPr>
          <p:cNvGrpSpPr/>
          <p:nvPr/>
        </p:nvGrpSpPr>
        <p:grpSpPr>
          <a:xfrm>
            <a:off x="6171663" y="3234114"/>
            <a:ext cx="5096946" cy="1060224"/>
            <a:chOff x="6770451" y="1307392"/>
            <a:chExt cx="4507692" cy="1060224"/>
          </a:xfrm>
        </p:grpSpPr>
        <p:sp>
          <p:nvSpPr>
            <p:cNvPr id="45" name="TextBox 11">
              <a:extLst>
                <a:ext uri="{FF2B5EF4-FFF2-40B4-BE49-F238E27FC236}">
                  <a16:creationId xmlns:a16="http://schemas.microsoft.com/office/drawing/2014/main" id="{4BA835DB-A436-2553-D4BC-EA6A53CB9444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7FDCE9EB-DD26-3384-FF9A-3E7C003B0EC7}"/>
                </a:ext>
              </a:extLst>
            </p:cNvPr>
            <p:cNvSpPr txBox="1"/>
            <p:nvPr/>
          </p:nvSpPr>
          <p:spPr>
            <a:xfrm>
              <a:off x="6770451" y="1307392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Manuálně přidávat a mazat obce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Oval 6">
            <a:extLst>
              <a:ext uri="{FF2B5EF4-FFF2-40B4-BE49-F238E27FC236}">
                <a16:creationId xmlns:a16="http://schemas.microsoft.com/office/drawing/2014/main" id="{595F0749-4BA7-1A60-492D-F85309CC288A}"/>
              </a:ext>
            </a:extLst>
          </p:cNvPr>
          <p:cNvSpPr/>
          <p:nvPr/>
        </p:nvSpPr>
        <p:spPr>
          <a:xfrm>
            <a:off x="5557168" y="3740589"/>
            <a:ext cx="310747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Group 10">
            <a:extLst>
              <a:ext uri="{FF2B5EF4-FFF2-40B4-BE49-F238E27FC236}">
                <a16:creationId xmlns:a16="http://schemas.microsoft.com/office/drawing/2014/main" id="{26AC32AA-B9A1-81B5-A16D-BA49D0BBCAF3}"/>
              </a:ext>
            </a:extLst>
          </p:cNvPr>
          <p:cNvGrpSpPr/>
          <p:nvPr/>
        </p:nvGrpSpPr>
        <p:grpSpPr>
          <a:xfrm>
            <a:off x="6171663" y="3727494"/>
            <a:ext cx="5096946" cy="1060224"/>
            <a:chOff x="6770451" y="1307392"/>
            <a:chExt cx="4507692" cy="1060224"/>
          </a:xfrm>
        </p:grpSpPr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D1AFC08B-B791-9E6C-53B6-1C6F992E4023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994791AA-F595-E846-0A8B-901FA5D0082C}"/>
                </a:ext>
              </a:extLst>
            </p:cNvPr>
            <p:cNvSpPr txBox="1"/>
            <p:nvPr/>
          </p:nvSpPr>
          <p:spPr>
            <a:xfrm>
              <a:off x="6770451" y="1307392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Přidávat obce ze záznamu trasy (Mapy.cz)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1" name="Oval 6">
            <a:extLst>
              <a:ext uri="{FF2B5EF4-FFF2-40B4-BE49-F238E27FC236}">
                <a16:creationId xmlns:a16="http://schemas.microsoft.com/office/drawing/2014/main" id="{F7364C17-1E7E-1971-95F4-37C74C07B076}"/>
              </a:ext>
            </a:extLst>
          </p:cNvPr>
          <p:cNvSpPr/>
          <p:nvPr/>
        </p:nvSpPr>
        <p:spPr>
          <a:xfrm>
            <a:off x="5557168" y="4197655"/>
            <a:ext cx="310747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Group 10">
            <a:extLst>
              <a:ext uri="{FF2B5EF4-FFF2-40B4-BE49-F238E27FC236}">
                <a16:creationId xmlns:a16="http://schemas.microsoft.com/office/drawing/2014/main" id="{27F5FDEA-28B8-CF1A-5F19-6FDE99BD644C}"/>
              </a:ext>
            </a:extLst>
          </p:cNvPr>
          <p:cNvGrpSpPr/>
          <p:nvPr/>
        </p:nvGrpSpPr>
        <p:grpSpPr>
          <a:xfrm>
            <a:off x="6171663" y="4191389"/>
            <a:ext cx="5096946" cy="1053395"/>
            <a:chOff x="6770451" y="1314221"/>
            <a:chExt cx="4507692" cy="1053395"/>
          </a:xfrm>
        </p:grpSpPr>
        <p:sp>
          <p:nvSpPr>
            <p:cNvPr id="53" name="TextBox 11">
              <a:extLst>
                <a:ext uri="{FF2B5EF4-FFF2-40B4-BE49-F238E27FC236}">
                  <a16:creationId xmlns:a16="http://schemas.microsoft.com/office/drawing/2014/main" id="{47C4C201-ED1B-CAC3-2655-EE0189BF0A41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793DDC68-20E0-965A-097D-7A8D9DCE25E2}"/>
                </a:ext>
              </a:extLst>
            </p:cNvPr>
            <p:cNvSpPr txBox="1"/>
            <p:nvPr/>
          </p:nvSpPr>
          <p:spPr>
            <a:xfrm>
              <a:off x="6770451" y="1314221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Vypisovat obce dle data navštívení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5" name="Oval 6">
            <a:extLst>
              <a:ext uri="{FF2B5EF4-FFF2-40B4-BE49-F238E27FC236}">
                <a16:creationId xmlns:a16="http://schemas.microsoft.com/office/drawing/2014/main" id="{EF106615-52D3-8C2F-D731-97A4ACD309D9}"/>
              </a:ext>
            </a:extLst>
          </p:cNvPr>
          <p:cNvSpPr/>
          <p:nvPr/>
        </p:nvSpPr>
        <p:spPr>
          <a:xfrm>
            <a:off x="5557168" y="4646119"/>
            <a:ext cx="310747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Group 10">
            <a:extLst>
              <a:ext uri="{FF2B5EF4-FFF2-40B4-BE49-F238E27FC236}">
                <a16:creationId xmlns:a16="http://schemas.microsoft.com/office/drawing/2014/main" id="{F1190B54-210F-9756-FDCE-F712A382325A}"/>
              </a:ext>
            </a:extLst>
          </p:cNvPr>
          <p:cNvGrpSpPr/>
          <p:nvPr/>
        </p:nvGrpSpPr>
        <p:grpSpPr>
          <a:xfrm>
            <a:off x="6171663" y="4639853"/>
            <a:ext cx="5096946" cy="1053395"/>
            <a:chOff x="6770451" y="1314221"/>
            <a:chExt cx="4507692" cy="1053395"/>
          </a:xfrm>
        </p:grpSpPr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7963205D-76F1-420F-1E1C-8CCF630315D1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8" name="TextBox 12">
              <a:extLst>
                <a:ext uri="{FF2B5EF4-FFF2-40B4-BE49-F238E27FC236}">
                  <a16:creationId xmlns:a16="http://schemas.microsoft.com/office/drawing/2014/main" id="{B87A95C1-9629-4562-FFD4-4A17C0109240}"/>
                </a:ext>
              </a:extLst>
            </p:cNvPr>
            <p:cNvSpPr txBox="1"/>
            <p:nvPr/>
          </p:nvSpPr>
          <p:spPr>
            <a:xfrm>
              <a:off x="6770451" y="1314221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Vytvořit statistiku </a:t>
              </a:r>
              <a:r>
                <a:rPr lang="cs-CZ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navštívenosti</a:t>
              </a:r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 krajů a okresů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9" name="Oval 6">
            <a:extLst>
              <a:ext uri="{FF2B5EF4-FFF2-40B4-BE49-F238E27FC236}">
                <a16:creationId xmlns:a16="http://schemas.microsoft.com/office/drawing/2014/main" id="{C0D4F680-AB42-F262-C6B3-A2DC6CEA7FEA}"/>
              </a:ext>
            </a:extLst>
          </p:cNvPr>
          <p:cNvSpPr/>
          <p:nvPr/>
        </p:nvSpPr>
        <p:spPr>
          <a:xfrm>
            <a:off x="5547877" y="5071967"/>
            <a:ext cx="320038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Group 10">
            <a:extLst>
              <a:ext uri="{FF2B5EF4-FFF2-40B4-BE49-F238E27FC236}">
                <a16:creationId xmlns:a16="http://schemas.microsoft.com/office/drawing/2014/main" id="{35E39268-9971-DA2B-7768-48A33559CD89}"/>
              </a:ext>
            </a:extLst>
          </p:cNvPr>
          <p:cNvGrpSpPr/>
          <p:nvPr/>
        </p:nvGrpSpPr>
        <p:grpSpPr>
          <a:xfrm>
            <a:off x="6019263" y="5060286"/>
            <a:ext cx="5414378" cy="1058810"/>
            <a:chOff x="6770451" y="1308806"/>
            <a:chExt cx="4649407" cy="1058810"/>
          </a:xfrm>
        </p:grpSpPr>
        <p:sp>
          <p:nvSpPr>
            <p:cNvPr id="61" name="TextBox 11">
              <a:extLst>
                <a:ext uri="{FF2B5EF4-FFF2-40B4-BE49-F238E27FC236}">
                  <a16:creationId xmlns:a16="http://schemas.microsoft.com/office/drawing/2014/main" id="{EAE12835-B704-6CF1-59C7-EB4B829E7516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CC33E5DA-7F7F-26CF-91C7-9AAFEA3832E2}"/>
                </a:ext>
              </a:extLst>
            </p:cNvPr>
            <p:cNvSpPr txBox="1"/>
            <p:nvPr/>
          </p:nvSpPr>
          <p:spPr>
            <a:xfrm>
              <a:off x="6912166" y="1308806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Obarvovat navštívené obce červeně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3" name="Oval 6">
            <a:extLst>
              <a:ext uri="{FF2B5EF4-FFF2-40B4-BE49-F238E27FC236}">
                <a16:creationId xmlns:a16="http://schemas.microsoft.com/office/drawing/2014/main" id="{27459707-1485-D9DB-8645-D26763D12FD2}"/>
              </a:ext>
            </a:extLst>
          </p:cNvPr>
          <p:cNvSpPr/>
          <p:nvPr/>
        </p:nvSpPr>
        <p:spPr>
          <a:xfrm>
            <a:off x="5557168" y="5490161"/>
            <a:ext cx="320038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">
            <a:extLst>
              <a:ext uri="{FF2B5EF4-FFF2-40B4-BE49-F238E27FC236}">
                <a16:creationId xmlns:a16="http://schemas.microsoft.com/office/drawing/2014/main" id="{DF3A8014-A50E-CEBF-09AB-CB8C1150543B}"/>
              </a:ext>
            </a:extLst>
          </p:cNvPr>
          <p:cNvGrpSpPr/>
          <p:nvPr/>
        </p:nvGrpSpPr>
        <p:grpSpPr>
          <a:xfrm>
            <a:off x="6028554" y="5478480"/>
            <a:ext cx="5414378" cy="1058810"/>
            <a:chOff x="6770451" y="1308806"/>
            <a:chExt cx="4649407" cy="1058810"/>
          </a:xfrm>
        </p:grpSpPr>
        <p:sp>
          <p:nvSpPr>
            <p:cNvPr id="65" name="TextBox 11">
              <a:extLst>
                <a:ext uri="{FF2B5EF4-FFF2-40B4-BE49-F238E27FC236}">
                  <a16:creationId xmlns:a16="http://schemas.microsoft.com/office/drawing/2014/main" id="{996354BB-8C0D-A4CF-0DEB-24823EC33659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12">
              <a:extLst>
                <a:ext uri="{FF2B5EF4-FFF2-40B4-BE49-F238E27FC236}">
                  <a16:creationId xmlns:a16="http://schemas.microsoft.com/office/drawing/2014/main" id="{36ABF3F3-C552-CB3B-1835-6B12935691A6}"/>
                </a:ext>
              </a:extLst>
            </p:cNvPr>
            <p:cNvSpPr txBox="1"/>
            <p:nvPr/>
          </p:nvSpPr>
          <p:spPr>
            <a:xfrm>
              <a:off x="6912166" y="1308806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Kompilovat aplikaci do .</a:t>
              </a:r>
              <a:r>
                <a:rPr lang="cs-CZ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exe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7" name="Oval 6">
            <a:extLst>
              <a:ext uri="{FF2B5EF4-FFF2-40B4-BE49-F238E27FC236}">
                <a16:creationId xmlns:a16="http://schemas.microsoft.com/office/drawing/2014/main" id="{C2620896-3219-7C83-B813-20FBF65171B9}"/>
              </a:ext>
            </a:extLst>
          </p:cNvPr>
          <p:cNvSpPr/>
          <p:nvPr/>
        </p:nvSpPr>
        <p:spPr>
          <a:xfrm>
            <a:off x="5547877" y="5947217"/>
            <a:ext cx="320038" cy="345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Group 10">
            <a:extLst>
              <a:ext uri="{FF2B5EF4-FFF2-40B4-BE49-F238E27FC236}">
                <a16:creationId xmlns:a16="http://schemas.microsoft.com/office/drawing/2014/main" id="{706D660F-F916-B903-30E4-FD550FC1AF2C}"/>
              </a:ext>
            </a:extLst>
          </p:cNvPr>
          <p:cNvGrpSpPr/>
          <p:nvPr/>
        </p:nvGrpSpPr>
        <p:grpSpPr>
          <a:xfrm>
            <a:off x="6019264" y="5876175"/>
            <a:ext cx="5423669" cy="1118171"/>
            <a:chOff x="6770451" y="1249445"/>
            <a:chExt cx="4657385" cy="1118171"/>
          </a:xfrm>
        </p:grpSpPr>
        <p:sp>
          <p:nvSpPr>
            <p:cNvPr id="69" name="TextBox 11">
              <a:extLst>
                <a:ext uri="{FF2B5EF4-FFF2-40B4-BE49-F238E27FC236}">
                  <a16:creationId xmlns:a16="http://schemas.microsoft.com/office/drawing/2014/main" id="{FCFD2017-56D7-B429-90CB-BF84FBA1B922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12">
              <a:extLst>
                <a:ext uri="{FF2B5EF4-FFF2-40B4-BE49-F238E27FC236}">
                  <a16:creationId xmlns:a16="http://schemas.microsoft.com/office/drawing/2014/main" id="{A9D47CBC-3302-7B24-A1FB-4D62E2C2BD90}"/>
                </a:ext>
              </a:extLst>
            </p:cNvPr>
            <p:cNvSpPr txBox="1"/>
            <p:nvPr/>
          </p:nvSpPr>
          <p:spPr>
            <a:xfrm>
              <a:off x="6920144" y="1249445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cs-CZ" altLang="ko-KR" sz="2000" b="1" dirty="0">
                  <a:solidFill>
                    <a:schemeClr val="bg1"/>
                  </a:solidFill>
                  <a:cs typeface="Arial" pitchFamily="34" charset="0"/>
                </a:rPr>
                <a:t>Vytvořit uživatelskou příručku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31" grpId="0" animBg="1"/>
      <p:bldP spid="35" grpId="0" animBg="1"/>
      <p:bldP spid="39" grpId="0" animBg="1"/>
      <p:bldP spid="43" grpId="0" animBg="1"/>
      <p:bldP spid="47" grpId="0" animBg="1"/>
      <p:bldP spid="51" grpId="0" animBg="1"/>
      <p:bldP spid="55" grpId="0" animBg="1"/>
      <p:bldP spid="59" grpId="0" animBg="1"/>
      <p:bldP spid="63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Tvorba uživatelského prostředí</a:t>
            </a:r>
            <a:endParaRPr lang="en-US" dirty="0"/>
          </a:p>
        </p:txBody>
      </p:sp>
      <p:pic>
        <p:nvPicPr>
          <p:cNvPr id="33" name="Obrázek 32" descr="Obsah obrázku černá, tma&#10;&#10;Popis byl vytvořen automaticky">
            <a:extLst>
              <a:ext uri="{FF2B5EF4-FFF2-40B4-BE49-F238E27FC236}">
                <a16:creationId xmlns:a16="http://schemas.microsoft.com/office/drawing/2014/main" id="{6A23DFA1-E805-D9CE-2296-3980DD3ECE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2" y="5958349"/>
            <a:ext cx="813313" cy="813313"/>
          </a:xfrm>
          <a:prstGeom prst="rect">
            <a:avLst/>
          </a:prstGeom>
        </p:spPr>
      </p:pic>
      <p:pic>
        <p:nvPicPr>
          <p:cNvPr id="1026" name="Picture 2" descr="PostgreSQL and tkinter. I found very less tkinter tutorials… | by Dul's  Blog | Medium">
            <a:extLst>
              <a:ext uri="{FF2B5EF4-FFF2-40B4-BE49-F238E27FC236}">
                <a16:creationId xmlns:a16="http://schemas.microsoft.com/office/drawing/2014/main" id="{CC6D1DDE-0B35-EE04-0706-1B44ACD30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 t="8067" r="8154" b="8134"/>
          <a:stretch/>
        </p:blipFill>
        <p:spPr bwMode="auto">
          <a:xfrm>
            <a:off x="939008" y="998259"/>
            <a:ext cx="1755312" cy="14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rdbende/Azure-ttk-theme: A stunning modern theme for ttk inspired  by Fluent Design 💠">
            <a:extLst>
              <a:ext uri="{FF2B5EF4-FFF2-40B4-BE49-F238E27FC236}">
                <a16:creationId xmlns:a16="http://schemas.microsoft.com/office/drawing/2014/main" id="{87EAC260-617E-1614-F958-07958D0A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368" y="4380768"/>
            <a:ext cx="4697360" cy="23486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CAF46962-2E47-30C9-CB73-2052996FED9B}"/>
              </a:ext>
            </a:extLst>
          </p:cNvPr>
          <p:cNvSpPr txBox="1"/>
          <p:nvPr/>
        </p:nvSpPr>
        <p:spPr>
          <a:xfrm>
            <a:off x="2782530" y="1551466"/>
            <a:ext cx="608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err="1">
                <a:solidFill>
                  <a:srgbClr val="202122"/>
                </a:solidFill>
                <a:latin typeface="Arial" panose="020B0604020202020204" pitchFamily="34" charset="0"/>
              </a:rPr>
              <a:t>Tkinter</a:t>
            </a:r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 – open-source python modul pro </a:t>
            </a:r>
            <a:r>
              <a:rPr lang="cs-CZ" dirty="0" err="1">
                <a:solidFill>
                  <a:srgbClr val="202122"/>
                </a:solidFill>
                <a:latin typeface="Arial" panose="020B0604020202020204" pitchFamily="34" charset="0"/>
              </a:rPr>
              <a:t>Tk</a:t>
            </a:r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 GUI </a:t>
            </a:r>
            <a:r>
              <a:rPr lang="cs-CZ" dirty="0" err="1">
                <a:solidFill>
                  <a:srgbClr val="202122"/>
                </a:solidFill>
                <a:latin typeface="Arial" panose="020B0604020202020204" pitchFamily="34" charset="0"/>
              </a:rPr>
              <a:t>toolkit</a:t>
            </a:r>
            <a:endParaRPr lang="cs-CZ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35" name="Obrázek 34">
            <a:extLst>
              <a:ext uri="{FF2B5EF4-FFF2-40B4-BE49-F238E27FC236}">
                <a16:creationId xmlns:a16="http://schemas.microsoft.com/office/drawing/2014/main" id="{1B37743A-1173-0D74-E8DE-372AB0DC5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15" y="2353940"/>
            <a:ext cx="2716898" cy="2600042"/>
          </a:xfrm>
          <a:prstGeom prst="rect">
            <a:avLst/>
          </a:prstGeom>
        </p:spPr>
      </p:pic>
      <p:sp>
        <p:nvSpPr>
          <p:cNvPr id="36" name="TextovéPole 35">
            <a:extLst>
              <a:ext uri="{FF2B5EF4-FFF2-40B4-BE49-F238E27FC236}">
                <a16:creationId xmlns:a16="http://schemas.microsoft.com/office/drawing/2014/main" id="{7AAB9035-C86F-5498-F4C0-5FBDC1EAD123}"/>
              </a:ext>
            </a:extLst>
          </p:cNvPr>
          <p:cNvSpPr txBox="1"/>
          <p:nvPr/>
        </p:nvSpPr>
        <p:spPr>
          <a:xfrm>
            <a:off x="3342968" y="3429000"/>
            <a:ext cx="6436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Okna, tlačítka, rozbalovací menu, textová okna, posuvníky</a:t>
            </a:r>
            <a:endParaRPr lang="cs-CZ" dirty="0"/>
          </a:p>
          <a:p>
            <a:endParaRPr lang="cs-CZ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CB26032-2B9C-F5F4-D9BC-A675EBE7DC9F}"/>
              </a:ext>
            </a:extLst>
          </p:cNvPr>
          <p:cNvSpPr txBox="1"/>
          <p:nvPr/>
        </p:nvSpPr>
        <p:spPr>
          <a:xfrm>
            <a:off x="2891938" y="5387124"/>
            <a:ext cx="41280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Předefinovaná </a:t>
            </a:r>
            <a:r>
              <a:rPr lang="cs-CZ" b="1" dirty="0" err="1">
                <a:solidFill>
                  <a:srgbClr val="202122"/>
                </a:solidFill>
                <a:latin typeface="Arial" panose="020B0604020202020204" pitchFamily="34" charset="0"/>
              </a:rPr>
              <a:t>tcl</a:t>
            </a:r>
            <a:r>
              <a:rPr lang="cs-CZ" b="1" dirty="0">
                <a:solidFill>
                  <a:srgbClr val="202122"/>
                </a:solidFill>
                <a:latin typeface="Arial" panose="020B0604020202020204" pitchFamily="34" charset="0"/>
              </a:rPr>
              <a:t> stylizace</a:t>
            </a:r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 objektů</a:t>
            </a:r>
            <a:b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cs-CZ" sz="1200" dirty="0">
                <a:solidFill>
                  <a:srgbClr val="202122"/>
                </a:solidFill>
                <a:latin typeface="Arial" panose="020B0604020202020204" pitchFamily="34" charset="0"/>
              </a:rPr>
              <a:t>https://github.com/rdbende/Azure-ttk-theme/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06558" y="418012"/>
            <a:ext cx="2865753" cy="5078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Ukázka 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Python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skriptu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Tkinter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Triangle 17">
            <a:extLst>
              <a:ext uri="{FF2B5EF4-FFF2-40B4-BE49-F238E27FC236}">
                <a16:creationId xmlns:a16="http://schemas.microsoft.com/office/drawing/2014/main" id="{22A1A57A-EC94-0FFA-6F74-4DB8545E6628}"/>
              </a:ext>
            </a:extLst>
          </p:cNvPr>
          <p:cNvSpPr/>
          <p:nvPr/>
        </p:nvSpPr>
        <p:spPr>
          <a:xfrm>
            <a:off x="11546129" y="6166792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70A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3CBCB22-5404-4B5E-2FCB-B6648C5563A2}"/>
              </a:ext>
            </a:extLst>
          </p:cNvPr>
          <p:cNvSpPr/>
          <p:nvPr/>
        </p:nvSpPr>
        <p:spPr>
          <a:xfrm>
            <a:off x="3161159" y="785383"/>
            <a:ext cx="8266292" cy="540914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8250DD7-F49D-829F-C6CC-75D0B1C8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464" y="1794328"/>
            <a:ext cx="8243987" cy="2885826"/>
          </a:xfrm>
          <a:prstGeom prst="rect">
            <a:avLst/>
          </a:prstGeom>
        </p:spPr>
      </p:pic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7B292CDE-1C5F-52DB-4054-D01A17BC897B}"/>
              </a:ext>
            </a:extLst>
          </p:cNvPr>
          <p:cNvCxnSpPr>
            <a:cxnSpLocks/>
          </p:cNvCxnSpPr>
          <p:nvPr/>
        </p:nvCxnSpPr>
        <p:spPr>
          <a:xfrm>
            <a:off x="6577781" y="2340077"/>
            <a:ext cx="953729" cy="1157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90DDD1C6-B316-AFF6-3417-2AD50BF8E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050" y="3522668"/>
            <a:ext cx="8145915" cy="1157486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A19FCDC4-9989-3060-84F6-DCB294AC34F8}"/>
              </a:ext>
            </a:extLst>
          </p:cNvPr>
          <p:cNvSpPr/>
          <p:nvPr/>
        </p:nvSpPr>
        <p:spPr>
          <a:xfrm>
            <a:off x="3218896" y="3524040"/>
            <a:ext cx="8145915" cy="117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Tvorba polygonů</a:t>
            </a:r>
            <a:endParaRPr lang="en-US" dirty="0"/>
          </a:p>
        </p:txBody>
      </p:sp>
      <p:pic>
        <p:nvPicPr>
          <p:cNvPr id="4" name="Obrázek 3" descr="Obsah obrázku černá, tma&#10;&#10;Popis byl vytvořen automaticky">
            <a:extLst>
              <a:ext uri="{FF2B5EF4-FFF2-40B4-BE49-F238E27FC236}">
                <a16:creationId xmlns:a16="http://schemas.microsoft.com/office/drawing/2014/main" id="{A35B2671-4BDC-5E8D-ACE1-0D13CE4F7B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3442"/>
            <a:ext cx="1386348" cy="1661652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1E62B059-C6BD-D1A9-5CDE-560FD8631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37" y="1173736"/>
            <a:ext cx="7544454" cy="2583404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83D4881-0B00-1BF0-6C6C-E745B1FB697E}"/>
              </a:ext>
            </a:extLst>
          </p:cNvPr>
          <p:cNvSpPr txBox="1"/>
          <p:nvPr/>
        </p:nvSpPr>
        <p:spPr>
          <a:xfrm>
            <a:off x="8308258" y="1848465"/>
            <a:ext cx="3961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Polygony územních jednotek byly </a:t>
            </a:r>
            <a:br>
              <a:rPr lang="cs-CZ" dirty="0"/>
            </a:br>
            <a:r>
              <a:rPr lang="cs-CZ" dirty="0"/>
              <a:t>získány z </a:t>
            </a:r>
            <a:r>
              <a:rPr lang="cs-CZ" b="1" dirty="0" err="1"/>
              <a:t>ArcČR</a:t>
            </a:r>
            <a:r>
              <a:rPr lang="cs-CZ" b="1" dirty="0"/>
              <a:t>  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Bylo nutné využít atributy</a:t>
            </a:r>
            <a:br>
              <a:rPr lang="cs-CZ" dirty="0"/>
            </a:br>
            <a:r>
              <a:rPr lang="cs-CZ" dirty="0"/>
              <a:t>geometrie, názvu obce, okresu,</a:t>
            </a:r>
            <a:br>
              <a:rPr lang="cs-CZ" dirty="0"/>
            </a:br>
            <a:r>
              <a:rPr lang="cs-CZ" dirty="0"/>
              <a:t>kraje a kód obce,	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EB0C462-B44F-E261-7D22-46A90E85DDC9}"/>
              </a:ext>
            </a:extLst>
          </p:cNvPr>
          <p:cNvSpPr txBox="1"/>
          <p:nvPr/>
        </p:nvSpPr>
        <p:spPr>
          <a:xfrm>
            <a:off x="693174" y="4670323"/>
            <a:ext cx="5769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Polygony obcí byly generalizovány v softwaru </a:t>
            </a:r>
            <a:r>
              <a:rPr lang="cs-CZ" b="1" dirty="0"/>
              <a:t>QGIS</a:t>
            </a:r>
            <a:br>
              <a:rPr lang="cs-CZ" dirty="0"/>
            </a:br>
            <a:r>
              <a:rPr lang="cs-CZ" dirty="0"/>
              <a:t>nástrojem </a:t>
            </a:r>
            <a:r>
              <a:rPr lang="cs-CZ" dirty="0" err="1"/>
              <a:t>v.generalize</a:t>
            </a:r>
            <a:r>
              <a:rPr lang="cs-CZ" dirty="0"/>
              <a:t> (</a:t>
            </a:r>
            <a:r>
              <a:rPr lang="cs-CZ" b="1" dirty="0"/>
              <a:t>GRASS</a:t>
            </a:r>
            <a:r>
              <a:rPr lang="cs-CZ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Uloženy jako </a:t>
            </a:r>
            <a:r>
              <a:rPr lang="cs-CZ" b="1" dirty="0" err="1"/>
              <a:t>ShapeFile</a:t>
            </a:r>
            <a:r>
              <a:rPr lang="cs-CZ" b="1" dirty="0"/>
              <a:t> </a:t>
            </a:r>
          </a:p>
        </p:txBody>
      </p:sp>
      <p:pic>
        <p:nvPicPr>
          <p:cNvPr id="4098" name="Picture 2" descr="Vydání nových verzí QGIS a gvSIG - GISportal.cz">
            <a:extLst>
              <a:ext uri="{FF2B5EF4-FFF2-40B4-BE49-F238E27FC236}">
                <a16:creationId xmlns:a16="http://schemas.microsoft.com/office/drawing/2014/main" id="{99FC3035-908B-3B0A-0678-2865C05FB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70" y="4313637"/>
            <a:ext cx="1887175" cy="188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SS GIS – Wikipedie">
            <a:extLst>
              <a:ext uri="{FF2B5EF4-FFF2-40B4-BE49-F238E27FC236}">
                <a16:creationId xmlns:a16="http://schemas.microsoft.com/office/drawing/2014/main" id="{CE9A7EAD-CE49-B30B-5A79-41D6E4CE8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845" y="4485827"/>
            <a:ext cx="1535106" cy="166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403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Zobrazování polygonů</a:t>
            </a:r>
            <a:endParaRPr lang="en-US" dirty="0"/>
          </a:p>
        </p:txBody>
      </p:sp>
      <p:pic>
        <p:nvPicPr>
          <p:cNvPr id="4" name="Obrázek 3" descr="Obsah obrázku černá, tma&#10;&#10;Popis byl vytvořen automaticky">
            <a:extLst>
              <a:ext uri="{FF2B5EF4-FFF2-40B4-BE49-F238E27FC236}">
                <a16:creationId xmlns:a16="http://schemas.microsoft.com/office/drawing/2014/main" id="{A35B2671-4BDC-5E8D-ACE1-0D13CE4F7B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3442"/>
            <a:ext cx="1386348" cy="1661652"/>
          </a:xfrm>
          <a:prstGeom prst="rect">
            <a:avLst/>
          </a:prstGeom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E44193C8-D83C-1839-67C1-564EF7D09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426" y="1439416"/>
            <a:ext cx="5164394" cy="123945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40C8FA0D-9094-551E-D201-8C32BDA2FE55}"/>
              </a:ext>
            </a:extLst>
          </p:cNvPr>
          <p:cNvSpPr txBox="1"/>
          <p:nvPr/>
        </p:nvSpPr>
        <p:spPr>
          <a:xfrm>
            <a:off x="4326194" y="2678871"/>
            <a:ext cx="77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err="1"/>
              <a:t>from</a:t>
            </a:r>
            <a:r>
              <a:rPr lang="cs-CZ" dirty="0"/>
              <a:t> </a:t>
            </a:r>
            <a:r>
              <a:rPr lang="cs-CZ" dirty="0" err="1"/>
              <a:t>matplotlib.backends.backend_tkagg</a:t>
            </a:r>
            <a:r>
              <a:rPr lang="cs-CZ" dirty="0"/>
              <a:t> </a:t>
            </a:r>
            <a:r>
              <a:rPr lang="cs-CZ" b="1" dirty="0"/>
              <a:t>import</a:t>
            </a:r>
            <a:r>
              <a:rPr lang="cs-CZ" dirty="0"/>
              <a:t> </a:t>
            </a:r>
            <a:r>
              <a:rPr lang="cs-CZ" dirty="0" err="1"/>
              <a:t>FigureCanvasTkAgg</a:t>
            </a:r>
            <a:endParaRPr lang="cs-CZ" dirty="0"/>
          </a:p>
        </p:txBody>
      </p:sp>
      <p:pic>
        <p:nvPicPr>
          <p:cNvPr id="2058" name="Picture 10" descr="GeoPandas 0.dev+untagged — GeoPandas 0+untagged.50.gfb079bf.dirty  documentation">
            <a:extLst>
              <a:ext uri="{FF2B5EF4-FFF2-40B4-BE49-F238E27FC236}">
                <a16:creationId xmlns:a16="http://schemas.microsoft.com/office/drawing/2014/main" id="{C86756C2-8113-F8CF-24E8-F7B67A0B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3" y="3797120"/>
            <a:ext cx="46672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383DCFD4-8310-8861-D0F0-AA314B7B9A56}"/>
              </a:ext>
            </a:extLst>
          </p:cNvPr>
          <p:cNvSpPr txBox="1"/>
          <p:nvPr/>
        </p:nvSpPr>
        <p:spPr>
          <a:xfrm>
            <a:off x="4188542" y="4886632"/>
            <a:ext cx="72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Použito pro načítání a filtrování dat z </a:t>
            </a:r>
            <a:r>
              <a:rPr lang="cs-CZ" dirty="0" err="1"/>
              <a:t>ShapeFile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Obce jsou filtrovány dle volby kraje/okresu v rozbalovacím menu</a:t>
            </a:r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375CE333-BAB1-4FF9-C0F3-6E8DCD9A61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0761" y="5065792"/>
            <a:ext cx="217950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7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11185" y="424774"/>
            <a:ext cx="2865753" cy="581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Ukázka 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Python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skriptu</a:t>
            </a:r>
          </a:p>
          <a:p>
            <a:endParaRPr lang="cs-CZ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cs-CZ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cs-CZ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cs-CZ" altLang="ko-KR" sz="4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matplotlib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Triangle 17">
            <a:extLst>
              <a:ext uri="{FF2B5EF4-FFF2-40B4-BE49-F238E27FC236}">
                <a16:creationId xmlns:a16="http://schemas.microsoft.com/office/drawing/2014/main" id="{22A1A57A-EC94-0FFA-6F74-4DB8545E6628}"/>
              </a:ext>
            </a:extLst>
          </p:cNvPr>
          <p:cNvSpPr/>
          <p:nvPr/>
        </p:nvSpPr>
        <p:spPr>
          <a:xfrm>
            <a:off x="11546129" y="6166792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70A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3CBCB22-5404-4B5E-2FCB-B6648C5563A2}"/>
              </a:ext>
            </a:extLst>
          </p:cNvPr>
          <p:cNvSpPr/>
          <p:nvPr/>
        </p:nvSpPr>
        <p:spPr>
          <a:xfrm>
            <a:off x="3172312" y="781606"/>
            <a:ext cx="8266292" cy="540914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DEC0D13-E939-94DE-DD8C-5C6EDB2C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12" y="800461"/>
            <a:ext cx="8113472" cy="494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46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Tvorba databáze uživatelů</a:t>
            </a:r>
            <a:endParaRPr lang="en-US" dirty="0"/>
          </a:p>
        </p:txBody>
      </p:sp>
      <p:pic>
        <p:nvPicPr>
          <p:cNvPr id="5" name="Obrázek 4" descr="Obsah obrázku černá, tma&#10;&#10;Popis byl vytvořen automaticky">
            <a:extLst>
              <a:ext uri="{FF2B5EF4-FFF2-40B4-BE49-F238E27FC236}">
                <a16:creationId xmlns:a16="http://schemas.microsoft.com/office/drawing/2014/main" id="{96748957-91B8-BFEE-7AB9-30EEEBE4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5633884"/>
            <a:ext cx="1029624" cy="102962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5FCC6D3-C86D-1AEC-F150-0FDE6381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90" y="998299"/>
            <a:ext cx="3716594" cy="17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E01A5F9-0B20-4DCD-1A95-BA1B5421CD8C}"/>
              </a:ext>
            </a:extLst>
          </p:cNvPr>
          <p:cNvSpPr txBox="1"/>
          <p:nvPr/>
        </p:nvSpPr>
        <p:spPr>
          <a:xfrm>
            <a:off x="4955458" y="1602658"/>
            <a:ext cx="498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Lokální databáze </a:t>
            </a:r>
            <a:r>
              <a:rPr lang="cs-CZ" b="1" dirty="0"/>
              <a:t>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Uživatelé jsou tvořeni jako jednotlivé tabulky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3DA7E24-F8D8-2905-AB24-1F4CCCE947E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2826" y="2568189"/>
            <a:ext cx="4205792" cy="1352912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01D6D038-4B4F-1308-B0CC-D14F272AA2F5}"/>
              </a:ext>
            </a:extLst>
          </p:cNvPr>
          <p:cNvSpPr txBox="1"/>
          <p:nvPr/>
        </p:nvSpPr>
        <p:spPr>
          <a:xfrm>
            <a:off x="721289" y="3069634"/>
            <a:ext cx="515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 tabulce se pro každou obec ukládá její číslo</a:t>
            </a:r>
            <a:br>
              <a:rPr lang="cs-CZ" dirty="0"/>
            </a:br>
            <a:r>
              <a:rPr lang="cs-CZ" dirty="0"/>
              <a:t>v číselníku obcí (CISOB) a datum navštívení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0DFEB6CE-C518-BED3-E14C-992CE7BFC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417" y="4254867"/>
            <a:ext cx="3852724" cy="246574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19BE4217-8322-C61C-35FD-EE9B588BEC8C}"/>
              </a:ext>
            </a:extLst>
          </p:cNvPr>
          <p:cNvSpPr txBox="1"/>
          <p:nvPr/>
        </p:nvSpPr>
        <p:spPr>
          <a:xfrm>
            <a:off x="6390968" y="5073445"/>
            <a:ext cx="556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Byla vytvořena </a:t>
            </a:r>
            <a:r>
              <a:rPr lang="cs-CZ" dirty="0" err="1"/>
              <a:t>Tkinter</a:t>
            </a:r>
            <a:r>
              <a:rPr lang="cs-CZ" dirty="0"/>
              <a:t> okna pro tvorbu, mazání a </a:t>
            </a:r>
            <a:br>
              <a:rPr lang="cs-CZ" dirty="0"/>
            </a:br>
            <a:r>
              <a:rPr lang="cs-CZ" dirty="0"/>
              <a:t>výběr existujících uživatelů pomocí SQL příkazů</a:t>
            </a:r>
          </a:p>
        </p:txBody>
      </p:sp>
    </p:spTree>
    <p:extLst>
      <p:ext uri="{BB962C8B-B14F-4D97-AF65-F5344CB8AC3E}">
        <p14:creationId xmlns:p14="http://schemas.microsoft.com/office/powerpoint/2010/main" val="1123981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24546" y="378607"/>
            <a:ext cx="2865753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Ukázka 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Python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skriptu</a:t>
            </a: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b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cs-CZ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SQLite3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Triangle 17">
            <a:extLst>
              <a:ext uri="{FF2B5EF4-FFF2-40B4-BE49-F238E27FC236}">
                <a16:creationId xmlns:a16="http://schemas.microsoft.com/office/drawing/2014/main" id="{22A1A57A-EC94-0FFA-6F74-4DB8545E6628}"/>
              </a:ext>
            </a:extLst>
          </p:cNvPr>
          <p:cNvSpPr/>
          <p:nvPr/>
        </p:nvSpPr>
        <p:spPr>
          <a:xfrm>
            <a:off x="11546129" y="6166792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70A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3CBCB22-5404-4B5E-2FCB-B6648C5563A2}"/>
              </a:ext>
            </a:extLst>
          </p:cNvPr>
          <p:cNvSpPr/>
          <p:nvPr/>
        </p:nvSpPr>
        <p:spPr>
          <a:xfrm>
            <a:off x="3172312" y="781606"/>
            <a:ext cx="8266292" cy="540914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034300A1-0DAE-B205-5291-E835589D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12" y="2157757"/>
            <a:ext cx="8259177" cy="254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617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5918</TotalTime>
  <Words>591</Words>
  <Application>Microsoft Office PowerPoint</Application>
  <PresentationFormat>Širokoúhlá obrazovka</PresentationFormat>
  <Paragraphs>90</Paragraphs>
  <Slides>19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Calibri</vt:lpstr>
      <vt:lpstr>Cover and End Slide Master</vt:lpstr>
      <vt:lpstr>Contents Slide Master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Josef Jehlicka</dc:creator>
  <cp:lastModifiedBy>Jehlicka, Josef</cp:lastModifiedBy>
  <cp:revision>38</cp:revision>
  <dcterms:created xsi:type="dcterms:W3CDTF">2023-04-26T11:21:10Z</dcterms:created>
  <dcterms:modified xsi:type="dcterms:W3CDTF">2024-01-24T17:25:39Z</dcterms:modified>
</cp:coreProperties>
</file>