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exend" panose="020B0604020202020204" charset="0"/>
      <p:regular r:id="rId10"/>
      <p:bold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>
          <p15:clr>
            <a:srgbClr val="A4A3A4"/>
          </p15:clr>
        </p15:guide>
        <p15:guide id="2" pos="144">
          <p15:clr>
            <a:srgbClr val="A4A3A4"/>
          </p15:clr>
        </p15:guide>
        <p15:guide id="3" orient="horz" pos="85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nisha Jai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3-05T12:33:42.545" idx="1">
    <p:pos x="6000" y="0"/>
    <p:text>yai shi hai achaa lg rha h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/>
              <a:t>Slides</a:t>
            </a:r>
            <a:r>
              <a:rPr lang="en-US"/>
              <a:t>: Prepare a short slide deck (10-12 slides) summarizing the project objectives, methodology, and key results.</a:t>
            </a:r>
            <a:endParaRPr/>
          </a:p>
        </p:txBody>
      </p:sp>
      <p:sp>
        <p:nvSpPr>
          <p:cNvPr id="57" name="Google Shape;57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ubTitle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 2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 2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-78892"/>
            <a:ext cx="7088224" cy="467289"/>
          </a:xfrm>
          <a:prstGeom prst="rect">
            <a:avLst/>
          </a:prstGeom>
          <a:solidFill>
            <a:srgbClr val="223366"/>
          </a:solidFill>
          <a:ln w="25400" cap="flat" cmpd="sng">
            <a:solidFill>
              <a:srgbClr val="22336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ctr" rotWithShape="0">
              <a:schemeClr val="dk1">
                <a:alpha val="24705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435308" y="29029"/>
            <a:ext cx="1245494" cy="40508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/>
          <p:nvPr/>
        </p:nvSpPr>
        <p:spPr>
          <a:xfrm>
            <a:off x="9027886" y="0"/>
            <a:ext cx="116114" cy="46728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ctr" rotWithShape="0">
              <a:schemeClr val="dk1">
                <a:alpha val="24705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atasets/uciml/breast-cancer-wisconsin-data" TargetMode="Externa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hyperlink" Target="http://drive.google.com/file/d/1WvR2mg7DPFtiaD8q5p-fP0LN21QubUzu/vie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-122464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2274736" y="4468992"/>
            <a:ext cx="459452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Disclaimer: The content is curated for educational purposes only.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1122744" y="1001693"/>
            <a:ext cx="6898511" cy="3102015"/>
          </a:xfrm>
          <a:prstGeom prst="roundRect">
            <a:avLst>
              <a:gd name="adj" fmla="val 8142"/>
            </a:avLst>
          </a:prstGeom>
          <a:solidFill>
            <a:srgbClr val="E5EEFF"/>
          </a:solidFill>
          <a:ln w="25400" cap="flat" cmpd="sng">
            <a:solidFill>
              <a:srgbClr val="9BDB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13"/>
          <p:cNvGrpSpPr/>
          <p:nvPr/>
        </p:nvGrpSpPr>
        <p:grpSpPr>
          <a:xfrm>
            <a:off x="1567263" y="1495382"/>
            <a:ext cx="6047412" cy="601034"/>
            <a:chOff x="1567263" y="1495382"/>
            <a:chExt cx="6047412" cy="601034"/>
          </a:xfrm>
        </p:grpSpPr>
        <p:pic>
          <p:nvPicPr>
            <p:cNvPr id="63" name="Google Shape;63;p13" descr="A close up of a sign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5974" y="1620847"/>
              <a:ext cx="1163978" cy="389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3"/>
            <p:cNvPicPr preferRelativeResize="0"/>
            <p:nvPr/>
          </p:nvPicPr>
          <p:blipFill rotWithShape="1">
            <a:blip r:embed="rId5">
              <a:alphaModFix/>
            </a:blip>
            <a:srcRect t="20551"/>
            <a:stretch/>
          </p:blipFill>
          <p:spPr>
            <a:xfrm>
              <a:off x="3675859" y="1608154"/>
              <a:ext cx="787775" cy="41449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5" name="Google Shape;65;p13"/>
            <p:cNvCxnSpPr/>
            <p:nvPr/>
          </p:nvCxnSpPr>
          <p:spPr>
            <a:xfrm>
              <a:off x="4609804" y="1534389"/>
              <a:ext cx="0" cy="562027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66;p13"/>
            <p:cNvCxnSpPr/>
            <p:nvPr/>
          </p:nvCxnSpPr>
          <p:spPr>
            <a:xfrm>
              <a:off x="6066122" y="1534389"/>
              <a:ext cx="0" cy="562027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67" name="Google Shape;67;p1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212294" y="1633695"/>
              <a:ext cx="1402381" cy="36341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8" name="Google Shape;68;p13"/>
            <p:cNvCxnSpPr/>
            <p:nvPr/>
          </p:nvCxnSpPr>
          <p:spPr>
            <a:xfrm>
              <a:off x="3529689" y="1534389"/>
              <a:ext cx="0" cy="562027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69" name="Google Shape;69;p13" descr="A blue and black text&#10;&#10;Description automatically generated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567263" y="1495382"/>
              <a:ext cx="1816256" cy="4540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13"/>
          <p:cNvSpPr txBox="1"/>
          <p:nvPr/>
        </p:nvSpPr>
        <p:spPr>
          <a:xfrm>
            <a:off x="1122750" y="2306550"/>
            <a:ext cx="68985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>
                <a:solidFill>
                  <a:srgbClr val="1E60BB"/>
                </a:solidFill>
                <a:latin typeface="Lexend"/>
                <a:ea typeface="Lexend"/>
                <a:cs typeface="Lexend"/>
                <a:sym typeface="Lexend"/>
              </a:rPr>
              <a:t>MEDICA</a:t>
            </a:r>
            <a:endParaRPr sz="2400" b="1" i="0" u="none" strike="noStrike" cap="none">
              <a:solidFill>
                <a:srgbClr val="1E60BB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1191675" y="3291525"/>
            <a:ext cx="66462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1E60BB"/>
                </a:solidFill>
              </a:rPr>
              <a:t>Team Members:</a:t>
            </a:r>
            <a:r>
              <a:rPr lang="en-US" dirty="0">
                <a:solidFill>
                  <a:srgbClr val="1E60BB"/>
                </a:solidFill>
              </a:rPr>
              <a:t>  Megha Yadav [ML BACKEND] </a:t>
            </a:r>
            <a:endParaRPr dirty="0">
              <a:solidFill>
                <a:srgbClr val="1E60B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E60BB"/>
                </a:solidFill>
              </a:rPr>
              <a:t>	          Tanisha Jain  [BACKEND FRONTEND]</a:t>
            </a:r>
            <a:endParaRPr dirty="0">
              <a:solidFill>
                <a:srgbClr val="1E60B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E60BB"/>
                </a:solidFill>
              </a:rPr>
              <a:t>	          Niharika Rawat [UI UX]</a:t>
            </a:r>
            <a:endParaRPr dirty="0">
              <a:solidFill>
                <a:srgbClr val="1E60BB"/>
              </a:solidFill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 rotWithShape="1">
          <a:blip r:embed="rId8">
            <a:alphaModFix/>
          </a:blip>
          <a:srcRect l="36056" t="38259" r="36267" b="38883"/>
          <a:stretch/>
        </p:blipFill>
        <p:spPr>
          <a:xfrm>
            <a:off x="5767075" y="2384475"/>
            <a:ext cx="610511" cy="5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475" y="1074774"/>
            <a:ext cx="5127599" cy="287806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/>
          <p:nvPr/>
        </p:nvSpPr>
        <p:spPr>
          <a:xfrm>
            <a:off x="49075" y="0"/>
            <a:ext cx="1151400" cy="362400"/>
          </a:xfrm>
          <a:prstGeom prst="rect">
            <a:avLst/>
          </a:prstGeom>
          <a:solidFill>
            <a:srgbClr val="2233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-26425" y="-90600"/>
            <a:ext cx="16422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 E D I C 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 rotWithShape="1">
          <a:blip r:embed="rId4">
            <a:alphaModFix/>
          </a:blip>
          <a:srcRect l="31218" t="33564" r="28926" b="30185"/>
          <a:stretch/>
        </p:blipFill>
        <p:spPr>
          <a:xfrm>
            <a:off x="1301169" y="-90600"/>
            <a:ext cx="633630" cy="5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1124673" y="2085779"/>
            <a:ext cx="493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130000" y="2169569"/>
            <a:ext cx="3719700" cy="1275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2060"/>
                </a:solidFill>
              </a:rPr>
              <a:t>Interactive Web Application</a:t>
            </a:r>
            <a:r>
              <a:rPr lang="en-US" sz="1600">
                <a:solidFill>
                  <a:srgbClr val="002060"/>
                </a:solidFill>
              </a:rPr>
              <a:t> </a:t>
            </a:r>
            <a:endParaRPr sz="160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</a:rPr>
              <a:t>A Streamlit-based dashboard that allows users to input data, visualize results, and receive real-time predictions.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130000" y="3528290"/>
            <a:ext cx="3719700" cy="1275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2060"/>
                </a:solidFill>
              </a:rPr>
              <a:t>ML-Powered Prediction Model</a:t>
            </a:r>
            <a:endParaRPr sz="160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</a:rPr>
              <a:t>Logistic regression model trained to classify breast masses as </a:t>
            </a:r>
            <a:r>
              <a:rPr lang="en-US" b="1">
                <a:solidFill>
                  <a:srgbClr val="434343"/>
                </a:solidFill>
              </a:rPr>
              <a:t>benign or malignant </a:t>
            </a:r>
            <a:r>
              <a:rPr lang="en-US">
                <a:solidFill>
                  <a:srgbClr val="434343"/>
                </a:solidFill>
              </a:rPr>
              <a:t>with 97.36% accuracy.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130000" y="1007625"/>
            <a:ext cx="3719700" cy="1078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2060"/>
                </a:solidFill>
              </a:rPr>
              <a:t>Challenges</a:t>
            </a:r>
            <a:endParaRPr sz="160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</a:rPr>
              <a:t>Breast cancer is one of the leading causes of mortality among women worldwide. 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</a:rPr>
              <a:t>High false positive/negative rates can lead to misdiagnosis.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2484675" y="362400"/>
            <a:ext cx="22524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223366"/>
                </a:solidFill>
              </a:rPr>
              <a:t>Abstract</a:t>
            </a:r>
            <a:endParaRPr sz="3500" b="1">
              <a:solidFill>
                <a:srgbClr val="2233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49075" y="0"/>
            <a:ext cx="1151400" cy="362400"/>
          </a:xfrm>
          <a:prstGeom prst="rect">
            <a:avLst/>
          </a:prstGeom>
          <a:solidFill>
            <a:srgbClr val="2233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-26425" y="-90600"/>
            <a:ext cx="16422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 E D I C 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 rotWithShape="1">
          <a:blip r:embed="rId3">
            <a:alphaModFix/>
          </a:blip>
          <a:srcRect l="31218" t="33564" r="28926" b="30185"/>
          <a:stretch/>
        </p:blipFill>
        <p:spPr>
          <a:xfrm>
            <a:off x="1301169" y="-90600"/>
            <a:ext cx="633630" cy="5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 rotWithShape="1">
          <a:blip r:embed="rId4">
            <a:alphaModFix/>
          </a:blip>
          <a:srcRect l="4560" t="15933" r="5656" b="8872"/>
          <a:stretch/>
        </p:blipFill>
        <p:spPr>
          <a:xfrm>
            <a:off x="49075" y="485700"/>
            <a:ext cx="9029926" cy="425405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/>
          <p:nvPr/>
        </p:nvSpPr>
        <p:spPr>
          <a:xfrm>
            <a:off x="1149800" y="1729800"/>
            <a:ext cx="2262300" cy="340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1149800" y="2401650"/>
            <a:ext cx="2262300" cy="340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1149800" y="3016500"/>
            <a:ext cx="2262300" cy="340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1104000" y="3565275"/>
            <a:ext cx="2262300" cy="340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1149800" y="4199000"/>
            <a:ext cx="2262300" cy="340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5992675" y="1729800"/>
            <a:ext cx="2262300" cy="340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6135650" y="2344650"/>
            <a:ext cx="2262300" cy="340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6042650" y="2959500"/>
            <a:ext cx="2262300" cy="340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6091250" y="3574350"/>
            <a:ext cx="2262300" cy="340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6042650" y="4189200"/>
            <a:ext cx="2262300" cy="340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1103900" y="1695050"/>
            <a:ext cx="28395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Traditional methods are time-consuming and require expert evaluation.</a:t>
            </a:r>
            <a:endParaRPr sz="1000"/>
          </a:p>
        </p:txBody>
      </p:sp>
      <p:sp>
        <p:nvSpPr>
          <p:cNvPr id="105" name="Google Shape;105;p15"/>
          <p:cNvSpPr txBox="1"/>
          <p:nvPr/>
        </p:nvSpPr>
        <p:spPr>
          <a:xfrm>
            <a:off x="1034150" y="2293200"/>
            <a:ext cx="28395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High false positive/negative rates can lead to misdiagnosis.</a:t>
            </a:r>
            <a:endParaRPr sz="1000"/>
          </a:p>
        </p:txBody>
      </p:sp>
      <p:sp>
        <p:nvSpPr>
          <p:cNvPr id="106" name="Google Shape;106;p15"/>
          <p:cNvSpPr txBox="1"/>
          <p:nvPr/>
        </p:nvSpPr>
        <p:spPr>
          <a:xfrm>
            <a:off x="1034150" y="2903500"/>
            <a:ext cx="28395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Limited accessibility to advanced diagnostic tools in remote areas.</a:t>
            </a:r>
            <a:endParaRPr sz="1000"/>
          </a:p>
        </p:txBody>
      </p:sp>
      <p:sp>
        <p:nvSpPr>
          <p:cNvPr id="107" name="Google Shape;107;p15"/>
          <p:cNvSpPr txBox="1"/>
          <p:nvPr/>
        </p:nvSpPr>
        <p:spPr>
          <a:xfrm>
            <a:off x="1034150" y="3527800"/>
            <a:ext cx="28395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Variability in diagnosis due to human interpretation errors.</a:t>
            </a:r>
            <a:endParaRPr sz="1000"/>
          </a:p>
        </p:txBody>
      </p:sp>
      <p:sp>
        <p:nvSpPr>
          <p:cNvPr id="108" name="Google Shape;108;p15"/>
          <p:cNvSpPr txBox="1"/>
          <p:nvPr/>
        </p:nvSpPr>
        <p:spPr>
          <a:xfrm>
            <a:off x="1104000" y="4122800"/>
            <a:ext cx="28854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Difficulty in integrating AI-based solutions with existing medical systems.</a:t>
            </a:r>
            <a:endParaRPr sz="1000"/>
          </a:p>
        </p:txBody>
      </p:sp>
      <p:sp>
        <p:nvSpPr>
          <p:cNvPr id="109" name="Google Shape;109;p15"/>
          <p:cNvSpPr txBox="1"/>
          <p:nvPr/>
        </p:nvSpPr>
        <p:spPr>
          <a:xfrm>
            <a:off x="5992675" y="1694550"/>
            <a:ext cx="26907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Early detection using AI-powered predictive modeling.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5992675" y="2304150"/>
            <a:ext cx="26907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Improved accuracy with machine learning algorithms reducing false results..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5992675" y="2913750"/>
            <a:ext cx="26907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Standardized and objective diagnosis using automated analysis.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5992675" y="3523350"/>
            <a:ext cx="26907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Cloud-based deployment for accessibility in remote areas. [F.S]</a:t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5992675" y="4132950"/>
            <a:ext cx="26907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Seamless integration with existing medical systems via APIs. [F.S]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311150" y="444500"/>
            <a:ext cx="8609700" cy="1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3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System Architecture</a:t>
            </a:r>
            <a:endParaRPr sz="3300"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300">
              <a:solidFill>
                <a:srgbClr val="00206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300">
              <a:solidFill>
                <a:srgbClr val="002060"/>
              </a:solidFill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49075" y="0"/>
            <a:ext cx="1151400" cy="362400"/>
          </a:xfrm>
          <a:prstGeom prst="rect">
            <a:avLst/>
          </a:prstGeom>
          <a:solidFill>
            <a:srgbClr val="2233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-26425" y="-90600"/>
            <a:ext cx="16422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 E D I C 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l="31218" t="33564" r="28926" b="30185"/>
          <a:stretch/>
        </p:blipFill>
        <p:spPr>
          <a:xfrm>
            <a:off x="1301169" y="-90600"/>
            <a:ext cx="633630" cy="5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 rotWithShape="1">
          <a:blip r:embed="rId4">
            <a:alphaModFix/>
          </a:blip>
          <a:srcRect l="936" t="4754" r="2472" b="13971"/>
          <a:stretch/>
        </p:blipFill>
        <p:spPr>
          <a:xfrm>
            <a:off x="348100" y="1184025"/>
            <a:ext cx="8452551" cy="374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/>
        </p:nvSpPr>
        <p:spPr>
          <a:xfrm>
            <a:off x="0" y="4550375"/>
            <a:ext cx="772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DATASET: 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Breast Cancer Wisconsin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Live Demo of Project</a:t>
            </a:r>
            <a:endParaRPr sz="2400"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49075" y="0"/>
            <a:ext cx="1151400" cy="362400"/>
          </a:xfrm>
          <a:prstGeom prst="rect">
            <a:avLst/>
          </a:prstGeom>
          <a:solidFill>
            <a:srgbClr val="2233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-26425" y="-90600"/>
            <a:ext cx="16422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 E D I C 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/>
          </a:blip>
          <a:srcRect l="31218" t="33564" r="28926" b="30185"/>
          <a:stretch/>
        </p:blipFill>
        <p:spPr>
          <a:xfrm>
            <a:off x="1301169" y="-90600"/>
            <a:ext cx="633630" cy="5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 title="cancerPrediction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225" y="908790"/>
            <a:ext cx="8165820" cy="3932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3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 sz="3300" b="1">
              <a:solidFill>
                <a:srgbClr val="002060"/>
              </a:solidFill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49075" y="0"/>
            <a:ext cx="1151400" cy="362400"/>
          </a:xfrm>
          <a:prstGeom prst="rect">
            <a:avLst/>
          </a:prstGeom>
          <a:solidFill>
            <a:srgbClr val="2233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-26425" y="-90600"/>
            <a:ext cx="16422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 E D I C 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 rotWithShape="1">
          <a:blip r:embed="rId3">
            <a:alphaModFix/>
          </a:blip>
          <a:srcRect l="31218" t="33564" r="28926" b="30185"/>
          <a:stretch/>
        </p:blipFill>
        <p:spPr>
          <a:xfrm>
            <a:off x="1301169" y="-90600"/>
            <a:ext cx="633630" cy="5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/>
          <p:nvPr/>
        </p:nvSpPr>
        <p:spPr>
          <a:xfrm>
            <a:off x="290275" y="1176575"/>
            <a:ext cx="7956600" cy="738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286550" y="1233250"/>
            <a:ext cx="633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🔍</a:t>
            </a:r>
            <a:endParaRPr sz="2600"/>
          </a:p>
        </p:txBody>
      </p:sp>
      <p:sp>
        <p:nvSpPr>
          <p:cNvPr id="143" name="Google Shape;143;p18"/>
          <p:cNvSpPr txBox="1"/>
          <p:nvPr/>
        </p:nvSpPr>
        <p:spPr>
          <a:xfrm>
            <a:off x="904625" y="1208050"/>
            <a:ext cx="73422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2060"/>
                </a:solidFill>
              </a:rPr>
              <a:t>Hyperparameter Optimization:</a:t>
            </a:r>
            <a:endParaRPr sz="1200" b="1">
              <a:solidFill>
                <a:srgbClr val="00206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434343"/>
                </a:solidFill>
              </a:rPr>
              <a:t>Improve accuracy (97.36%+) using </a:t>
            </a:r>
            <a:r>
              <a:rPr lang="en-US" sz="1500" b="1">
                <a:solidFill>
                  <a:srgbClr val="434343"/>
                </a:solidFill>
              </a:rPr>
              <a:t>GridSearchCV</a:t>
            </a:r>
            <a:r>
              <a:rPr lang="en-US" sz="1500">
                <a:solidFill>
                  <a:srgbClr val="434343"/>
                </a:solidFill>
              </a:rPr>
              <a:t> to fine-tune model parameters</a:t>
            </a:r>
            <a:endParaRPr sz="1500" b="1">
              <a:solidFill>
                <a:srgbClr val="434343"/>
              </a:solidFill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290275" y="2090975"/>
            <a:ext cx="7956600" cy="738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904625" y="2122450"/>
            <a:ext cx="73422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2060"/>
                </a:solidFill>
              </a:rPr>
              <a:t>Microsoft Azure Deployment:</a:t>
            </a:r>
            <a:endParaRPr sz="1200" b="1">
              <a:solidFill>
                <a:srgbClr val="00206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500">
                <a:solidFill>
                  <a:srgbClr val="434343"/>
                </a:solidFill>
              </a:rPr>
              <a:t>Scale the model using </a:t>
            </a:r>
            <a:r>
              <a:rPr lang="en-US" sz="1500" b="1">
                <a:solidFill>
                  <a:srgbClr val="434343"/>
                </a:solidFill>
              </a:rPr>
              <a:t>Azure Machine Learning</a:t>
            </a:r>
            <a:r>
              <a:rPr lang="en-US" sz="1500">
                <a:solidFill>
                  <a:srgbClr val="434343"/>
                </a:solidFill>
              </a:rPr>
              <a:t> for </a:t>
            </a:r>
            <a:r>
              <a:rPr lang="en-US" sz="1500" b="1">
                <a:solidFill>
                  <a:srgbClr val="434343"/>
                </a:solidFill>
              </a:rPr>
              <a:t>seamless cloud integration</a:t>
            </a:r>
            <a:r>
              <a:rPr lang="en-US" sz="1500">
                <a:solidFill>
                  <a:srgbClr val="434343"/>
                </a:solidFill>
              </a:rPr>
              <a:t>.</a:t>
            </a:r>
            <a:endParaRPr sz="1500" b="1">
              <a:solidFill>
                <a:srgbClr val="434343"/>
              </a:solidFill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290275" y="3005375"/>
            <a:ext cx="7956600" cy="738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286550" y="3062050"/>
            <a:ext cx="633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🧬 </a:t>
            </a:r>
            <a:endParaRPr sz="2600"/>
          </a:p>
        </p:txBody>
      </p:sp>
      <p:sp>
        <p:nvSpPr>
          <p:cNvPr id="148" name="Google Shape;148;p18"/>
          <p:cNvSpPr txBox="1"/>
          <p:nvPr/>
        </p:nvSpPr>
        <p:spPr>
          <a:xfrm>
            <a:off x="904625" y="3036850"/>
            <a:ext cx="73422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2060"/>
                </a:solidFill>
              </a:rPr>
              <a:t>Advanced Cytology Lab Integration:</a:t>
            </a:r>
            <a:endParaRPr sz="1200" b="1">
              <a:solidFill>
                <a:srgbClr val="00206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Develop an </a:t>
            </a:r>
            <a:r>
              <a:rPr lang="en-US" sz="1100" b="1">
                <a:solidFill>
                  <a:schemeClr val="dk1"/>
                </a:solidFill>
              </a:rPr>
              <a:t>enhanced AI model</a:t>
            </a:r>
            <a:r>
              <a:rPr lang="en-US" sz="1100">
                <a:solidFill>
                  <a:schemeClr val="dk1"/>
                </a:solidFill>
              </a:rPr>
              <a:t> that works </a:t>
            </a:r>
            <a:r>
              <a:rPr lang="en-US" sz="1100" b="1">
                <a:solidFill>
                  <a:schemeClr val="dk1"/>
                </a:solidFill>
              </a:rPr>
              <a:t>directly with lab equipment</a:t>
            </a:r>
            <a:r>
              <a:rPr lang="en-US" sz="1100">
                <a:solidFill>
                  <a:schemeClr val="dk1"/>
                </a:solidFill>
              </a:rPr>
              <a:t> for real-time diagnosis.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290275" y="3919775"/>
            <a:ext cx="7956600" cy="738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286550" y="3976450"/>
            <a:ext cx="633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📊</a:t>
            </a:r>
            <a:endParaRPr sz="2600"/>
          </a:p>
        </p:txBody>
      </p:sp>
      <p:sp>
        <p:nvSpPr>
          <p:cNvPr id="151" name="Google Shape;151;p18"/>
          <p:cNvSpPr txBox="1"/>
          <p:nvPr/>
        </p:nvSpPr>
        <p:spPr>
          <a:xfrm>
            <a:off x="904625" y="3951250"/>
            <a:ext cx="73422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2060"/>
                </a:solidFill>
              </a:rPr>
              <a:t>Multi source data fusion:</a:t>
            </a:r>
            <a:endParaRPr sz="1200" b="1" dirty="0">
              <a:solidFill>
                <a:srgbClr val="00206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</a:rPr>
              <a:t>Combine cytology results with </a:t>
            </a:r>
            <a:r>
              <a:rPr lang="en-US" sz="1200" b="1" dirty="0">
                <a:solidFill>
                  <a:srgbClr val="434343"/>
                </a:solidFill>
              </a:rPr>
              <a:t>MRI, ultrasound, and patient history</a:t>
            </a:r>
            <a:r>
              <a:rPr lang="en-US" sz="1200" dirty="0">
                <a:solidFill>
                  <a:srgbClr val="434343"/>
                </a:solidFill>
              </a:rPr>
              <a:t> for </a:t>
            </a:r>
            <a:r>
              <a:rPr lang="en-US" sz="1200" b="1" dirty="0">
                <a:solidFill>
                  <a:srgbClr val="434343"/>
                </a:solidFill>
              </a:rPr>
              <a:t>comprehensive diagnosis</a:t>
            </a:r>
            <a:r>
              <a:rPr lang="en-US" sz="1200" dirty="0">
                <a:solidFill>
                  <a:srgbClr val="434343"/>
                </a:solidFill>
              </a:rPr>
              <a:t>.</a:t>
            </a:r>
            <a:endParaRPr sz="12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378625" y="2152325"/>
            <a:ext cx="63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☁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4513950" y="514800"/>
            <a:ext cx="46302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434343"/>
                </a:solidFill>
              </a:rPr>
              <a:t>Summary of the Project</a:t>
            </a:r>
            <a:endParaRPr sz="1500" b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66666"/>
                </a:solidFill>
              </a:rPr>
              <a:t>Developed an AI-powered </a:t>
            </a:r>
            <a:r>
              <a:rPr lang="en-US" sz="1100" b="1">
                <a:solidFill>
                  <a:srgbClr val="666666"/>
                </a:solidFill>
              </a:rPr>
              <a:t>breast cancer prediction system</a:t>
            </a:r>
            <a:r>
              <a:rPr lang="en-US" sz="1100">
                <a:solidFill>
                  <a:srgbClr val="666666"/>
                </a:solidFill>
              </a:rPr>
              <a:t> to assist in medical diagnosis.</a:t>
            </a:r>
            <a:endParaRPr sz="11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66666"/>
                </a:solidFill>
              </a:rPr>
              <a:t>Achieved </a:t>
            </a:r>
            <a:r>
              <a:rPr lang="en-US" sz="1100" b="1">
                <a:solidFill>
                  <a:srgbClr val="666666"/>
                </a:solidFill>
              </a:rPr>
              <a:t>97.36% accuracy</a:t>
            </a:r>
            <a:r>
              <a:rPr lang="en-US" sz="1100">
                <a:solidFill>
                  <a:srgbClr val="666666"/>
                </a:solidFill>
              </a:rPr>
              <a:t>, demonstrating the effectiveness of the model.</a:t>
            </a:r>
            <a:endParaRPr sz="11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49075" y="0"/>
            <a:ext cx="1151400" cy="362400"/>
          </a:xfrm>
          <a:prstGeom prst="rect">
            <a:avLst/>
          </a:prstGeom>
          <a:solidFill>
            <a:srgbClr val="2233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-26425" y="-90600"/>
            <a:ext cx="16422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 E D I C 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0" name="Google Shape;160;p19"/>
          <p:cNvPicPr preferRelativeResize="0"/>
          <p:nvPr/>
        </p:nvPicPr>
        <p:blipFill rotWithShape="1">
          <a:blip r:embed="rId3">
            <a:alphaModFix/>
          </a:blip>
          <a:srcRect l="31218" t="33564" r="28926" b="30185"/>
          <a:stretch/>
        </p:blipFill>
        <p:spPr>
          <a:xfrm>
            <a:off x="1301169" y="-90600"/>
            <a:ext cx="633630" cy="5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9"/>
          <p:cNvPicPr preferRelativeResize="0"/>
          <p:nvPr/>
        </p:nvPicPr>
        <p:blipFill rotWithShape="1">
          <a:blip r:embed="rId4">
            <a:alphaModFix/>
          </a:blip>
          <a:srcRect l="49999" t="11663" r="39844" b="10266"/>
          <a:stretch/>
        </p:blipFill>
        <p:spPr>
          <a:xfrm>
            <a:off x="3522903" y="514800"/>
            <a:ext cx="991046" cy="428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 rotWithShape="1">
          <a:blip r:embed="rId4">
            <a:alphaModFix/>
          </a:blip>
          <a:srcRect l="8299" t="23331" r="55124" b="14285"/>
          <a:stretch/>
        </p:blipFill>
        <p:spPr>
          <a:xfrm>
            <a:off x="12100" y="1130000"/>
            <a:ext cx="3344576" cy="320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/>
        </p:nvSpPr>
        <p:spPr>
          <a:xfrm>
            <a:off x="164503" y="485700"/>
            <a:ext cx="36402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>
                <a:solidFill>
                  <a:srgbClr val="002060"/>
                </a:solidFill>
              </a:rPr>
              <a:t>Conclusion</a:t>
            </a:r>
            <a:endParaRPr sz="3300"/>
          </a:p>
        </p:txBody>
      </p:sp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4513950" y="1619700"/>
            <a:ext cx="46302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434343"/>
                </a:solidFill>
              </a:rPr>
              <a:t>Key Insights &amp; Learnings</a:t>
            </a:r>
            <a:endParaRPr sz="1500" b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66666"/>
                </a:solidFill>
              </a:rPr>
              <a:t>ML can </a:t>
            </a:r>
            <a:r>
              <a:rPr lang="en-US" sz="1100" b="1">
                <a:solidFill>
                  <a:srgbClr val="666666"/>
                </a:solidFill>
              </a:rPr>
              <a:t>enhance early detection</a:t>
            </a:r>
            <a:r>
              <a:rPr lang="en-US" sz="1100">
                <a:solidFill>
                  <a:srgbClr val="666666"/>
                </a:solidFill>
              </a:rPr>
              <a:t> and </a:t>
            </a:r>
            <a:r>
              <a:rPr lang="en-US" sz="1100" b="1">
                <a:solidFill>
                  <a:srgbClr val="666666"/>
                </a:solidFill>
              </a:rPr>
              <a:t>support medical professionals</a:t>
            </a:r>
            <a:r>
              <a:rPr lang="en-US" sz="1100">
                <a:solidFill>
                  <a:srgbClr val="666666"/>
                </a:solidFill>
              </a:rPr>
              <a:t>.</a:t>
            </a:r>
            <a:endParaRPr sz="11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66666"/>
                </a:solidFill>
              </a:rPr>
              <a:t>Visual analytics improve </a:t>
            </a:r>
            <a:r>
              <a:rPr lang="en-US" sz="1100" b="1">
                <a:solidFill>
                  <a:srgbClr val="666666"/>
                </a:solidFill>
              </a:rPr>
              <a:t>interpretability and decision-making</a:t>
            </a:r>
            <a:r>
              <a:rPr lang="en-US" sz="1100">
                <a:solidFill>
                  <a:srgbClr val="666666"/>
                </a:solidFill>
              </a:rPr>
              <a:t>.</a:t>
            </a:r>
            <a:endParaRPr sz="11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</p:txBody>
      </p:sp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4513950" y="2744775"/>
            <a:ext cx="46302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434343"/>
                </a:solidFill>
              </a:rPr>
              <a:t>Future Scope</a:t>
            </a:r>
            <a:endParaRPr sz="1500" b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Deploy on Microsoft Azure and </a:t>
            </a:r>
            <a:r>
              <a:rPr lang="en-US" sz="1100" b="1">
                <a:solidFill>
                  <a:srgbClr val="666666"/>
                </a:solidFill>
              </a:rPr>
              <a:t>Integrate with cytology labs</a:t>
            </a:r>
            <a:r>
              <a:rPr lang="en-US" sz="1100">
                <a:solidFill>
                  <a:srgbClr val="666666"/>
                </a:solidFill>
              </a:rPr>
              <a:t> for real-time data processing and an advanced model..</a:t>
            </a:r>
            <a:endParaRPr sz="11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</p:txBody>
      </p:sp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4462175" y="3912000"/>
            <a:ext cx="46821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434343"/>
                </a:solidFill>
              </a:rPr>
              <a:t>Final Takeaway</a:t>
            </a:r>
            <a:endParaRPr sz="1500" b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</a:rPr>
              <a:t>This project showcases the </a:t>
            </a:r>
            <a:r>
              <a:rPr lang="en-US" sz="1100" b="1">
                <a:solidFill>
                  <a:srgbClr val="666666"/>
                </a:solidFill>
              </a:rPr>
              <a:t>potential of AI in healthcare</a:t>
            </a:r>
            <a:r>
              <a:rPr lang="en-US" sz="1100">
                <a:solidFill>
                  <a:srgbClr val="666666"/>
                </a:solidFill>
              </a:rPr>
              <a:t>, paving the way for </a:t>
            </a:r>
            <a:r>
              <a:rPr lang="en-US" sz="1100" b="1">
                <a:solidFill>
                  <a:srgbClr val="666666"/>
                </a:solidFill>
              </a:rPr>
              <a:t>more accurate and efficient diagnosis systems</a:t>
            </a:r>
            <a:r>
              <a:rPr lang="en-US" sz="1100">
                <a:solidFill>
                  <a:srgbClr val="666666"/>
                </a:solidFill>
              </a:rPr>
              <a:t>.</a:t>
            </a:r>
            <a:endParaRPr sz="11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Microsoft Office PowerPoint</Application>
  <PresentationFormat>On-screen Show (16:9)</PresentationFormat>
  <Paragraphs>61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Roboto</vt:lpstr>
      <vt:lpstr>Lexend</vt:lpstr>
      <vt:lpstr>Simple Light</vt:lpstr>
      <vt:lpstr>PowerPoint Presentation</vt:lpstr>
      <vt:lpstr>PowerPoint Presentation</vt:lpstr>
      <vt:lpstr>PowerPoint Presentation</vt:lpstr>
      <vt:lpstr>System Architecture  </vt:lpstr>
      <vt:lpstr>Live Demo of Project</vt:lpstr>
      <vt:lpstr>Future Scope</vt:lpstr>
      <vt:lpstr>Summary of the Project Developed an AI-powered breast cancer prediction system to assist in medical diagnosis. Achieved 97.36% accuracy, demonstrating the effectiveness of the model.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MEGHA YADAV</cp:lastModifiedBy>
  <cp:revision>1</cp:revision>
  <dcterms:modified xsi:type="dcterms:W3CDTF">2025-03-08T03:17:24Z</dcterms:modified>
</cp:coreProperties>
</file>