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89" r:id="rId3"/>
    <p:sldId id="290" r:id="rId4"/>
    <p:sldId id="291" r:id="rId5"/>
    <p:sldId id="292" r:id="rId6"/>
    <p:sldId id="293" r:id="rId7"/>
    <p:sldId id="319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20" r:id="rId22"/>
    <p:sldId id="307" r:id="rId23"/>
    <p:sldId id="321" r:id="rId24"/>
    <p:sldId id="322" r:id="rId25"/>
    <p:sldId id="323" r:id="rId26"/>
    <p:sldId id="324" r:id="rId27"/>
    <p:sldId id="312" r:id="rId28"/>
    <p:sldId id="313" r:id="rId29"/>
    <p:sldId id="314" r:id="rId30"/>
    <p:sldId id="315" r:id="rId31"/>
    <p:sldId id="316" r:id="rId32"/>
    <p:sldId id="317" r:id="rId33"/>
    <p:sldId id="318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50" d="100"/>
          <a:sy n="50" d="100"/>
        </p:scale>
        <p:origin x="-1736" y="-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 ] </a:t>
            </a:r>
            <a:r>
              <a:rPr lang="ko-KR" altLang="en-US" dirty="0" smtClean="0"/>
              <a:t>꺽쇠 괄호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 ] </a:t>
            </a:r>
            <a:r>
              <a:rPr lang="ko-KR" altLang="en-US" dirty="0" smtClean="0"/>
              <a:t>꺽쇠 괄호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FE29E2-676D-44F7-A76C-6E3CBFE5F6BA}" type="datetime1">
              <a:rPr lang="en-US" smtClean="0"/>
              <a:t>1/5/2020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파이썬 문법 기초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D9DF60-C8DA-4264-A95B-2BED3F073EAF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25469-E04D-4135-8EFA-4286E5B31EB9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85B64-73EB-4747-8BFE-4510628CC160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40C26-5F6B-4466-95AE-616AC9FB8501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8D343D-DF56-4A8A-91B6-343EC54DA9AF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5601A2-E0FA-4BD6-A499-0B44A719F0A5}" type="datetime1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768F5-039E-4310-9312-6A9B762F4ADF}" type="datetime1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0A29A-F282-4703-8354-4C0D1FBAB4F6}" type="datetime1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787502-A494-463D-903B-AA5642FE5E4E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234A8-7C21-47DB-A13A-0EDB5BD8ACE9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357EC117-014E-4B21-BBFA-00B86C7E8768}" type="datetime1">
              <a:rPr lang="en-US" smtClean="0"/>
              <a:t>1/5/2020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ming_convention_(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Arithmetic operators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2000" dirty="0"/>
              <a:t>+ (addition, - (subtraction), * (</a:t>
            </a:r>
            <a:r>
              <a:rPr lang="en-US" sz="2000" dirty="0"/>
              <a:t>multiplication)</a:t>
            </a:r>
            <a:r>
              <a:rPr lang="en-US" altLang="ko-KR" sz="2000" dirty="0"/>
              <a:t>, / (division), % (modulus), ** (exponentiation, </a:t>
            </a:r>
            <a:r>
              <a:rPr lang="ko-KR" altLang="en-US" sz="2000" dirty="0"/>
              <a:t>지수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%: we use to get a residual (or remainder) (</a:t>
            </a:r>
            <a:r>
              <a:rPr lang="ko-KR" altLang="en-US" sz="2000" dirty="0"/>
              <a:t>나머지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When to use %?</a:t>
            </a:r>
          </a:p>
          <a:p>
            <a:pPr lvl="2"/>
            <a:r>
              <a:rPr lang="en-US" altLang="ko-KR" sz="1800" dirty="0" smtClean="0"/>
              <a:t>It is usefully used to check </a:t>
            </a:r>
          </a:p>
          <a:p>
            <a:pPr lvl="3"/>
            <a:r>
              <a:rPr lang="en-US" altLang="ko-KR" sz="1600" dirty="0" smtClean="0"/>
              <a:t>whether a number is even or odd (i.e., a multiple of 2)</a:t>
            </a:r>
          </a:p>
          <a:p>
            <a:pPr lvl="3"/>
            <a:r>
              <a:rPr lang="en-US" altLang="ko-KR" sz="1600" dirty="0" smtClean="0"/>
              <a:t>whether a number is a multiple of a number (integer)</a:t>
            </a:r>
          </a:p>
          <a:p>
            <a:pPr lvl="3"/>
            <a:r>
              <a:rPr lang="en-US" altLang="ko-KR" sz="1600" b="1" u="sng" dirty="0" smtClean="0"/>
              <a:t>Then how to check??</a:t>
            </a:r>
            <a:endParaRPr lang="ko-KR" altLang="en-US" sz="1600" b="1" u="sng" dirty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C6D-A97A-4E1B-8442-87FBB31A40B0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Python, get the answers for the following questions and print them out on the screen. </a:t>
            </a:r>
          </a:p>
          <a:p>
            <a:pPr lvl="1"/>
            <a:r>
              <a:rPr lang="en-US" sz="2000" dirty="0" smtClean="0"/>
              <a:t>2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 = ?</a:t>
            </a:r>
          </a:p>
          <a:p>
            <a:pPr lvl="1"/>
            <a:r>
              <a:rPr lang="en-US" sz="2000" dirty="0" smtClean="0"/>
              <a:t>100 % 7 = ?</a:t>
            </a:r>
          </a:p>
          <a:p>
            <a:r>
              <a:rPr lang="en-US" sz="2400" dirty="0" smtClean="0"/>
              <a:t>What would be the results of the following codes?</a:t>
            </a:r>
          </a:p>
          <a:p>
            <a:pPr marL="457200" lvl="1" indent="0">
              <a:buNone/>
            </a:pPr>
            <a:r>
              <a:rPr lang="en-US" sz="2000" dirty="0" smtClean="0"/>
              <a:t>a = 13</a:t>
            </a:r>
          </a:p>
          <a:p>
            <a:pPr marL="457200" lvl="1" indent="0">
              <a:buNone/>
            </a:pPr>
            <a:r>
              <a:rPr lang="en-US" sz="2000" dirty="0" smtClean="0"/>
              <a:t>b = 5</a:t>
            </a:r>
          </a:p>
          <a:p>
            <a:pPr marL="457200" lvl="1" indent="0">
              <a:buNone/>
            </a:pPr>
            <a:r>
              <a:rPr lang="en-US" sz="2000" dirty="0" smtClean="0"/>
              <a:t>c = a**b</a:t>
            </a:r>
          </a:p>
          <a:p>
            <a:pPr marL="457200" lvl="1" indent="0">
              <a:buNone/>
            </a:pPr>
            <a:r>
              <a:rPr lang="en-US" sz="2000" dirty="0" smtClean="0"/>
              <a:t>d = </a:t>
            </a:r>
            <a:r>
              <a:rPr lang="en-US" sz="2000" dirty="0" err="1" smtClean="0"/>
              <a:t>a%b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print(c)</a:t>
            </a:r>
          </a:p>
          <a:p>
            <a:pPr marL="457200" lvl="1" indent="0">
              <a:buNone/>
            </a:pPr>
            <a:r>
              <a:rPr lang="en-US" sz="2000" dirty="0" smtClean="0"/>
              <a:t>print(d)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FF4A-1524-4B7F-BAEE-54B9D2866E9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= ['python', 1, 5</a:t>
            </a:r>
            <a:r>
              <a:rPr lang="en-US" altLang="ko-KR" sz="2400" dirty="0" smtClean="0"/>
              <a:t>]</a:t>
            </a:r>
          </a:p>
          <a:p>
            <a:pPr lvl="1"/>
            <a:r>
              <a:rPr lang="ko-KR" altLang="en-US" sz="2000" dirty="0" smtClean="0"/>
              <a:t>여러 개의 값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저장하기 위해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It saves several values which can be different types</a:t>
            </a:r>
          </a:p>
          <a:p>
            <a:pPr lvl="1"/>
            <a:r>
              <a:rPr lang="en-US" altLang="ko-KR" sz="2000" dirty="0" smtClean="0"/>
              <a:t>a = the name of the list variable</a:t>
            </a:r>
          </a:p>
          <a:p>
            <a:pPr lvl="1"/>
            <a:r>
              <a:rPr lang="en-US" altLang="ko-KR" sz="2000" dirty="0" smtClean="0"/>
              <a:t>we use square brackets ([ ]) when creating a list variable</a:t>
            </a:r>
          </a:p>
          <a:p>
            <a:pPr lvl="1"/>
            <a:r>
              <a:rPr lang="en-US" altLang="ko-KR" sz="2000" dirty="0" smtClean="0"/>
              <a:t>Can contain several elements</a:t>
            </a:r>
          </a:p>
          <a:p>
            <a:pPr lvl="1"/>
            <a:r>
              <a:rPr lang="en-US" altLang="ko-KR" sz="2000" dirty="0" smtClean="0"/>
              <a:t>Each element is separated by ‘,’ </a:t>
            </a:r>
          </a:p>
          <a:p>
            <a:pPr lvl="2"/>
            <a:r>
              <a:rPr lang="en-US" altLang="ko-KR" sz="1800" dirty="0" smtClean="0"/>
              <a:t>How many elements does ‘a’ contain? </a:t>
            </a:r>
          </a:p>
          <a:p>
            <a:pPr lvl="2"/>
            <a:r>
              <a:rPr lang="en-US" altLang="ko-KR" sz="1800" dirty="0" smtClean="0"/>
              <a:t>What is the first element of ‘a’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Can contain different types of elements</a:t>
            </a:r>
          </a:p>
          <a:p>
            <a:pPr lvl="1"/>
            <a:r>
              <a:rPr lang="en-US" altLang="ko-KR" sz="2000" dirty="0" smtClean="0"/>
              <a:t>Mutable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D6C8-46DF-4AB0-A2E7-175A5AC2661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 = </a:t>
            </a:r>
            <a:r>
              <a:rPr lang="en-US" altLang="ko-KR" sz="2400" dirty="0"/>
              <a:t>['python', 1, 5</a:t>
            </a:r>
            <a:r>
              <a:rPr lang="en-US" altLang="ko-KR" sz="2400" dirty="0" smtClean="0"/>
              <a:t>]</a:t>
            </a:r>
          </a:p>
          <a:p>
            <a:r>
              <a:rPr lang="en-US" altLang="ko-KR" sz="2400" dirty="0" smtClean="0"/>
              <a:t>Indexing</a:t>
            </a:r>
          </a:p>
          <a:p>
            <a:pPr lvl="1"/>
            <a:r>
              <a:rPr lang="en-US" altLang="ko-KR" sz="2000" dirty="0" smtClean="0"/>
              <a:t>We can access each element using its index (or index number</a:t>
            </a:r>
            <a:r>
              <a:rPr lang="en-US" altLang="ko-KR" sz="2000" smtClean="0"/>
              <a:t>) </a:t>
            </a:r>
            <a:r>
              <a:rPr lang="en-US" altLang="ko-KR" sz="2000"/>
              <a:t>=</a:t>
            </a:r>
            <a:r>
              <a:rPr lang="en-US" altLang="ko-KR" sz="2000" smtClean="0"/>
              <a:t>&gt; </a:t>
            </a:r>
            <a:r>
              <a:rPr lang="en-US" altLang="ko-KR" sz="2000" dirty="0" smtClean="0"/>
              <a:t>indexing</a:t>
            </a:r>
          </a:p>
          <a:p>
            <a:pPr lvl="1"/>
            <a:r>
              <a:rPr lang="en-US" altLang="ko-KR" sz="2000" dirty="0" smtClean="0"/>
              <a:t>Index number starts from 0</a:t>
            </a:r>
          </a:p>
          <a:p>
            <a:pPr lvl="1"/>
            <a:r>
              <a:rPr lang="en-US" altLang="ko-KR" sz="2000" dirty="0" smtClean="0"/>
              <a:t>Thus, the index number of the first element is 0</a:t>
            </a:r>
          </a:p>
          <a:p>
            <a:pPr lvl="1"/>
            <a:r>
              <a:rPr lang="en-US" altLang="ko-KR" sz="2000" dirty="0" smtClean="0"/>
              <a:t>When indexing we also use square brackets [ ]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25864"/>
              </p:ext>
            </p:extLst>
          </p:nvPr>
        </p:nvGraphicFramePr>
        <p:xfrm>
          <a:off x="1676400" y="4831080"/>
          <a:ext cx="6096000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‘python’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5288280"/>
            <a:ext cx="76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4199-7750-44A9-A8A8-ACE377927F74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 = [</a:t>
            </a:r>
            <a:r>
              <a:rPr lang="en-US" altLang="ko-KR" sz="2000" dirty="0"/>
              <a:t>'python', 1, 5]</a:t>
            </a:r>
          </a:p>
          <a:p>
            <a:r>
              <a:rPr lang="en-US" altLang="ko-KR" sz="2000" dirty="0" smtClean="0"/>
              <a:t>Indexing</a:t>
            </a:r>
          </a:p>
          <a:p>
            <a:pPr lvl="1"/>
            <a:r>
              <a:rPr lang="en-US" altLang="ko-KR" sz="1800" dirty="0" smtClean="0"/>
              <a:t>a[0] = 'python</a:t>
            </a:r>
            <a:r>
              <a:rPr lang="en-US" altLang="ko-KR" sz="1800" dirty="0"/>
              <a:t>', </a:t>
            </a:r>
            <a:r>
              <a:rPr lang="en-US" altLang="ko-KR" sz="1800" dirty="0" smtClean="0"/>
              <a:t>a[1]=1, a[2]=5</a:t>
            </a:r>
          </a:p>
          <a:p>
            <a:pPr lvl="1"/>
            <a:r>
              <a:rPr lang="en-US" altLang="ko-KR" sz="1800" dirty="0" smtClean="0"/>
              <a:t>a[-1] = 5, a[-2]=1, a[-3] = 'python</a:t>
            </a:r>
            <a:r>
              <a:rPr lang="en-US" altLang="ko-KR" sz="1800" dirty="0"/>
              <a:t>'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Slicing: </a:t>
            </a:r>
            <a:r>
              <a:rPr lang="en-US" altLang="ko-KR" sz="2000" dirty="0" err="1" smtClean="0"/>
              <a:t>list_name</a:t>
            </a:r>
            <a:r>
              <a:rPr lang="en-US" altLang="ko-KR" sz="2000" dirty="0" smtClean="0"/>
              <a:t>[index1:index2]</a:t>
            </a:r>
          </a:p>
          <a:p>
            <a:pPr lvl="1"/>
            <a:r>
              <a:rPr lang="en-US" altLang="ko-KR" sz="1800" dirty="0" smtClean="0"/>
              <a:t>returns several elements</a:t>
            </a:r>
          </a:p>
          <a:p>
            <a:pPr lvl="1"/>
            <a:r>
              <a:rPr lang="en-US" altLang="ko-KR" sz="1800" dirty="0" smtClean="0"/>
              <a:t>returns elements who index is between index1 and index2 – 1.</a:t>
            </a:r>
          </a:p>
          <a:p>
            <a:pPr lvl="2"/>
            <a:r>
              <a:rPr lang="en-US" altLang="ko-KR" sz="1400" dirty="0" smtClean="0"/>
              <a:t>index1 &lt;= index number &lt; index2 </a:t>
            </a:r>
          </a:p>
          <a:p>
            <a:pPr lvl="1"/>
            <a:r>
              <a:rPr lang="en-US" altLang="ko-KR" sz="1800" dirty="0" smtClean="0"/>
              <a:t>a[0:2] =?, a[1:3] =?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D8A6-A904-45D0-8997-1461344E3614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More on slicing</a:t>
            </a:r>
            <a:endParaRPr lang="en-US" altLang="ko-KR" sz="1800" dirty="0" smtClean="0"/>
          </a:p>
          <a:p>
            <a:pPr lvl="1"/>
            <a:r>
              <a:rPr lang="en-US" altLang="ko-KR" sz="2000" dirty="0" err="1" smtClean="0"/>
              <a:t>list_name</a:t>
            </a:r>
            <a:r>
              <a:rPr lang="en-US" altLang="ko-KR" sz="2000" dirty="0" smtClean="0"/>
              <a:t>[index1: ]</a:t>
            </a:r>
          </a:p>
          <a:p>
            <a:pPr lvl="2"/>
            <a:r>
              <a:rPr lang="en-US" altLang="ko-KR" sz="1800" dirty="0" smtClean="0"/>
              <a:t>returns all the elements whose index is larger than or equal to index1</a:t>
            </a:r>
          </a:p>
          <a:p>
            <a:pPr lvl="2"/>
            <a:r>
              <a:rPr lang="en-US" altLang="ko-KR" sz="1800" dirty="0" smtClean="0"/>
              <a:t>a[1:] =?</a:t>
            </a:r>
          </a:p>
          <a:p>
            <a:pPr lvl="1"/>
            <a:r>
              <a:rPr lang="en-US" altLang="ko-KR" sz="2000" dirty="0" err="1" smtClean="0"/>
              <a:t>list_name</a:t>
            </a:r>
            <a:r>
              <a:rPr lang="en-US" altLang="ko-KR" sz="2000" dirty="0" smtClean="0"/>
              <a:t>[ : index2]</a:t>
            </a:r>
          </a:p>
          <a:p>
            <a:pPr lvl="2"/>
            <a:r>
              <a:rPr lang="en-US" altLang="ko-KR" sz="1800" dirty="0" smtClean="0"/>
              <a:t>returns all the elements who index is smaller than index2</a:t>
            </a:r>
          </a:p>
          <a:p>
            <a:pPr lvl="2"/>
            <a:r>
              <a:rPr lang="en-US" altLang="ko-KR" sz="1800" dirty="0" smtClean="0"/>
              <a:t>a[:2]</a:t>
            </a:r>
          </a:p>
          <a:p>
            <a:pPr lvl="1"/>
            <a:r>
              <a:rPr lang="en-US" altLang="ko-KR" sz="1800" dirty="0" err="1" smtClean="0"/>
              <a:t>list_name</a:t>
            </a:r>
            <a:r>
              <a:rPr lang="en-US" altLang="ko-KR" sz="1800" dirty="0" smtClean="0"/>
              <a:t>[ : ]</a:t>
            </a:r>
          </a:p>
          <a:p>
            <a:pPr lvl="2"/>
            <a:r>
              <a:rPr lang="en-US" altLang="ko-KR" sz="1800" dirty="0" smtClean="0"/>
              <a:t>a[ : ] = 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14B9-FEB1-40F0-9F2F-5F00A0332A45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Modifying a list</a:t>
            </a:r>
          </a:p>
          <a:p>
            <a:pPr lvl="1"/>
            <a:r>
              <a:rPr lang="en-US" sz="2400" dirty="0" smtClean="0"/>
              <a:t>a list is mutable, which means that we can modify an existing list</a:t>
            </a:r>
          </a:p>
          <a:p>
            <a:pPr lvl="1"/>
            <a:r>
              <a:rPr lang="en-US" sz="2400" dirty="0" smtClean="0"/>
              <a:t>Using an index</a:t>
            </a:r>
          </a:p>
          <a:p>
            <a:pPr lvl="1"/>
            <a:r>
              <a:rPr lang="en-US" sz="2400" dirty="0" smtClean="0"/>
              <a:t>x = [1,2,3,4]</a:t>
            </a:r>
          </a:p>
          <a:p>
            <a:pPr lvl="1"/>
            <a:r>
              <a:rPr lang="en-US" sz="2400" dirty="0" smtClean="0"/>
              <a:t>x[1]=</a:t>
            </a:r>
            <a:r>
              <a:rPr lang="en-US" altLang="ko-KR" sz="2400" dirty="0" smtClean="0"/>
              <a:t>'</a:t>
            </a:r>
            <a:r>
              <a:rPr lang="en-US" sz="2400" dirty="0" smtClean="0"/>
              <a:t>python</a:t>
            </a:r>
            <a:r>
              <a:rPr lang="en-US" altLang="ko-KR" sz="2400" dirty="0"/>
              <a:t>'</a:t>
            </a:r>
            <a:r>
              <a:rPr lang="en-US" sz="2400" dirty="0" smtClean="0"/>
              <a:t>, x = ?</a:t>
            </a:r>
          </a:p>
          <a:p>
            <a:r>
              <a:rPr lang="en-US" sz="2800" dirty="0" smtClean="0"/>
              <a:t>Sum</a:t>
            </a:r>
          </a:p>
          <a:p>
            <a:pPr lvl="1"/>
            <a:r>
              <a:rPr lang="en-US" sz="2400" dirty="0" smtClean="0"/>
              <a:t>y = [6,7,8]</a:t>
            </a:r>
          </a:p>
          <a:p>
            <a:pPr lvl="1"/>
            <a:r>
              <a:rPr lang="en-US" sz="2400" dirty="0" smtClean="0"/>
              <a:t>x + y = ?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B761-6E9D-4CA7-AA88-AA447E530C15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Main list functions</a:t>
            </a:r>
          </a:p>
          <a:p>
            <a:pPr lvl="1"/>
            <a:r>
              <a:rPr lang="en-US" sz="1600" dirty="0" smtClean="0"/>
              <a:t>x = [1,2,3,4]</a:t>
            </a:r>
          </a:p>
          <a:p>
            <a:pPr lvl="1"/>
            <a:r>
              <a:rPr lang="en-US" sz="1600" dirty="0" smtClean="0"/>
              <a:t>dir(x) returns x’s attributes and functions</a:t>
            </a:r>
          </a:p>
          <a:p>
            <a:pPr lvl="1"/>
            <a:r>
              <a:rPr lang="en-US" sz="1600" dirty="0" smtClean="0"/>
              <a:t>attributes or magic methods</a:t>
            </a:r>
          </a:p>
          <a:p>
            <a:pPr lvl="2"/>
            <a:r>
              <a:rPr lang="en-US" sz="1200" dirty="0" smtClean="0"/>
              <a:t>start with __</a:t>
            </a:r>
          </a:p>
          <a:p>
            <a:pPr lvl="2"/>
            <a:r>
              <a:rPr lang="en-US" sz="1200" dirty="0" smtClean="0"/>
              <a:t>We rarely use these attributes or methods</a:t>
            </a:r>
          </a:p>
          <a:p>
            <a:pPr lvl="1"/>
            <a:r>
              <a:rPr lang="en-US" sz="1600" dirty="0" smtClean="0"/>
              <a:t>functions (called methods)</a:t>
            </a:r>
          </a:p>
          <a:p>
            <a:pPr lvl="2"/>
            <a:r>
              <a:rPr lang="en-US" sz="1200" dirty="0" smtClean="0"/>
              <a:t>A function is used like </a:t>
            </a:r>
            <a:r>
              <a:rPr lang="en-US" sz="1200" dirty="0" err="1" smtClean="0"/>
              <a:t>variable_name.function_name</a:t>
            </a:r>
            <a:endParaRPr lang="en-US" sz="1200" dirty="0" smtClean="0"/>
          </a:p>
          <a:p>
            <a:pPr lvl="1"/>
            <a:r>
              <a:rPr lang="en-US" sz="1600" dirty="0" err="1" smtClean="0"/>
              <a:t>x.append</a:t>
            </a:r>
            <a:r>
              <a:rPr lang="en-US" sz="1600" dirty="0" smtClean="0"/>
              <a:t>(5) = ?</a:t>
            </a:r>
          </a:p>
          <a:p>
            <a:pPr lvl="1"/>
            <a:r>
              <a:rPr lang="en-US" sz="1600" dirty="0" err="1" smtClean="0"/>
              <a:t>x.extend</a:t>
            </a:r>
            <a:r>
              <a:rPr lang="en-US" sz="1600" dirty="0" smtClean="0"/>
              <a:t>([5,6]) = ?</a:t>
            </a:r>
          </a:p>
          <a:p>
            <a:pPr lvl="1"/>
            <a:r>
              <a:rPr lang="en-US" sz="1600" dirty="0" err="1" smtClean="0"/>
              <a:t>x.remove</a:t>
            </a:r>
            <a:r>
              <a:rPr lang="en-US" sz="1600" dirty="0" smtClean="0"/>
              <a:t>(value)</a:t>
            </a:r>
          </a:p>
          <a:p>
            <a:pPr lvl="1"/>
            <a:r>
              <a:rPr lang="en-US" sz="1600" dirty="0" err="1" smtClean="0"/>
              <a:t>x.index</a:t>
            </a:r>
            <a:r>
              <a:rPr lang="en-US" sz="1600" dirty="0" smtClean="0"/>
              <a:t>(value)</a:t>
            </a:r>
            <a:endParaRPr lang="en-US" sz="1600" dirty="0"/>
          </a:p>
          <a:p>
            <a:pPr lvl="1"/>
            <a:r>
              <a:rPr lang="en-US" sz="1600" dirty="0" err="1" smtClean="0"/>
              <a:t>x.count</a:t>
            </a:r>
            <a:r>
              <a:rPr lang="en-US" sz="1600" dirty="0" smtClean="0"/>
              <a:t>(value)</a:t>
            </a:r>
          </a:p>
          <a:p>
            <a:pPr lvl="1"/>
            <a:r>
              <a:rPr lang="en-US" sz="1600" dirty="0" err="1" smtClean="0"/>
              <a:t>x.insert</a:t>
            </a:r>
            <a:r>
              <a:rPr lang="en-US" sz="1600" dirty="0" smtClean="0"/>
              <a:t>(index, value)</a:t>
            </a:r>
          </a:p>
          <a:p>
            <a:pPr lvl="1"/>
            <a:r>
              <a:rPr lang="en-US" sz="1600" dirty="0" err="1" smtClean="0"/>
              <a:t>x.sort</a:t>
            </a:r>
            <a:r>
              <a:rPr lang="en-US" sz="1600" dirty="0" smtClean="0"/>
              <a:t>()</a:t>
            </a:r>
          </a:p>
          <a:p>
            <a:pPr lvl="2"/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BDD-1862-414C-A0E9-7AAB070C6103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Other common list operations/functions</a:t>
            </a:r>
          </a:p>
          <a:p>
            <a:pPr lvl="1"/>
            <a:r>
              <a:rPr lang="en-US" sz="2400" dirty="0" smtClean="0"/>
              <a:t>x=[1,2,3,4]</a:t>
            </a:r>
          </a:p>
          <a:p>
            <a:pPr lvl="1"/>
            <a:r>
              <a:rPr lang="en-US" altLang="ko-KR" sz="2400" dirty="0" smtClean="0"/>
              <a:t>'</a:t>
            </a:r>
            <a:r>
              <a:rPr lang="en-US" sz="2400" dirty="0" smtClean="0"/>
              <a:t>in</a:t>
            </a:r>
            <a:r>
              <a:rPr lang="en-US" altLang="ko-KR" sz="2400" dirty="0"/>
              <a:t>'</a:t>
            </a:r>
            <a:r>
              <a:rPr lang="en-US" sz="2400" dirty="0" smtClean="0"/>
              <a:t> operator</a:t>
            </a:r>
          </a:p>
          <a:p>
            <a:pPr lvl="2"/>
            <a:r>
              <a:rPr lang="en-US" sz="2000" dirty="0" smtClean="0"/>
              <a:t>1 in x, 5 in x</a:t>
            </a:r>
          </a:p>
          <a:p>
            <a:pPr lvl="1"/>
            <a:r>
              <a:rPr lang="en-US" sz="2400" dirty="0" smtClean="0"/>
              <a:t>min(x), max(x)</a:t>
            </a:r>
          </a:p>
          <a:p>
            <a:pPr lvl="1"/>
            <a:r>
              <a:rPr lang="en-US" sz="2400" dirty="0" err="1"/>
              <a:t>len</a:t>
            </a:r>
            <a:r>
              <a:rPr lang="en-US" sz="2400" dirty="0"/>
              <a:t>(x) = 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/>
              <a:t>del x[index] </a:t>
            </a:r>
            <a:endParaRPr lang="en-US" sz="2400" dirty="0" smtClean="0"/>
          </a:p>
          <a:p>
            <a:pPr lvl="1"/>
            <a:r>
              <a:rPr lang="en-US" sz="2400" dirty="0" smtClean="0"/>
              <a:t>sorted()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7D3E-5F16-4CE9-8027-738BF297D5B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the following list</a:t>
            </a:r>
          </a:p>
          <a:p>
            <a:pPr lvl="1"/>
            <a:r>
              <a:rPr lang="en-US" sz="2000" dirty="0" smtClean="0"/>
              <a:t>test = [3, ‘Data Science’, ‘5’]</a:t>
            </a:r>
          </a:p>
          <a:p>
            <a:r>
              <a:rPr lang="en-US" sz="2400" dirty="0" smtClean="0"/>
              <a:t>What are the results?</a:t>
            </a:r>
          </a:p>
          <a:p>
            <a:pPr lvl="1"/>
            <a:r>
              <a:rPr lang="en-US" sz="2000" dirty="0" smtClean="0"/>
              <a:t>test[0]</a:t>
            </a:r>
          </a:p>
          <a:p>
            <a:pPr lvl="1"/>
            <a:r>
              <a:rPr lang="en-US" sz="2000" dirty="0" smtClean="0"/>
              <a:t>type(test[2])</a:t>
            </a:r>
          </a:p>
          <a:p>
            <a:pPr lvl="1"/>
            <a:r>
              <a:rPr lang="en-US" sz="2000" dirty="0" err="1" smtClean="0"/>
              <a:t>len</a:t>
            </a:r>
            <a:r>
              <a:rPr lang="en-US" sz="2000" dirty="0" smtClean="0"/>
              <a:t>(test)</a:t>
            </a:r>
          </a:p>
          <a:p>
            <a:r>
              <a:rPr lang="en-US" sz="2400" dirty="0" smtClean="0"/>
              <a:t>What would be printed out?</a:t>
            </a:r>
          </a:p>
          <a:p>
            <a:pPr lvl="1"/>
            <a:r>
              <a:rPr lang="en-US" sz="2000" dirty="0" err="1" smtClean="0"/>
              <a:t>test.append</a:t>
            </a:r>
            <a:r>
              <a:rPr lang="en-US" sz="2000" dirty="0" smtClean="0"/>
              <a:t>(6)</a:t>
            </a:r>
          </a:p>
          <a:p>
            <a:pPr lvl="1"/>
            <a:r>
              <a:rPr lang="en-US" sz="2000" dirty="0" err="1" smtClean="0"/>
              <a:t>test.extend</a:t>
            </a:r>
            <a:r>
              <a:rPr lang="en-US" sz="2000" dirty="0" smtClean="0"/>
              <a:t>([7,8])</a:t>
            </a:r>
          </a:p>
          <a:p>
            <a:pPr lvl="1"/>
            <a:r>
              <a:rPr lang="en-US" sz="2000" dirty="0" smtClean="0"/>
              <a:t>print(test)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BEB8C-C20A-4328-AE15-3A589C937AB1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</a:t>
            </a:r>
            <a:r>
              <a:rPr lang="en-US" dirty="0" smtClean="0"/>
              <a:t>components in Python</a:t>
            </a:r>
          </a:p>
          <a:p>
            <a:pPr lvl="1"/>
            <a:r>
              <a:rPr lang="en-US" dirty="0" smtClean="0"/>
              <a:t>That is, Python code (i.e., commands that can be understood by the computer) is mainly composed of </a:t>
            </a:r>
          </a:p>
          <a:p>
            <a:pPr lvl="2"/>
            <a:r>
              <a:rPr lang="en-US" dirty="0" smtClean="0"/>
              <a:t>Variable</a:t>
            </a:r>
          </a:p>
          <a:p>
            <a:pPr lvl="2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0E2-48CA-48EE-9F8C-2D8E2484B28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Media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string (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)</a:t>
            </a:r>
            <a:r>
              <a:rPr lang="en-US" sz="1800" dirty="0" smtClean="0"/>
              <a:t>: as a sequence of characters</a:t>
            </a:r>
          </a:p>
          <a:p>
            <a:pPr lvl="1"/>
            <a:r>
              <a:rPr lang="en-US" sz="1600" dirty="0" smtClean="0"/>
              <a:t>Similar to a list</a:t>
            </a:r>
          </a:p>
          <a:p>
            <a:pPr lvl="1"/>
            <a:r>
              <a:rPr lang="en-US" sz="1600" dirty="0" smtClean="0"/>
              <a:t>But a character is an element</a:t>
            </a:r>
          </a:p>
          <a:p>
            <a:r>
              <a:rPr lang="en-US" sz="1800" dirty="0" smtClean="0"/>
              <a:t>Like a list, indexing and slicing are possible</a:t>
            </a:r>
          </a:p>
          <a:p>
            <a:r>
              <a:rPr lang="en-US" sz="1800" dirty="0" smtClean="0"/>
              <a:t>String data is expressed with either single or double quotation marks</a:t>
            </a:r>
          </a:p>
          <a:p>
            <a:r>
              <a:rPr lang="en-US" sz="1800" dirty="0" smtClean="0"/>
              <a:t>s = 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python</a:t>
            </a:r>
            <a:r>
              <a:rPr lang="en-US" altLang="ko-KR" sz="1800" dirty="0"/>
              <a:t>'</a:t>
            </a:r>
            <a:r>
              <a:rPr lang="en-US" sz="1800" dirty="0" smtClean="0"/>
              <a:t>, s = </a:t>
            </a:r>
            <a:r>
              <a:rPr lang="en-US" altLang="ko-KR" sz="1800" dirty="0" smtClean="0"/>
              <a:t>''</a:t>
            </a:r>
            <a:r>
              <a:rPr lang="en-US" sz="1800" dirty="0" smtClean="0"/>
              <a:t>python</a:t>
            </a:r>
            <a:r>
              <a:rPr lang="en-US" altLang="ko-KR" sz="1800" dirty="0" smtClean="0"/>
              <a:t>'</a:t>
            </a:r>
            <a:r>
              <a:rPr lang="en-US" altLang="ko-KR" sz="1800" dirty="0"/>
              <a:t>'</a:t>
            </a:r>
            <a:r>
              <a:rPr lang="en-US" sz="1800" dirty="0" smtClean="0"/>
              <a:t> both are okay</a:t>
            </a:r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s[0]=&gt; 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p</a:t>
            </a:r>
            <a:r>
              <a:rPr lang="en-US" altLang="ko-KR" sz="1800" dirty="0"/>
              <a:t>'</a:t>
            </a:r>
            <a:r>
              <a:rPr lang="en-US" sz="1800" dirty="0" smtClean="0"/>
              <a:t>, s[-1]=&gt; 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n</a:t>
            </a:r>
            <a:r>
              <a:rPr lang="en-US" altLang="ko-KR" sz="1800" dirty="0"/>
              <a:t>'</a:t>
            </a:r>
            <a:endParaRPr lang="en-US" sz="1800" dirty="0" smtClean="0"/>
          </a:p>
          <a:p>
            <a:r>
              <a:rPr lang="en-US" sz="1800" dirty="0" smtClean="0"/>
              <a:t>Immutable</a:t>
            </a:r>
          </a:p>
          <a:p>
            <a:pPr lvl="1"/>
            <a:r>
              <a:rPr lang="en-US" sz="1600" dirty="0" smtClean="0"/>
              <a:t>s[0]=</a:t>
            </a:r>
            <a:r>
              <a:rPr lang="en-US" altLang="ko-KR" sz="1600" dirty="0" smtClean="0"/>
              <a:t>'</a:t>
            </a:r>
            <a:r>
              <a:rPr lang="en-US" sz="1600" dirty="0" smtClean="0"/>
              <a:t>c</a:t>
            </a:r>
            <a:r>
              <a:rPr lang="en-US" altLang="ko-KR" sz="1600" dirty="0"/>
              <a:t>'</a:t>
            </a:r>
            <a:r>
              <a:rPr lang="en-US" altLang="ko-KR" sz="1600" dirty="0" smtClean="0"/>
              <a:t> ?</a:t>
            </a:r>
            <a:endParaRPr lang="en-US" sz="1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95221"/>
              </p:ext>
            </p:extLst>
          </p:nvPr>
        </p:nvGraphicFramePr>
        <p:xfrm>
          <a:off x="1981200" y="3962400"/>
          <a:ext cx="5029200" cy="100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A83D-DBDE-4888-871D-DB58E51994A4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express whitespace characters in string data</a:t>
            </a:r>
          </a:p>
          <a:p>
            <a:r>
              <a:rPr lang="en-US" sz="2400" dirty="0" smtClean="0"/>
              <a:t>Whitespace characters (</a:t>
            </a:r>
            <a:r>
              <a:rPr lang="ko-KR" altLang="en-US" sz="2400" dirty="0" smtClean="0"/>
              <a:t>공백문자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sz="2000" dirty="0" smtClean="0"/>
              <a:t>space (</a:t>
            </a:r>
            <a:r>
              <a:rPr lang="ko-KR" altLang="en-US" sz="2000" dirty="0" smtClean="0"/>
              <a:t>띄어쓰기</a:t>
            </a:r>
            <a:r>
              <a:rPr lang="en-US" altLang="ko-KR" sz="2000" dirty="0" smtClean="0"/>
              <a:t>), tab, newline (</a:t>
            </a:r>
            <a:r>
              <a:rPr lang="ko-KR" altLang="en-US" sz="2000" dirty="0" smtClean="0"/>
              <a:t>줄바꿈</a:t>
            </a:r>
            <a:r>
              <a:rPr lang="en-US" altLang="ko-KR" sz="2000" dirty="0" smtClean="0"/>
              <a:t>, Enter)</a:t>
            </a:r>
          </a:p>
          <a:p>
            <a:r>
              <a:rPr lang="en-US" sz="2400" dirty="0" smtClean="0"/>
              <a:t>To save tab and newline as a part of string data, we use a special symbol, which is \ </a:t>
            </a:r>
            <a:r>
              <a:rPr lang="en-US" sz="2400" smtClean="0"/>
              <a:t>(backslash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000" dirty="0" smtClean="0"/>
              <a:t>tab =&gt; \t</a:t>
            </a:r>
          </a:p>
          <a:p>
            <a:pPr lvl="1"/>
            <a:r>
              <a:rPr lang="en-US" sz="2000" dirty="0" smtClean="0"/>
              <a:t>newline =&gt; \n (or \r, rarely used)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/>
              <a:t>s = 'python\</a:t>
            </a:r>
            <a:r>
              <a:rPr lang="en-US" sz="2000" dirty="0" err="1"/>
              <a:t>tdata</a:t>
            </a:r>
            <a:r>
              <a:rPr lang="en-US" sz="2000" dirty="0"/>
              <a:t> </a:t>
            </a:r>
            <a:r>
              <a:rPr lang="en-US" sz="2000" dirty="0" smtClean="0"/>
              <a:t>science‘</a:t>
            </a:r>
          </a:p>
          <a:p>
            <a:pPr lvl="1"/>
            <a:r>
              <a:rPr lang="en-US" sz="2000" dirty="0"/>
              <a:t>t = 'Today is Tuesday.\</a:t>
            </a:r>
            <a:r>
              <a:rPr lang="en-US" sz="2000" dirty="0" err="1"/>
              <a:t>nTomorrow</a:t>
            </a:r>
            <a:r>
              <a:rPr lang="en-US" sz="2000" dirty="0"/>
              <a:t> is Wednesday.'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C6D-A97A-4E1B-8442-87FBB31A40B0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8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functions</a:t>
            </a:r>
          </a:p>
          <a:p>
            <a:pPr lvl="1"/>
            <a:r>
              <a:rPr lang="en-US" sz="1800" dirty="0" smtClean="0"/>
              <a:t>s=</a:t>
            </a:r>
            <a:r>
              <a:rPr lang="en-US" altLang="ko-KR" sz="1800" dirty="0"/>
              <a:t>'</a:t>
            </a:r>
            <a:r>
              <a:rPr lang="en-US" sz="1800" dirty="0" smtClean="0"/>
              <a:t>Today is a good day</a:t>
            </a:r>
            <a:r>
              <a:rPr lang="en-US" altLang="ko-KR" sz="1800" dirty="0"/>
              <a:t>'</a:t>
            </a:r>
            <a:endParaRPr lang="en-US" sz="1800" dirty="0" smtClean="0"/>
          </a:p>
          <a:p>
            <a:pPr lvl="1"/>
            <a:r>
              <a:rPr lang="en-US" sz="1800" dirty="0" smtClean="0"/>
              <a:t>dir(s)</a:t>
            </a:r>
          </a:p>
          <a:p>
            <a:pPr lvl="1"/>
            <a:r>
              <a:rPr lang="en-US" sz="1800" dirty="0" err="1" smtClean="0"/>
              <a:t>s.split</a:t>
            </a:r>
            <a:r>
              <a:rPr lang="en-US" sz="1800" dirty="0" smtClean="0"/>
              <a:t>(): this splits on any whitespace</a:t>
            </a:r>
          </a:p>
          <a:p>
            <a:pPr lvl="2"/>
            <a:r>
              <a:rPr lang="en-US" sz="1400" dirty="0" smtClean="0"/>
              <a:t>Whitespace characters: space, enter, tab</a:t>
            </a:r>
          </a:p>
          <a:p>
            <a:pPr lvl="1"/>
            <a:r>
              <a:rPr lang="en-US" sz="1800" dirty="0" err="1" smtClean="0"/>
              <a:t>s.split</a:t>
            </a:r>
            <a:r>
              <a:rPr lang="en-US" sz="1800" dirty="0" smtClean="0"/>
              <a:t>(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character</a:t>
            </a:r>
            <a:r>
              <a:rPr lang="en-US" altLang="ko-KR" sz="1800" dirty="0"/>
              <a:t>'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s.strip</a:t>
            </a:r>
            <a:r>
              <a:rPr lang="en-US" sz="1800" dirty="0" smtClean="0"/>
              <a:t>(), </a:t>
            </a:r>
            <a:r>
              <a:rPr lang="en-US" sz="1800" dirty="0" err="1" smtClean="0"/>
              <a:t>s.lstrip</a:t>
            </a:r>
            <a:r>
              <a:rPr lang="en-US" sz="1800" dirty="0" smtClean="0"/>
              <a:t>(), </a:t>
            </a:r>
            <a:r>
              <a:rPr lang="en-US" sz="1800" dirty="0" err="1" smtClean="0"/>
              <a:t>s.rstrip</a:t>
            </a:r>
            <a:r>
              <a:rPr lang="en-US" sz="1800" dirty="0" smtClean="0"/>
              <a:t>()</a:t>
            </a:r>
          </a:p>
          <a:p>
            <a:pPr lvl="2"/>
            <a:r>
              <a:rPr lang="en-US" sz="1400" dirty="0" smtClean="0"/>
              <a:t>h = </a:t>
            </a:r>
            <a:r>
              <a:rPr lang="en-US" altLang="ko-KR" sz="1400" dirty="0"/>
              <a:t>'</a:t>
            </a:r>
            <a:r>
              <a:rPr lang="en-US" sz="1400" dirty="0" smtClean="0"/>
              <a:t>\</a:t>
            </a:r>
            <a:r>
              <a:rPr lang="en-US" sz="1400" dirty="0" err="1" smtClean="0"/>
              <a:t>tI</a:t>
            </a:r>
            <a:r>
              <a:rPr lang="en-US" sz="1400" dirty="0" smtClean="0"/>
              <a:t> like data science.\n</a:t>
            </a:r>
            <a:r>
              <a:rPr lang="en-US" altLang="ko-KR" sz="1400" dirty="0"/>
              <a:t>'</a:t>
            </a:r>
            <a:endParaRPr lang="en-US" sz="1400" dirty="0" smtClean="0"/>
          </a:p>
          <a:p>
            <a:pPr lvl="1"/>
            <a:r>
              <a:rPr lang="en-US" sz="1800" dirty="0" err="1" smtClean="0"/>
              <a:t>s.strip</a:t>
            </a:r>
            <a:r>
              <a:rPr lang="en-US" sz="1800" dirty="0" smtClean="0"/>
              <a:t>(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character</a:t>
            </a:r>
            <a:r>
              <a:rPr lang="en-US" altLang="ko-KR" sz="1800" dirty="0"/>
              <a:t>'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s.find</a:t>
            </a:r>
            <a:r>
              <a:rPr lang="en-US" sz="1800" dirty="0" smtClean="0"/>
              <a:t>(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is</a:t>
            </a:r>
            <a:r>
              <a:rPr lang="en-US" altLang="ko-KR" sz="1800" dirty="0"/>
              <a:t>'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s.replace</a:t>
            </a:r>
            <a:r>
              <a:rPr lang="en-US" sz="1800" dirty="0" smtClean="0"/>
              <a:t>(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o</a:t>
            </a:r>
            <a:r>
              <a:rPr lang="en-US" altLang="ko-KR" sz="1800" dirty="0"/>
              <a:t>'</a:t>
            </a:r>
            <a:r>
              <a:rPr lang="en-US" sz="1800" dirty="0" smtClean="0"/>
              <a:t>, 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a</a:t>
            </a:r>
            <a:r>
              <a:rPr lang="en-US" altLang="ko-KR" sz="1800" dirty="0"/>
              <a:t>'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s.count</a:t>
            </a:r>
            <a:r>
              <a:rPr lang="en-US" sz="1800" dirty="0" smtClean="0"/>
              <a:t>(word)</a:t>
            </a:r>
          </a:p>
          <a:p>
            <a:pPr lvl="1"/>
            <a:r>
              <a:rPr lang="en-US" sz="1800" dirty="0"/>
              <a:t>'</a:t>
            </a:r>
            <a:r>
              <a:rPr lang="en-US" sz="1800" dirty="0" err="1"/>
              <a:t>kkk</a:t>
            </a:r>
            <a:r>
              <a:rPr lang="en-US" sz="1800" dirty="0"/>
              <a:t>'.join(['Korea', 'Japan', 'China'])</a:t>
            </a:r>
            <a:endParaRPr lang="en-US" sz="1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C98-A660-47C2-B0C0-3A0D43B8734D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express ‘ (single quotation) or “ (double quotation) as a part of string data</a:t>
            </a:r>
          </a:p>
          <a:p>
            <a:pPr lvl="1"/>
            <a:r>
              <a:rPr lang="en-US" sz="2000" dirty="0" smtClean="0"/>
              <a:t>We use \ (backslash)</a:t>
            </a:r>
          </a:p>
          <a:p>
            <a:pPr lvl="1"/>
            <a:r>
              <a:rPr lang="en-US" sz="2000" dirty="0" smtClean="0"/>
              <a:t>\’, \’’</a:t>
            </a:r>
          </a:p>
          <a:p>
            <a:pPr lvl="1"/>
            <a:r>
              <a:rPr lang="en-US" sz="2000" dirty="0" smtClean="0"/>
              <a:t>what if we want to save Tom’s book</a:t>
            </a:r>
          </a:p>
          <a:p>
            <a:pPr lvl="2"/>
            <a:r>
              <a:rPr lang="en-US" sz="1600" dirty="0" smtClean="0"/>
              <a:t>‘Tom\’s book’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63E8-8AE6-49DE-8831-68A7EEC5CB38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Common functions</a:t>
            </a:r>
          </a:p>
          <a:p>
            <a:pPr lvl="1"/>
            <a:r>
              <a:rPr lang="en-US" sz="2400" dirty="0" err="1"/>
              <a:t>len</a:t>
            </a:r>
            <a:r>
              <a:rPr lang="en-US" sz="2400" dirty="0"/>
              <a:t>(s)</a:t>
            </a:r>
          </a:p>
          <a:p>
            <a:pPr lvl="1"/>
            <a:r>
              <a:rPr lang="en-US" sz="2400" dirty="0"/>
              <a:t>'+', s='Hello' + </a:t>
            </a:r>
            <a:r>
              <a:rPr lang="en-US" sz="2400" dirty="0" smtClean="0"/>
              <a:t>'World‘</a:t>
            </a:r>
          </a:p>
          <a:p>
            <a:pPr lvl="1"/>
            <a:r>
              <a:rPr lang="en-US" sz="2400" dirty="0" smtClean="0"/>
              <a:t>'*</a:t>
            </a:r>
            <a:r>
              <a:rPr lang="en-US" sz="2400" dirty="0"/>
              <a:t>'</a:t>
            </a:r>
            <a:r>
              <a:rPr lang="en-US" sz="2400" dirty="0" smtClean="0"/>
              <a:t>, s = </a:t>
            </a:r>
            <a:r>
              <a:rPr lang="en-US" sz="2400" dirty="0"/>
              <a:t>'</a:t>
            </a:r>
            <a:r>
              <a:rPr lang="en-US" sz="2400" dirty="0" smtClean="0"/>
              <a:t>Hello</a:t>
            </a:r>
            <a:r>
              <a:rPr lang="en-US" sz="2400" dirty="0"/>
              <a:t>'</a:t>
            </a:r>
            <a:r>
              <a:rPr lang="en-US" sz="2400" dirty="0" smtClean="0"/>
              <a:t>*3</a:t>
            </a:r>
          </a:p>
          <a:p>
            <a:r>
              <a:rPr lang="en-US" sz="2400" dirty="0" smtClean="0"/>
              <a:t>Conversion</a:t>
            </a:r>
          </a:p>
          <a:p>
            <a:pPr lvl="1"/>
            <a:r>
              <a:rPr lang="en-US" sz="2400" dirty="0"/>
              <a:t>x=</a:t>
            </a:r>
            <a:r>
              <a:rPr lang="en-US" sz="2400" dirty="0" smtClean="0"/>
              <a:t>'123</a:t>
            </a:r>
            <a:r>
              <a:rPr lang="en-US" sz="2400" dirty="0"/>
              <a:t>', y=</a:t>
            </a:r>
            <a:r>
              <a:rPr lang="en-US" sz="2400" dirty="0" smtClean="0"/>
              <a:t>'123.123</a:t>
            </a:r>
            <a:r>
              <a:rPr lang="en-US" sz="2400" dirty="0"/>
              <a:t>'</a:t>
            </a:r>
            <a:endParaRPr lang="en-US" sz="2400" dirty="0" smtClean="0"/>
          </a:p>
          <a:p>
            <a:pPr lvl="2"/>
            <a:r>
              <a:rPr lang="en-US" sz="2000" dirty="0" err="1" smtClean="0"/>
              <a:t>int</a:t>
            </a:r>
            <a:r>
              <a:rPr lang="en-US" sz="2000" dirty="0" smtClean="0"/>
              <a:t>(x), float(y)</a:t>
            </a:r>
          </a:p>
          <a:p>
            <a:pPr lvl="1"/>
            <a:r>
              <a:rPr lang="en-US" sz="2400" dirty="0" err="1" smtClean="0"/>
              <a:t>str</a:t>
            </a:r>
            <a:r>
              <a:rPr lang="en-US" sz="2400" dirty="0" smtClean="0"/>
              <a:t>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1FF1-6950-4B6A-8CAB-D1952C1FF71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format method</a:t>
            </a:r>
          </a:p>
          <a:p>
            <a:pPr lvl="1"/>
            <a:r>
              <a:rPr lang="en-US" sz="2000" dirty="0"/>
              <a:t>'{</a:t>
            </a:r>
            <a:r>
              <a:rPr lang="en-US" sz="2000" dirty="0" smtClean="0"/>
              <a:t>0} is an {1}'.</a:t>
            </a:r>
            <a:r>
              <a:rPr lang="en-US" sz="2000" dirty="0"/>
              <a:t>format(</a:t>
            </a:r>
            <a:r>
              <a:rPr lang="en-US" sz="2000" dirty="0" smtClean="0"/>
              <a:t>'Dog',</a:t>
            </a:r>
            <a:r>
              <a:rPr lang="en-US" sz="2000" dirty="0"/>
              <a:t> </a:t>
            </a:r>
            <a:r>
              <a:rPr lang="en-US" sz="2000" dirty="0" smtClean="0"/>
              <a:t>'animal</a:t>
            </a:r>
            <a:r>
              <a:rPr lang="en-US" sz="2000" dirty="0"/>
              <a:t>')</a:t>
            </a:r>
            <a:endParaRPr lang="en-US" sz="2000" dirty="0" smtClean="0"/>
          </a:p>
          <a:p>
            <a:pPr lvl="1"/>
            <a:r>
              <a:rPr lang="en-US" sz="2000" dirty="0"/>
              <a:t>'{</a:t>
            </a:r>
            <a:r>
              <a:rPr lang="en-US" sz="2000" dirty="0" smtClean="0"/>
              <a:t>name} is an {type}'.</a:t>
            </a:r>
            <a:r>
              <a:rPr lang="en-US" sz="2000" dirty="0"/>
              <a:t>format(name=</a:t>
            </a:r>
            <a:r>
              <a:rPr lang="en-US" sz="2000" dirty="0" smtClean="0"/>
              <a:t>'Dog', type</a:t>
            </a:r>
            <a:r>
              <a:rPr lang="en-US" sz="2000" dirty="0"/>
              <a:t>=</a:t>
            </a:r>
            <a:r>
              <a:rPr lang="en-US" sz="2000" dirty="0" smtClean="0"/>
              <a:t>'animal</a:t>
            </a:r>
            <a:r>
              <a:rPr lang="en-US" sz="2000" dirty="0"/>
              <a:t>')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B4F9-7856-4762-9088-A9B1B7D3D04E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a string variable that saves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'Today </a:t>
            </a:r>
            <a:r>
              <a:rPr lang="en-US" sz="2000" dirty="0"/>
              <a:t>is </a:t>
            </a:r>
            <a:r>
              <a:rPr lang="en-US" sz="2000" dirty="0" smtClean="0"/>
              <a:t>Monday</a:t>
            </a:r>
            <a:r>
              <a:rPr lang="en-US" sz="2000" dirty="0"/>
              <a:t>. I am waiting for the weekend.\</a:t>
            </a:r>
            <a:r>
              <a:rPr lang="en-US" sz="2000" dirty="0" smtClean="0"/>
              <a:t>n</a:t>
            </a:r>
            <a:r>
              <a:rPr lang="en-US" sz="2000" dirty="0"/>
              <a:t>'</a:t>
            </a:r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sz="1800" dirty="0" smtClean="0"/>
              <a:t>Remove </a:t>
            </a:r>
            <a:r>
              <a:rPr lang="en-US" sz="1800" dirty="0"/>
              <a:t>'\n' at the end of the string data. </a:t>
            </a:r>
          </a:p>
          <a:p>
            <a:pPr lvl="1"/>
            <a:r>
              <a:rPr lang="en-US" sz="1800" dirty="0" smtClean="0"/>
              <a:t>Replace </a:t>
            </a:r>
            <a:r>
              <a:rPr lang="en-US" sz="1800" dirty="0"/>
              <a:t>'T' with 'C'.</a:t>
            </a:r>
          </a:p>
          <a:p>
            <a:pPr lvl="1"/>
            <a:r>
              <a:rPr lang="en-US" sz="1800" dirty="0" smtClean="0"/>
              <a:t>Split </a:t>
            </a:r>
            <a:r>
              <a:rPr lang="en-US" sz="1800" dirty="0"/>
              <a:t>the string data using a space character. </a:t>
            </a:r>
          </a:p>
          <a:p>
            <a:pPr lvl="1"/>
            <a:r>
              <a:rPr lang="en-US" sz="1800" dirty="0" smtClean="0"/>
              <a:t>How </a:t>
            </a:r>
            <a:r>
              <a:rPr lang="en-US" sz="1800" dirty="0"/>
              <a:t>many words are there?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37F9-AE38-46E3-A9A3-FC70E43E38FE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{Key: Value}</a:t>
            </a:r>
          </a:p>
          <a:p>
            <a:pPr lvl="1"/>
            <a:r>
              <a:rPr lang="en-US" sz="1800" dirty="0" smtClean="0"/>
              <a:t>A dictionary variable saves ‘key: value’ pairs</a:t>
            </a:r>
          </a:p>
          <a:p>
            <a:pPr lvl="1"/>
            <a:r>
              <a:rPr lang="en-US" sz="1800" dirty="0" smtClean="0"/>
              <a:t>We can create a dictionary using curly brackets</a:t>
            </a:r>
          </a:p>
          <a:p>
            <a:pPr lvl="1"/>
            <a:r>
              <a:rPr lang="en-US" sz="1800" dirty="0" smtClean="0"/>
              <a:t>Key is unique in the dictionary and must be immutable</a:t>
            </a:r>
          </a:p>
          <a:p>
            <a:pPr lvl="1"/>
            <a:r>
              <a:rPr lang="en-US" sz="1800" dirty="0" smtClean="0"/>
              <a:t>A list cannot be used as a key</a:t>
            </a:r>
            <a:endParaRPr lang="en-US" sz="1600" dirty="0" smtClean="0"/>
          </a:p>
          <a:p>
            <a:pPr lvl="1"/>
            <a:r>
              <a:rPr lang="en-US" sz="1800" dirty="0" smtClean="0"/>
              <a:t>dict1 </a:t>
            </a:r>
            <a:r>
              <a:rPr lang="en-US" sz="1800" dirty="0"/>
              <a:t>= {'Tom': 23, 'John': 34, 'Bob': 12}</a:t>
            </a:r>
          </a:p>
          <a:p>
            <a:pPr lvl="1"/>
            <a:r>
              <a:rPr lang="en-US" sz="1800" dirty="0" smtClean="0"/>
              <a:t>dict1[</a:t>
            </a:r>
            <a:r>
              <a:rPr lang="en-US" sz="1800" dirty="0"/>
              <a:t>'Tom'] = ? </a:t>
            </a:r>
          </a:p>
          <a:p>
            <a:pPr lvl="1"/>
            <a:r>
              <a:rPr lang="en-US" sz="1800" dirty="0" smtClean="0"/>
              <a:t>dict1[</a:t>
            </a:r>
            <a:r>
              <a:rPr lang="en-US" sz="1800" dirty="0"/>
              <a:t>'Sarah'] = </a:t>
            </a:r>
            <a:r>
              <a:rPr lang="en-US" sz="1800" dirty="0" smtClean="0"/>
              <a:t>35</a:t>
            </a:r>
          </a:p>
          <a:p>
            <a:r>
              <a:rPr lang="en-US" sz="2000" dirty="0" smtClean="0"/>
              <a:t>Deleting dictionary elements</a:t>
            </a:r>
          </a:p>
          <a:p>
            <a:pPr lvl="1"/>
            <a:r>
              <a:rPr lang="en-US" sz="1800" dirty="0" smtClean="0"/>
              <a:t>del dict1[‘Tom’]</a:t>
            </a:r>
          </a:p>
          <a:p>
            <a:pPr lvl="1"/>
            <a:r>
              <a:rPr lang="en-US" sz="1800" dirty="0" smtClean="0"/>
              <a:t>del dict1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5506-C328-4AB9-8F84-A584F886FDF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Commonly used functions </a:t>
            </a:r>
          </a:p>
          <a:p>
            <a:pPr lvl="1"/>
            <a:r>
              <a:rPr lang="en-US" sz="1600" dirty="0" err="1" smtClean="0"/>
              <a:t>len</a:t>
            </a:r>
            <a:r>
              <a:rPr lang="en-US" sz="1600" dirty="0" smtClean="0"/>
              <a:t>(dict1)</a:t>
            </a:r>
          </a:p>
          <a:p>
            <a:pPr lvl="2"/>
            <a:r>
              <a:rPr lang="en-US" sz="1400" dirty="0" smtClean="0"/>
              <a:t>returns the number of keys</a:t>
            </a:r>
            <a:endParaRPr lang="en-US" sz="1200" dirty="0" smtClean="0"/>
          </a:p>
          <a:p>
            <a:r>
              <a:rPr lang="en-US" sz="2000" dirty="0" smtClean="0"/>
              <a:t>Functions</a:t>
            </a:r>
          </a:p>
          <a:p>
            <a:pPr lvl="1"/>
            <a:r>
              <a:rPr lang="en-US" sz="1600" dirty="0" smtClean="0"/>
              <a:t>dict1.clear()</a:t>
            </a:r>
          </a:p>
          <a:p>
            <a:pPr lvl="2"/>
            <a:r>
              <a:rPr lang="en-US" sz="1400" dirty="0" smtClean="0"/>
              <a:t>delete all the data in the dictionary</a:t>
            </a:r>
            <a:endParaRPr lang="en-US" sz="1800" dirty="0" smtClean="0"/>
          </a:p>
          <a:p>
            <a:pPr lvl="1"/>
            <a:r>
              <a:rPr lang="en-US" sz="1600" dirty="0" smtClean="0"/>
              <a:t>dict1.keys()</a:t>
            </a:r>
          </a:p>
          <a:p>
            <a:pPr lvl="2"/>
            <a:r>
              <a:rPr lang="en-US" sz="1400" dirty="0" smtClean="0"/>
              <a:t>returns all the keys in the dictionary as a list</a:t>
            </a:r>
          </a:p>
          <a:p>
            <a:pPr lvl="1"/>
            <a:r>
              <a:rPr lang="en-US" sz="1600" dirty="0" smtClean="0"/>
              <a:t>dict1.values()</a:t>
            </a:r>
          </a:p>
          <a:p>
            <a:pPr lvl="2"/>
            <a:r>
              <a:rPr lang="en-US" sz="1400" dirty="0" smtClean="0"/>
              <a:t>returns all the values in the dictionary as a list</a:t>
            </a:r>
          </a:p>
          <a:p>
            <a:pPr lvl="1"/>
            <a:r>
              <a:rPr lang="en-US" sz="1600" dirty="0" smtClean="0"/>
              <a:t>dict1.update(</a:t>
            </a:r>
            <a:r>
              <a:rPr lang="en-US" sz="1600" dirty="0" err="1" smtClean="0"/>
              <a:t>another_dictionary</a:t>
            </a:r>
            <a:r>
              <a:rPr lang="en-US" sz="1600" dirty="0" smtClean="0"/>
              <a:t>)</a:t>
            </a:r>
          </a:p>
          <a:p>
            <a:pPr lvl="2"/>
            <a:r>
              <a:rPr lang="en-US" sz="1400" dirty="0" smtClean="0"/>
              <a:t>we can update an the dictionary with another dictionary</a:t>
            </a:r>
          </a:p>
          <a:p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12C9-F306-4B2F-BB8F-15D4F75CBA2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dictionary variable that saves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{</a:t>
            </a:r>
            <a:r>
              <a:rPr lang="en-US" sz="2400" dirty="0"/>
              <a:t>'Tom': 20} (name: age </a:t>
            </a:r>
            <a:r>
              <a:rPr lang="en-US" sz="2400"/>
              <a:t>pair</a:t>
            </a:r>
            <a:r>
              <a:rPr lang="en-US" sz="2400" smtClean="0"/>
              <a:t>)</a:t>
            </a:r>
            <a:br>
              <a:rPr lang="en-US" sz="2400" smtClean="0"/>
            </a:br>
            <a:endParaRPr lang="en-US" sz="2400" dirty="0"/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Tom's age. </a:t>
            </a:r>
          </a:p>
          <a:p>
            <a:pPr lvl="1"/>
            <a:r>
              <a:rPr lang="en-US" sz="2000" dirty="0" smtClean="0"/>
              <a:t>Add </a:t>
            </a:r>
            <a:r>
              <a:rPr lang="en-US" sz="2000" dirty="0"/>
              <a:t>another person's age information: John, 30</a:t>
            </a:r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the number of keys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/>
              <a:t>the dictionary variable with another dictionary variable which is {'Sarah': 28, 'Jack': 41}</a:t>
            </a:r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the keys of the updated dictionary variable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DFE-15FD-4F24-BE8F-5B984EF5ED78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Variable (sometimes called object)</a:t>
            </a:r>
          </a:p>
          <a:p>
            <a:pPr lvl="1"/>
            <a:r>
              <a:rPr lang="en-US" sz="1800" dirty="0" smtClean="0"/>
              <a:t>something that saves a value, also called data</a:t>
            </a:r>
          </a:p>
          <a:p>
            <a:pPr lvl="1"/>
            <a:r>
              <a:rPr lang="en-US" sz="1800" dirty="0" smtClean="0"/>
              <a:t>the value can be several different types</a:t>
            </a:r>
          </a:p>
          <a:p>
            <a:pPr lvl="2"/>
            <a:r>
              <a:rPr lang="en-US" sz="1600" dirty="0" smtClean="0"/>
              <a:t>numbers, string (or text), list, tuple, dictionary, set, etc. </a:t>
            </a:r>
          </a:p>
          <a:p>
            <a:pPr lvl="1"/>
            <a:r>
              <a:rPr lang="en-US" sz="1800" dirty="0" smtClean="0"/>
              <a:t>How to create a variable</a:t>
            </a:r>
          </a:p>
          <a:p>
            <a:pPr lvl="2"/>
            <a:r>
              <a:rPr lang="en-US" sz="1600" dirty="0" smtClean="0"/>
              <a:t>We create a variable by assigning a value to it using ‘=‘</a:t>
            </a:r>
          </a:p>
          <a:p>
            <a:pPr lvl="2"/>
            <a:r>
              <a:rPr lang="en-US" sz="1600" dirty="0" smtClean="0"/>
              <a:t>a = 13</a:t>
            </a:r>
          </a:p>
          <a:p>
            <a:pPr lvl="2"/>
            <a:r>
              <a:rPr lang="en-US" sz="1600" dirty="0"/>
              <a:t>b = 'data </a:t>
            </a:r>
            <a:r>
              <a:rPr lang="en-US" sz="1600" dirty="0" smtClean="0"/>
              <a:t>science‘</a:t>
            </a:r>
          </a:p>
          <a:p>
            <a:pPr lvl="1"/>
            <a:r>
              <a:rPr lang="en-US" altLang="ko-KR" sz="2000" dirty="0"/>
              <a:t>How to print the value of a variable on the screen</a:t>
            </a:r>
            <a:endParaRPr lang="en-US" altLang="ko-KR" sz="2400" dirty="0"/>
          </a:p>
          <a:p>
            <a:pPr lvl="2"/>
            <a:r>
              <a:rPr lang="en-US" sz="1600" dirty="0" smtClean="0"/>
              <a:t>use the ‘print’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D09A-D0B6-4B87-B828-1CFDBF76FDC1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파이썬 문법 기초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Tuple</a:t>
            </a:r>
          </a:p>
          <a:p>
            <a:pPr lvl="1"/>
            <a:r>
              <a:rPr lang="en-US" sz="1800" dirty="0" smtClean="0"/>
              <a:t>a data structure that is very similar to a list</a:t>
            </a:r>
          </a:p>
          <a:p>
            <a:pPr lvl="1"/>
            <a:r>
              <a:rPr lang="en-US" sz="1800" dirty="0" smtClean="0"/>
              <a:t>But, immutable</a:t>
            </a:r>
          </a:p>
          <a:p>
            <a:pPr lvl="1"/>
            <a:r>
              <a:rPr lang="en-US" sz="1800" dirty="0" smtClean="0"/>
              <a:t>a = (1, 2, </a:t>
            </a:r>
            <a:r>
              <a:rPr lang="en-US" altLang="ko-KR" sz="1800" dirty="0" smtClean="0"/>
              <a:t>'</a:t>
            </a:r>
            <a:r>
              <a:rPr lang="en-US" sz="1800" dirty="0" smtClean="0"/>
              <a:t>python</a:t>
            </a:r>
            <a:r>
              <a:rPr lang="en-US" altLang="ko-KR" sz="1800" dirty="0"/>
              <a:t>'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both indexing and slicing are possible</a:t>
            </a:r>
          </a:p>
          <a:p>
            <a:pPr lvl="1"/>
            <a:r>
              <a:rPr lang="en-US" sz="1800" dirty="0" smtClean="0"/>
              <a:t>the common functions that are used with a list variable can also be used with a tuple</a:t>
            </a:r>
          </a:p>
          <a:p>
            <a:pPr lvl="2"/>
            <a:r>
              <a:rPr lang="en-US" sz="1400" dirty="0" err="1" smtClean="0"/>
              <a:t>len</a:t>
            </a:r>
            <a:r>
              <a:rPr lang="en-US" sz="1400" dirty="0" smtClean="0"/>
              <a:t>(), min(), max(), in, etc. </a:t>
            </a:r>
          </a:p>
          <a:p>
            <a:pPr lvl="1"/>
            <a:r>
              <a:rPr lang="en-US" sz="1800" dirty="0" smtClean="0"/>
              <a:t>When there is only one element for a tuple</a:t>
            </a:r>
          </a:p>
          <a:p>
            <a:pPr lvl="2"/>
            <a:r>
              <a:rPr lang="en-US" sz="1600" dirty="0" smtClean="0"/>
              <a:t>We need to include a comma after the element</a:t>
            </a:r>
          </a:p>
          <a:p>
            <a:pPr lvl="2"/>
            <a:r>
              <a:rPr lang="en-US" sz="1600" dirty="0" smtClean="0"/>
              <a:t>Because () can also be used to group items in calculation in order to force a certain calculation order</a:t>
            </a:r>
          </a:p>
          <a:p>
            <a:pPr lvl="3"/>
            <a:r>
              <a:rPr lang="en-US" sz="1050" dirty="0" smtClean="0"/>
              <a:t>(3+4)*5</a:t>
            </a:r>
          </a:p>
          <a:p>
            <a:pPr lvl="3"/>
            <a:r>
              <a:rPr lang="en-US" sz="1050" dirty="0" smtClean="0"/>
              <a:t>(3) vs. (3,)</a:t>
            </a:r>
          </a:p>
          <a:p>
            <a:pPr lvl="3"/>
            <a:endParaRPr lang="en-US" sz="1100" dirty="0" smtClean="0"/>
          </a:p>
          <a:p>
            <a:pPr lvl="2"/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6DFD-5F4A-4B38-AF2A-A64EC6BDF8F2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Tuple</a:t>
            </a:r>
          </a:p>
          <a:p>
            <a:pPr lvl="1"/>
            <a:r>
              <a:rPr lang="en-US" sz="1800" dirty="0" smtClean="0"/>
              <a:t>Converting between lists and tuples</a:t>
            </a:r>
          </a:p>
          <a:p>
            <a:pPr lvl="1"/>
            <a:r>
              <a:rPr lang="en-US" sz="1800" dirty="0" smtClean="0"/>
              <a:t>a = [1,2,3,4]</a:t>
            </a:r>
          </a:p>
          <a:p>
            <a:pPr lvl="1"/>
            <a:r>
              <a:rPr lang="en-US" sz="1800" dirty="0" smtClean="0"/>
              <a:t>b = (1,2,3,4)</a:t>
            </a:r>
          </a:p>
          <a:p>
            <a:pPr lvl="1"/>
            <a:r>
              <a:rPr lang="en-US" sz="1800" dirty="0" smtClean="0"/>
              <a:t>c = tuple(a)</a:t>
            </a:r>
          </a:p>
          <a:p>
            <a:pPr lvl="1"/>
            <a:r>
              <a:rPr lang="en-US" sz="1800" dirty="0" smtClean="0"/>
              <a:t>d = list(b)</a:t>
            </a:r>
          </a:p>
          <a:p>
            <a:pPr lvl="1"/>
            <a:r>
              <a:rPr lang="en-US" sz="1800" dirty="0" smtClean="0"/>
              <a:t>Try these</a:t>
            </a:r>
          </a:p>
          <a:p>
            <a:pPr lvl="2"/>
            <a:r>
              <a:rPr lang="en-US" sz="1800" dirty="0"/>
              <a:t>e = list('python</a:t>
            </a:r>
            <a:r>
              <a:rPr lang="en-US" sz="1800" dirty="0" smtClean="0"/>
              <a:t>')</a:t>
            </a:r>
          </a:p>
          <a:p>
            <a:pPr lvl="2"/>
            <a:r>
              <a:rPr lang="en-US" sz="1800" dirty="0"/>
              <a:t>f = tuple('python')</a:t>
            </a:r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sz="1100" dirty="0" smtClean="0"/>
          </a:p>
          <a:p>
            <a:pPr lvl="2"/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47BD-19FB-4AC1-88FE-26E34AA286EB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</a:t>
            </a:r>
          </a:p>
          <a:p>
            <a:pPr lvl="1"/>
            <a:r>
              <a:rPr lang="en-US" sz="2400" dirty="0" smtClean="0"/>
              <a:t>can be regarded as a list without duplicate elements (or members)</a:t>
            </a:r>
          </a:p>
          <a:p>
            <a:pPr lvl="1"/>
            <a:r>
              <a:rPr lang="en-US" sz="2400" dirty="0" smtClean="0"/>
              <a:t>commonly used when we want to remove duplicates</a:t>
            </a:r>
          </a:p>
          <a:p>
            <a:pPr lvl="1"/>
            <a:r>
              <a:rPr lang="en-US" sz="2400" dirty="0" smtClean="0"/>
              <a:t>can create with set()</a:t>
            </a:r>
          </a:p>
          <a:p>
            <a:pPr lvl="2"/>
            <a:r>
              <a:rPr lang="en-US" sz="2000" dirty="0" smtClean="0"/>
              <a:t>a list passed as a parameter</a:t>
            </a:r>
          </a:p>
          <a:p>
            <a:pPr lvl="1"/>
            <a:r>
              <a:rPr lang="en-US" sz="2400" dirty="0" smtClean="0"/>
              <a:t>a = [1,1,2,2,2,3]</a:t>
            </a:r>
          </a:p>
          <a:p>
            <a:pPr lvl="1"/>
            <a:r>
              <a:rPr lang="en-US" sz="2400" dirty="0" smtClean="0"/>
              <a:t>b = set(a)</a:t>
            </a:r>
          </a:p>
          <a:p>
            <a:pPr lvl="2"/>
            <a:r>
              <a:rPr lang="en-US" sz="2000" dirty="0" smtClean="0"/>
              <a:t>b =&gt; {1,2,3}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C3C2-5442-432B-BBC4-367AD3BD4149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set functions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 = {1,2,3}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b = {3,4}</a:t>
            </a:r>
          </a:p>
          <a:p>
            <a:pPr lvl="1"/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dir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(a)</a:t>
            </a:r>
          </a:p>
          <a:p>
            <a:pPr lvl="1"/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a.add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(4)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what if we type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a.add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(3)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We can use some set operations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Intersection of a and b,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a.intersection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(b)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Difference between a and b,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a.difference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(b)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Union of a and b,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a.union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(b)</a:t>
            </a:r>
          </a:p>
          <a:p>
            <a:pPr lvl="1"/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b.issubset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(a), whether b is a subset of a</a:t>
            </a:r>
          </a:p>
          <a:p>
            <a:pPr lvl="1"/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a.update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(b)</a:t>
            </a:r>
          </a:p>
          <a:p>
            <a:pPr lvl="1"/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6951-2514-42A8-8BE8-98BD7BD4668D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Naming conventions</a:t>
            </a:r>
          </a:p>
          <a:p>
            <a:pPr lvl="1"/>
            <a:r>
              <a:rPr lang="en-US" sz="1800" dirty="0" smtClean="0"/>
              <a:t>Refer </a:t>
            </a:r>
            <a:r>
              <a:rPr lang="en-US" sz="1800" dirty="0"/>
              <a:t>to </a:t>
            </a:r>
            <a:r>
              <a:rPr lang="en-US" sz="1800" dirty="0">
                <a:hlinkClick r:id="rId2"/>
              </a:rPr>
              <a:t>https://en.wikipedia.org/wiki/Naming_convention_(programming</a:t>
            </a:r>
            <a:r>
              <a:rPr lang="en-US" sz="1800" dirty="0" smtClean="0">
                <a:hlinkClick r:id="rId2"/>
              </a:rPr>
              <a:t>)</a:t>
            </a:r>
            <a:r>
              <a:rPr lang="en-US" sz="1800" dirty="0" smtClean="0"/>
              <a:t> for details</a:t>
            </a:r>
          </a:p>
          <a:p>
            <a:pPr lvl="1"/>
            <a:r>
              <a:rPr lang="en-US" sz="1800" dirty="0" smtClean="0"/>
              <a:t>No ‘must’ rules but, </a:t>
            </a:r>
          </a:p>
          <a:p>
            <a:pPr lvl="1"/>
            <a:r>
              <a:rPr lang="en-US" sz="1800" dirty="0" smtClean="0"/>
              <a:t>Should start with an alphabet character</a:t>
            </a:r>
          </a:p>
          <a:p>
            <a:pPr lvl="2"/>
            <a:r>
              <a:rPr lang="en-US" sz="1400" dirty="0" smtClean="0"/>
              <a:t>Do not start with a number or other symbols</a:t>
            </a:r>
          </a:p>
          <a:p>
            <a:pPr lvl="2"/>
            <a:r>
              <a:rPr lang="en-US" sz="1400" dirty="0" smtClean="0"/>
              <a:t>Do not start with _ (underscore) </a:t>
            </a:r>
          </a:p>
          <a:p>
            <a:pPr lvl="1"/>
            <a:r>
              <a:rPr lang="en-US" sz="1800" dirty="0" smtClean="0"/>
              <a:t>Do not use the names of existing Python modules and functions, which is displayed with a particular color on </a:t>
            </a:r>
            <a:r>
              <a:rPr lang="en-US" sz="1800" dirty="0" err="1" smtClean="0"/>
              <a:t>Jupyter</a:t>
            </a:r>
            <a:r>
              <a:rPr lang="en-US" sz="1800" dirty="0" smtClean="0"/>
              <a:t> Notebook</a:t>
            </a:r>
          </a:p>
          <a:p>
            <a:pPr lvl="2"/>
            <a:r>
              <a:rPr lang="en-US" sz="1400" dirty="0" smtClean="0"/>
              <a:t>Will override, e.g., print()</a:t>
            </a:r>
          </a:p>
          <a:p>
            <a:pPr lvl="1"/>
            <a:r>
              <a:rPr lang="en-US" sz="1800" dirty="0" smtClean="0"/>
              <a:t>Use a meaningful name according to the role or value that a variable saves</a:t>
            </a:r>
          </a:p>
          <a:p>
            <a:pPr lvl="2"/>
            <a:r>
              <a:rPr lang="en-US" sz="1400" dirty="0" smtClean="0"/>
              <a:t>Examples: age, gender, </a:t>
            </a:r>
            <a:r>
              <a:rPr lang="en-US" sz="1400" dirty="0" err="1" smtClean="0"/>
              <a:t>math_score</a:t>
            </a:r>
            <a:endParaRPr lang="en-US" sz="1400" dirty="0" smtClean="0"/>
          </a:p>
          <a:p>
            <a:pPr lvl="2"/>
            <a:r>
              <a:rPr lang="en-US" sz="1400" dirty="0" smtClean="0"/>
              <a:t>Be specific, but not too long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E15-3DCF-4AA2-A508-2F57DA89277A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Media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dirty="0" smtClean="0"/>
              <a:t>What is a function?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function receives one or more </a:t>
            </a:r>
            <a:r>
              <a:rPr lang="en-US" sz="1800" dirty="0" smtClean="0"/>
              <a:t>input values, called arguments (</a:t>
            </a:r>
            <a:r>
              <a:rPr lang="ko-KR" altLang="en-US" sz="1800" dirty="0" smtClean="0"/>
              <a:t>인자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It does a particular task (or calculation) using the inputs</a:t>
            </a:r>
          </a:p>
          <a:p>
            <a:pPr lvl="1"/>
            <a:r>
              <a:rPr lang="en-US" altLang="ko-KR" sz="1800" dirty="0" smtClean="0"/>
              <a:t>Usually, it returns the results of the task (or calculation)</a:t>
            </a:r>
            <a:endParaRPr lang="en-US" sz="18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</a:p>
          <a:p>
            <a:pPr lvl="1"/>
            <a:r>
              <a:rPr lang="en-US" sz="1800" dirty="0" smtClean="0"/>
              <a:t>print(something) =&gt; </a:t>
            </a:r>
            <a:r>
              <a:rPr lang="en-US" altLang="ko-KR" sz="1800" dirty="0" smtClean="0"/>
              <a:t>It prints out “something” on the screen.</a:t>
            </a:r>
          </a:p>
          <a:p>
            <a:pPr lvl="1"/>
            <a:r>
              <a:rPr lang="en-US" sz="1800" dirty="0" smtClean="0"/>
              <a:t>help(something) =&gt; It provides explanation about “something”</a:t>
            </a:r>
          </a:p>
          <a:p>
            <a:pPr lvl="1"/>
            <a:r>
              <a:rPr lang="en-US" altLang="ko-KR" sz="1800" dirty="0" smtClean="0"/>
              <a:t>min(2,3,4) =&gt; return the minimum value among the arguments</a:t>
            </a:r>
          </a:p>
          <a:p>
            <a:r>
              <a:rPr lang="en-US" sz="2000" dirty="0" smtClean="0"/>
              <a:t>List of Python built-in functions</a:t>
            </a:r>
            <a:endParaRPr lang="en-US" sz="2000" dirty="0"/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docs.python.org/3/library/functions.html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A59C-B8A7-420C-AC9E-61B692FC3BA0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파이썬 문법 기초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Coding can be regarded as</a:t>
            </a:r>
          </a:p>
          <a:p>
            <a:pPr lvl="1"/>
            <a:r>
              <a:rPr lang="en-US" sz="2400" dirty="0" smtClean="0"/>
              <a:t>Process of doing something using </a:t>
            </a:r>
            <a:r>
              <a:rPr lang="en-US" sz="2400" b="1" u="sng" dirty="0" smtClean="0"/>
              <a:t>functions</a:t>
            </a:r>
            <a:r>
              <a:rPr lang="en-US" sz="2400" dirty="0" smtClean="0"/>
              <a:t> and </a:t>
            </a:r>
            <a:r>
              <a:rPr lang="en-US" sz="2400" b="1" u="sng" dirty="0" smtClean="0"/>
              <a:t>data</a:t>
            </a:r>
            <a:r>
              <a:rPr lang="en-US" sz="2400" dirty="0" smtClean="0"/>
              <a:t>, which can be saved at variables.</a:t>
            </a:r>
          </a:p>
          <a:p>
            <a:pPr lvl="1"/>
            <a:r>
              <a:rPr lang="en-US" sz="2400" dirty="0" smtClean="0"/>
              <a:t>The functions that can be used and tasks that we can do vary according to the </a:t>
            </a:r>
            <a:r>
              <a:rPr lang="en-US" sz="2400" b="1" u="sng" dirty="0" smtClean="0"/>
              <a:t>types of data</a:t>
            </a:r>
            <a:r>
              <a:rPr lang="en-US" sz="2400" dirty="0" smtClean="0"/>
              <a:t>. </a:t>
            </a:r>
          </a:p>
          <a:p>
            <a:pPr marL="457200" lvl="1" indent="0">
              <a:buNone/>
            </a:pPr>
            <a:r>
              <a:rPr lang="en-US" sz="2400" dirty="0" smtClean="0"/>
              <a:t>=&gt; Thus, we first need to study data types and related functions.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60E2-48CA-48EE-9F8C-2D8E2484B28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Media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0C26-5F6B-4466-95AE-616AC9FB8501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파이썬 문법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(or value)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46E8-CD65-4B37-B4EB-82E948D9D210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4 types of numbers</a:t>
            </a:r>
          </a:p>
          <a:p>
            <a:pPr lvl="1"/>
            <a:r>
              <a:rPr lang="en-US" altLang="ko-KR" sz="2000" dirty="0" smtClean="0"/>
              <a:t>Integer (</a:t>
            </a:r>
            <a:r>
              <a:rPr lang="ko-KR" altLang="en-US" sz="2000" dirty="0" smtClean="0"/>
              <a:t>정수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smtClean="0"/>
              <a:t>e.g.) -23, 0, 1, 2, 24, 100, ...</a:t>
            </a:r>
          </a:p>
          <a:p>
            <a:pPr lvl="1"/>
            <a:r>
              <a:rPr lang="en-US" altLang="ko-KR" sz="2000" dirty="0" smtClean="0"/>
              <a:t>Floats (</a:t>
            </a:r>
            <a:r>
              <a:rPr lang="ko-KR" altLang="en-US" sz="2000" dirty="0" smtClean="0"/>
              <a:t>소수</a:t>
            </a:r>
            <a:r>
              <a:rPr lang="en-US" altLang="ko-KR" sz="2000" dirty="0" smtClean="0"/>
              <a:t>, floating point numbers)</a:t>
            </a:r>
          </a:p>
          <a:p>
            <a:pPr lvl="2"/>
            <a:r>
              <a:rPr lang="en-US" altLang="ko-KR" sz="1800" dirty="0" err="1" smtClean="0"/>
              <a:t>e.g</a:t>
            </a:r>
            <a:r>
              <a:rPr lang="en-US" altLang="ko-KR" sz="1800" dirty="0" smtClean="0"/>
              <a:t>) 1.1, 2.34, -3.1412, ...</a:t>
            </a:r>
          </a:p>
          <a:p>
            <a:pPr lvl="1"/>
            <a:r>
              <a:rPr lang="en-US" altLang="ko-KR" sz="2000" dirty="0" smtClean="0"/>
              <a:t>Complex numbers (</a:t>
            </a:r>
            <a:r>
              <a:rPr lang="ko-KR" altLang="en-US" sz="2000" dirty="0" smtClean="0"/>
              <a:t>복소수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smtClean="0"/>
              <a:t>real number + imaginary number</a:t>
            </a:r>
          </a:p>
          <a:p>
            <a:pPr lvl="1"/>
            <a:r>
              <a:rPr lang="en-US" altLang="ko-KR" sz="2000" dirty="0" smtClean="0"/>
              <a:t>Boolean</a:t>
            </a:r>
          </a:p>
          <a:p>
            <a:pPr lvl="2"/>
            <a:r>
              <a:rPr lang="en-US" altLang="ko-KR" sz="1800" dirty="0" smtClean="0"/>
              <a:t>True, False</a:t>
            </a:r>
          </a:p>
          <a:p>
            <a:pPr lvl="3"/>
            <a:r>
              <a:rPr lang="en-US" altLang="ko-KR" sz="1400" dirty="0" smtClean="0"/>
              <a:t>True is regarded as 1 while False is regarded as 0 in Python. </a:t>
            </a:r>
          </a:p>
          <a:p>
            <a:pPr lvl="3"/>
            <a:r>
              <a:rPr lang="en-US" altLang="ko-KR" sz="1400" dirty="0" smtClean="0"/>
              <a:t>Do not confuse with ‘True’ or ‘False’</a:t>
            </a:r>
          </a:p>
          <a:p>
            <a:r>
              <a:rPr lang="en-US" altLang="ko-KR" sz="2400" dirty="0" smtClean="0"/>
              <a:t>How to check out the type of a variable</a:t>
            </a:r>
          </a:p>
          <a:p>
            <a:pPr lvl="1"/>
            <a:r>
              <a:rPr lang="en-US" altLang="ko-KR" sz="1800" b="1" dirty="0" smtClean="0"/>
              <a:t>You can use the “</a:t>
            </a:r>
            <a:r>
              <a:rPr lang="en-US" altLang="ko-KR" sz="1800" b="1" u="sng" dirty="0" smtClean="0"/>
              <a:t>type()</a:t>
            </a:r>
            <a:r>
              <a:rPr lang="en-US" altLang="ko-KR" sz="1800" b="1" dirty="0" smtClean="0"/>
              <a:t>” function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79A-5FF4-44D8-B86C-AA8923B2351D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8151</TotalTime>
  <Words>2019</Words>
  <Application>Microsoft Office PowerPoint</Application>
  <PresentationFormat>On-screen Show (4:3)</PresentationFormat>
  <Paragraphs>450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01013022</vt:lpstr>
      <vt:lpstr>Python data types</vt:lpstr>
      <vt:lpstr>Most basic components</vt:lpstr>
      <vt:lpstr>Variables</vt:lpstr>
      <vt:lpstr>Naming a variable</vt:lpstr>
      <vt:lpstr>Functions</vt:lpstr>
      <vt:lpstr>Coding</vt:lpstr>
      <vt:lpstr>data types</vt:lpstr>
      <vt:lpstr>Data (or value) types</vt:lpstr>
      <vt:lpstr>Numbers</vt:lpstr>
      <vt:lpstr>Numbers</vt:lpstr>
      <vt:lpstr>Exercise</vt:lpstr>
      <vt:lpstr>List</vt:lpstr>
      <vt:lpstr>List</vt:lpstr>
      <vt:lpstr>List (cont.)</vt:lpstr>
      <vt:lpstr>List (cont.)</vt:lpstr>
      <vt:lpstr>List (cont.)</vt:lpstr>
      <vt:lpstr>List (cont.)</vt:lpstr>
      <vt:lpstr>List (cont.)</vt:lpstr>
      <vt:lpstr>Exercise</vt:lpstr>
      <vt:lpstr>String</vt:lpstr>
      <vt:lpstr>String</vt:lpstr>
      <vt:lpstr>String (cont.)</vt:lpstr>
      <vt:lpstr>String (cont.)</vt:lpstr>
      <vt:lpstr>String (cont.)</vt:lpstr>
      <vt:lpstr>String (cont.)</vt:lpstr>
      <vt:lpstr>Exercise</vt:lpstr>
      <vt:lpstr>Dictionary</vt:lpstr>
      <vt:lpstr>Dictionary (cont.)</vt:lpstr>
      <vt:lpstr>Exercise</vt:lpstr>
      <vt:lpstr>Tuple</vt:lpstr>
      <vt:lpstr>Tuple</vt:lpstr>
      <vt:lpstr>Set</vt:lpstr>
      <vt:lpstr>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109</cp:revision>
  <dcterms:created xsi:type="dcterms:W3CDTF">2015-01-19T14:33:39Z</dcterms:created>
  <dcterms:modified xsi:type="dcterms:W3CDTF">2020-01-04T16:16:30Z</dcterms:modified>
</cp:coreProperties>
</file>