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430" r:id="rId3"/>
    <p:sldId id="431" r:id="rId4"/>
    <p:sldId id="439" r:id="rId5"/>
    <p:sldId id="440" r:id="rId6"/>
    <p:sldId id="441" r:id="rId7"/>
    <p:sldId id="442" r:id="rId8"/>
    <p:sldId id="443" r:id="rId9"/>
    <p:sldId id="391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618" autoAdjust="0"/>
  </p:normalViewPr>
  <p:slideViewPr>
    <p:cSldViewPr>
      <p:cViewPr varScale="1">
        <p:scale>
          <a:sx n="91" d="100"/>
          <a:sy n="91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7F8CF-A034-43E0-AA4B-37D20DDEA230}" type="datetime1">
              <a:rPr lang="en-US" smtClean="0"/>
              <a:t>10/26/18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Frequency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4AEAC-7A60-4629-9A48-E7EBCB62FEE2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B7397-FABC-4A0A-8F6F-B5D2135D4BEC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860C-4852-495B-B0C1-8C95A54858A7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6A422-EE4B-4B58-BCF8-D4B68225BB7B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479C9-4B64-4E06-9BE8-BADEF60ADCA8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A869C-2863-4D05-B57D-099DE9EB6D90}" type="datetime1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46F4B-1E7A-4AF7-B85B-83EC48A1BBAC}" type="datetime1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71EB5-E1EF-4542-823A-46B58B34266F}" type="datetime1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987-7621-476B-AED2-E9CA83B9C92D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A1085-5520-4D84-A96B-2C93E86E328E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59FF2A5-6E64-488D-AC13-3176A1818C3B}" type="datetime1">
              <a:rPr lang="en-US" smtClean="0"/>
              <a:t>10/26/18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7/06/12/well/live/having-friends-is-good-for-you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ver.com/main/read.nhn?mode=LSD&amp;mid=sec&amp;sid1=101&amp;oid=277&amp;aid=00041644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ueller/word_cloud" TargetMode="External"/><Relationship Id="rId2" Type="http://schemas.openxmlformats.org/officeDocument/2006/relationships/hyperlink" Target="http://www.lfd.uci.edu/~gohlke/pythonlibs/#wordclou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Process</a:t>
            </a:r>
          </a:p>
          <a:p>
            <a:pPr lvl="1"/>
            <a:r>
              <a:rPr lang="en-US" sz="2000" dirty="0"/>
              <a:t>1) Obtain text data</a:t>
            </a:r>
          </a:p>
          <a:p>
            <a:pPr lvl="1"/>
            <a:r>
              <a:rPr lang="en-US" sz="2000" dirty="0"/>
              <a:t>2) Text preprocessing</a:t>
            </a:r>
          </a:p>
          <a:p>
            <a:pPr lvl="1"/>
            <a:r>
              <a:rPr lang="en-US" sz="2000" dirty="0"/>
              <a:t>3) </a:t>
            </a:r>
            <a:r>
              <a:rPr lang="ko-KR" altLang="en-US" sz="2000" dirty="0"/>
              <a:t>특정 품사의 단어 추출하기</a:t>
            </a:r>
            <a:endParaRPr lang="en-US" altLang="ko-KR" sz="2000" dirty="0"/>
          </a:p>
          <a:p>
            <a:pPr lvl="1"/>
            <a:r>
              <a:rPr lang="en-US" sz="2000" dirty="0"/>
              <a:t>4) Frequency</a:t>
            </a:r>
          </a:p>
          <a:p>
            <a:r>
              <a:rPr lang="en-US" sz="2400" dirty="0"/>
              <a:t>1) To obtain text data</a:t>
            </a:r>
          </a:p>
          <a:p>
            <a:pPr lvl="1"/>
            <a:r>
              <a:rPr lang="en-US" sz="2000" dirty="0"/>
              <a:t>For this, we try to web-scrape the following article from the New York Times</a:t>
            </a:r>
          </a:p>
          <a:p>
            <a:pPr lvl="1"/>
            <a:r>
              <a:rPr lang="en-US" sz="2000" dirty="0">
                <a:hlinkClick r:id="rId2"/>
              </a:rPr>
              <a:t>https://www.nytimes.com/2017/06/12/well/live/having-friends-is-good-for-you.html</a:t>
            </a:r>
            <a:r>
              <a:rPr lang="en-US" sz="20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2) Text preprocessing</a:t>
            </a:r>
          </a:p>
          <a:p>
            <a:pPr lvl="1"/>
            <a:r>
              <a:rPr lang="en-US" sz="2000" dirty="0"/>
              <a:t>Main steps</a:t>
            </a:r>
          </a:p>
          <a:p>
            <a:pPr lvl="2"/>
            <a:r>
              <a:rPr lang="en-US" sz="1800" dirty="0"/>
              <a:t>Get the article content</a:t>
            </a:r>
          </a:p>
          <a:p>
            <a:pPr lvl="2"/>
            <a:r>
              <a:rPr lang="en-US" sz="1800" dirty="0"/>
              <a:t>Preprocessing</a:t>
            </a:r>
          </a:p>
          <a:p>
            <a:pPr lvl="3"/>
            <a:r>
              <a:rPr lang="en-US" sz="1400" dirty="0"/>
              <a:t>Text cleaning (remove symbols/marks)</a:t>
            </a:r>
          </a:p>
          <a:p>
            <a:pPr lvl="3"/>
            <a:r>
              <a:rPr lang="en-US" sz="1400" dirty="0"/>
              <a:t>Case conversion</a:t>
            </a:r>
          </a:p>
          <a:p>
            <a:pPr lvl="3"/>
            <a:r>
              <a:rPr lang="en-US" sz="1400" dirty="0"/>
              <a:t>Tokenization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nltk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이용하면 된다</a:t>
            </a:r>
            <a:r>
              <a:rPr lang="en-US" altLang="ko-KR" sz="1400" dirty="0"/>
              <a:t>)</a:t>
            </a:r>
            <a:endParaRPr lang="en-US" sz="1400" dirty="0"/>
          </a:p>
          <a:p>
            <a:pPr lvl="3"/>
            <a:r>
              <a:rPr lang="en-US" sz="1400" dirty="0"/>
              <a:t>Parts of Speech (POS) tagging (</a:t>
            </a:r>
            <a:r>
              <a:rPr lang="ko-KR" altLang="en-US" sz="1400" dirty="0"/>
              <a:t>품사 </a:t>
            </a:r>
            <a:r>
              <a:rPr lang="en-US" altLang="ko-KR" sz="1400" dirty="0"/>
              <a:t>tagging)</a:t>
            </a:r>
          </a:p>
          <a:p>
            <a:pPr lvl="3"/>
            <a:r>
              <a:rPr lang="ko-KR" altLang="en-US" sz="1400" b="1" dirty="0"/>
              <a:t>특정 품사 단어 추출 </a:t>
            </a:r>
            <a:r>
              <a:rPr lang="en-US" altLang="ko-KR" sz="1400" b="1" dirty="0"/>
              <a:t>(e.g., </a:t>
            </a:r>
            <a:r>
              <a:rPr lang="ko-KR" altLang="en-US" sz="1400" b="1" dirty="0"/>
              <a:t>명사</a:t>
            </a:r>
            <a:r>
              <a:rPr lang="en-US" altLang="ko-KR" sz="1400" b="1" dirty="0"/>
              <a:t>)</a:t>
            </a:r>
          </a:p>
          <a:p>
            <a:pPr lvl="3"/>
            <a:r>
              <a:rPr lang="en-US" sz="1400" dirty="0"/>
              <a:t>Lemmatization </a:t>
            </a:r>
            <a:r>
              <a:rPr lang="en-US" altLang="ko-KR" sz="1400" dirty="0"/>
              <a:t>(</a:t>
            </a:r>
            <a:r>
              <a:rPr lang="ko-KR" altLang="en-US" sz="1400" dirty="0"/>
              <a:t>원형 찾기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Lamma</a:t>
            </a:r>
            <a:r>
              <a:rPr lang="en-US" altLang="ko-KR" sz="1400" dirty="0"/>
              <a:t>’</a:t>
            </a:r>
            <a:r>
              <a:rPr lang="ko-KR" altLang="en-US" sz="1400" dirty="0"/>
              <a:t>가 원형을 의미한다</a:t>
            </a:r>
            <a:r>
              <a:rPr lang="en-US" altLang="ko-KR" sz="1400" dirty="0"/>
              <a:t>)</a:t>
            </a:r>
            <a:endParaRPr lang="en-US" sz="1400" b="1" dirty="0"/>
          </a:p>
          <a:p>
            <a:pPr lvl="3"/>
            <a:r>
              <a:rPr lang="en-US" sz="1400" dirty="0"/>
              <a:t>Removing </a:t>
            </a:r>
            <a:r>
              <a:rPr lang="en-US" sz="1400" dirty="0" err="1"/>
              <a:t>stopwords</a:t>
            </a:r>
            <a:r>
              <a:rPr lang="en-US" sz="1400" dirty="0"/>
              <a:t> (</a:t>
            </a:r>
            <a:r>
              <a:rPr lang="ko-KR" altLang="en-US" sz="1400" dirty="0"/>
              <a:t>불용어</a:t>
            </a:r>
            <a:r>
              <a:rPr lang="en-US" altLang="ko-KR" sz="1400" dirty="0"/>
              <a:t>)</a:t>
            </a:r>
          </a:p>
          <a:p>
            <a:pPr lvl="2"/>
            <a:r>
              <a:rPr lang="en-US" altLang="ko-KR" sz="1800" b="1" dirty="0"/>
              <a:t>Count words</a:t>
            </a:r>
          </a:p>
          <a:p>
            <a:pPr lvl="3"/>
            <a:r>
              <a:rPr lang="en-US" altLang="ko-KR" sz="1400" b="1" dirty="0"/>
              <a:t>use the ‘Counter’ module</a:t>
            </a:r>
          </a:p>
          <a:p>
            <a:pPr lvl="1"/>
            <a:r>
              <a:rPr lang="en-US" sz="2000" dirty="0"/>
              <a:t>See ‘</a:t>
            </a:r>
            <a:r>
              <a:rPr lang="en-US" sz="2000" dirty="0" err="1"/>
              <a:t>English_preprocessing.ipynb</a:t>
            </a:r>
            <a:r>
              <a:rPr lang="en-US" sz="2000" dirty="0"/>
              <a:t>’</a:t>
            </a:r>
          </a:p>
          <a:p>
            <a:pPr lvl="3"/>
            <a:endParaRPr lang="en-US" altLang="ko-KR" sz="1200" b="1" dirty="0"/>
          </a:p>
          <a:p>
            <a:pPr lvl="3"/>
            <a:endParaRPr lang="en-US" altLang="ko-KR" sz="1200" dirty="0"/>
          </a:p>
          <a:p>
            <a:pPr lvl="3"/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– </a:t>
            </a:r>
            <a:r>
              <a:rPr lang="ko-KR" altLang="en-US" dirty="0"/>
              <a:t>한글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Process</a:t>
            </a:r>
          </a:p>
          <a:p>
            <a:pPr lvl="1"/>
            <a:r>
              <a:rPr lang="en-US" altLang="ko-KR" sz="2000" dirty="0"/>
              <a:t>Obtain news articles</a:t>
            </a:r>
          </a:p>
          <a:p>
            <a:pPr lvl="1"/>
            <a:r>
              <a:rPr lang="en-US" altLang="ko-KR" sz="2000" dirty="0"/>
              <a:t>Text preprocessing</a:t>
            </a:r>
          </a:p>
          <a:p>
            <a:pPr lvl="2"/>
            <a:r>
              <a:rPr lang="en-US" sz="1800" dirty="0"/>
              <a:t>Text cleaning (remove symbols/marks)</a:t>
            </a:r>
          </a:p>
          <a:p>
            <a:pPr lvl="2"/>
            <a:r>
              <a:rPr lang="ko-KR" altLang="en-US" sz="1800" dirty="0"/>
              <a:t>형태소 분석</a:t>
            </a:r>
            <a:endParaRPr lang="en-US" altLang="ko-KR" sz="1800" dirty="0"/>
          </a:p>
          <a:p>
            <a:pPr lvl="2"/>
            <a:r>
              <a:rPr lang="ko-KR" altLang="en-US" sz="1800" dirty="0"/>
              <a:t>특정 품사 단어 추출 </a:t>
            </a:r>
            <a:r>
              <a:rPr lang="en-US" altLang="ko-KR" sz="1800" dirty="0"/>
              <a:t>(e.g., </a:t>
            </a:r>
            <a:r>
              <a:rPr lang="ko-KR" altLang="en-US" sz="1800" dirty="0"/>
              <a:t>명사</a:t>
            </a:r>
            <a:r>
              <a:rPr lang="en-US" altLang="ko-KR" sz="1800" dirty="0"/>
              <a:t>)</a:t>
            </a:r>
            <a:endParaRPr lang="en-US" sz="1800" dirty="0"/>
          </a:p>
          <a:p>
            <a:pPr lvl="2"/>
            <a:r>
              <a:rPr lang="en-US" sz="1800" dirty="0"/>
              <a:t>Removing </a:t>
            </a:r>
            <a:r>
              <a:rPr lang="en-US" sz="1800" dirty="0" err="1"/>
              <a:t>stopwords</a:t>
            </a:r>
            <a:r>
              <a:rPr lang="en-US" sz="1800" dirty="0"/>
              <a:t> (</a:t>
            </a:r>
            <a:r>
              <a:rPr lang="ko-KR" altLang="en-US" sz="1800" dirty="0"/>
              <a:t>불용어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2200" dirty="0"/>
              <a:t>Count words</a:t>
            </a:r>
          </a:p>
          <a:p>
            <a:pPr lvl="2"/>
            <a:r>
              <a:rPr lang="en-US" altLang="ko-KR" sz="1800" dirty="0"/>
              <a:t>use the ‘Counter’ module</a:t>
            </a:r>
          </a:p>
          <a:p>
            <a:r>
              <a:rPr lang="en-US" altLang="ko-KR" sz="2600" dirty="0"/>
              <a:t>See ‘</a:t>
            </a:r>
            <a:r>
              <a:rPr lang="en-US" altLang="ko-KR" sz="2600" dirty="0" err="1"/>
              <a:t>Korean_preprocessing.ipynb</a:t>
            </a:r>
            <a:r>
              <a:rPr lang="en-US" altLang="ko-KR" sz="2600" dirty="0"/>
              <a:t>’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 article</a:t>
            </a:r>
          </a:p>
          <a:p>
            <a:pPr lvl="1"/>
            <a:r>
              <a:rPr lang="ko-KR" altLang="en-US" sz="2400" dirty="0"/>
              <a:t>비트코인 관련 기사</a:t>
            </a:r>
            <a:endParaRPr lang="en-US" sz="2400" dirty="0"/>
          </a:p>
          <a:p>
            <a:pPr lvl="1"/>
            <a:r>
              <a:rPr lang="en-US" sz="2400" dirty="0">
                <a:hlinkClick r:id="rId2"/>
              </a:rPr>
              <a:t>http://news.naver.com/main/read.nhn?mode=LSD&amp;mid=sec&amp;sid1=101&amp;oid=277&amp;aid=0004164498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8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  <p:pic>
        <p:nvPicPr>
          <p:cNvPr id="1026" name="Picture 2" descr="Image result for word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3218"/>
            <a:ext cx="6858000" cy="35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2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Word cloud</a:t>
            </a:r>
          </a:p>
          <a:p>
            <a:pPr lvl="1"/>
            <a:r>
              <a:rPr lang="en-US" altLang="ko-KR" sz="2000" dirty="0"/>
              <a:t>Installation</a:t>
            </a:r>
          </a:p>
          <a:p>
            <a:pPr lvl="2"/>
            <a:r>
              <a:rPr lang="en-US" altLang="ko-KR" sz="1800" dirty="0"/>
              <a:t>Method 1</a:t>
            </a:r>
          </a:p>
          <a:p>
            <a:pPr lvl="3"/>
            <a:r>
              <a:rPr lang="en-US" sz="1400" dirty="0"/>
              <a:t>pip install </a:t>
            </a:r>
            <a:r>
              <a:rPr lang="en-US" sz="1400" dirty="0" err="1"/>
              <a:t>wordcloud</a:t>
            </a:r>
            <a:r>
              <a:rPr lang="en-US" sz="1400" dirty="0"/>
              <a:t> or,</a:t>
            </a:r>
          </a:p>
          <a:p>
            <a:pPr lvl="3"/>
            <a:r>
              <a:rPr lang="en-US" sz="1400" dirty="0" err="1"/>
              <a:t>conda</a:t>
            </a:r>
            <a:r>
              <a:rPr lang="en-US" sz="1400" dirty="0"/>
              <a:t> install -c https://conda.anaconda.org/amueller </a:t>
            </a:r>
            <a:r>
              <a:rPr lang="en-US" sz="1400" dirty="0" err="1"/>
              <a:t>wordcloud</a:t>
            </a:r>
            <a:endParaRPr lang="en-US" sz="1400" dirty="0"/>
          </a:p>
          <a:p>
            <a:pPr lvl="2"/>
            <a:r>
              <a:rPr lang="en-US" altLang="ko-KR" sz="1800" dirty="0"/>
              <a:t>Method 2</a:t>
            </a:r>
          </a:p>
          <a:p>
            <a:pPr lvl="3"/>
            <a:r>
              <a:rPr lang="en-US" altLang="ko-KR" sz="1400" dirty="0"/>
              <a:t>Download the </a:t>
            </a:r>
            <a:r>
              <a:rPr lang="en-US" altLang="ko-KR" sz="1400" dirty="0" err="1"/>
              <a:t>wordcloud</a:t>
            </a:r>
            <a:r>
              <a:rPr lang="en-US" altLang="ko-KR" sz="1400" dirty="0"/>
              <a:t> module from </a:t>
            </a:r>
          </a:p>
          <a:p>
            <a:pPr lvl="3"/>
            <a:r>
              <a:rPr lang="en-US" sz="1400" dirty="0">
                <a:hlinkClick r:id="rId2"/>
              </a:rPr>
              <a:t>http://www.lfd.uci.edu/~gohlke/pythonlibs/#wordcloud</a:t>
            </a:r>
            <a:endParaRPr lang="en-US" sz="1400" dirty="0"/>
          </a:p>
          <a:p>
            <a:pPr lvl="3"/>
            <a:r>
              <a:rPr lang="en-US" sz="1400" dirty="0"/>
              <a:t>After downloading the file, on a CMD window you need to move to the folder where the file is save at</a:t>
            </a:r>
          </a:p>
          <a:p>
            <a:pPr lvl="3"/>
            <a:r>
              <a:rPr lang="en-US" sz="1400" dirty="0"/>
              <a:t>At the folder, please type the following command on the window</a:t>
            </a:r>
          </a:p>
          <a:p>
            <a:pPr lvl="3"/>
            <a:r>
              <a:rPr lang="en-US" sz="1400" dirty="0"/>
              <a:t>pip install wordcloud-1.2.1-cp36-cp36m-win_amd64.whl</a:t>
            </a:r>
          </a:p>
          <a:p>
            <a:pPr lvl="1"/>
            <a:r>
              <a:rPr lang="en-US" sz="2000" dirty="0"/>
              <a:t>Document</a:t>
            </a:r>
          </a:p>
          <a:p>
            <a:pPr lvl="2"/>
            <a:r>
              <a:rPr lang="en-US" sz="1600" dirty="0">
                <a:hlinkClick r:id="rId3"/>
              </a:rPr>
              <a:t>https://github.com/amueller/word_cloud</a:t>
            </a:r>
            <a:r>
              <a:rPr lang="en-US" sz="16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English text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Wordcloud_En.ipynb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Korean text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Wordcloud_Kr.ipynb</a:t>
            </a:r>
            <a:r>
              <a:rPr lang="en-US" dirty="0"/>
              <a:t>”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36242</TotalTime>
  <Words>372</Words>
  <Application>Microsoft Macintosh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Tahoma</vt:lpstr>
      <vt:lpstr>Wingdings</vt:lpstr>
      <vt:lpstr>01013022</vt:lpstr>
      <vt:lpstr>Frequency</vt:lpstr>
      <vt:lpstr>Frequency</vt:lpstr>
      <vt:lpstr>Frequency (cont’d)</vt:lpstr>
      <vt:lpstr>Frequency – 한글 </vt:lpstr>
      <vt:lpstr>Exercise</vt:lpstr>
      <vt:lpstr>Word cloud</vt:lpstr>
      <vt:lpstr>Word cloud</vt:lpstr>
      <vt:lpstr>Word cloud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Chae Jehoon</cp:lastModifiedBy>
  <cp:revision>214</cp:revision>
  <dcterms:created xsi:type="dcterms:W3CDTF">2015-01-19T14:33:39Z</dcterms:created>
  <dcterms:modified xsi:type="dcterms:W3CDTF">2018-10-26T13:41:42Z</dcterms:modified>
</cp:coreProperties>
</file>