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85" r:id="rId20"/>
    <p:sldId id="258" r:id="rId21"/>
    <p:sldId id="259" r:id="rId22"/>
    <p:sldId id="260" r:id="rId23"/>
    <p:sldId id="266" r:id="rId24"/>
    <p:sldId id="269" r:id="rId25"/>
    <p:sldId id="267" r:id="rId26"/>
    <p:sldId id="268" r:id="rId27"/>
    <p:sldId id="270" r:id="rId28"/>
    <p:sldId id="271" r:id="rId29"/>
    <p:sldId id="273" r:id="rId30"/>
    <p:sldId id="276" r:id="rId31"/>
    <p:sldId id="275" r:id="rId32"/>
    <p:sldId id="272" r:id="rId33"/>
    <p:sldId id="274" r:id="rId34"/>
    <p:sldId id="278" r:id="rId35"/>
    <p:sldId id="279" r:id="rId36"/>
    <p:sldId id="280" r:id="rId37"/>
    <p:sldId id="282" r:id="rId38"/>
    <p:sldId id="283" r:id="rId39"/>
    <p:sldId id="309" r:id="rId40"/>
    <p:sldId id="305" r:id="rId41"/>
    <p:sldId id="316" r:id="rId42"/>
    <p:sldId id="311" r:id="rId43"/>
    <p:sldId id="310" r:id="rId44"/>
    <p:sldId id="308" r:id="rId45"/>
    <p:sldId id="306" r:id="rId46"/>
    <p:sldId id="307" r:id="rId47"/>
    <p:sldId id="313" r:id="rId48"/>
    <p:sldId id="317" r:id="rId49"/>
    <p:sldId id="318" r:id="rId50"/>
    <p:sldId id="312" r:id="rId51"/>
    <p:sldId id="315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83995" autoAdjust="0"/>
  </p:normalViewPr>
  <p:slideViewPr>
    <p:cSldViewPr snapToGrid="0">
      <p:cViewPr varScale="1">
        <p:scale>
          <a:sx n="67" d="100"/>
          <a:sy n="67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D3CE6-A00D-4119-8F30-2C1A471FB00D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7F95A-6272-4328-9D23-47C7BBF73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0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Mutual information (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상호정보량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두 사건 사이에 얼마나 밀접한 관계가 있는 지를 측정할 수 있는 유용한 개념으로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pearson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correlation, spearman correlation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등과는 달리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nonlinear correlation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잡아 낼 수 있다는 장점을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이용하여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phenotype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별로 특징적으로 상호정보량이 높아지는 단백질 그룹을 찾아낼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8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추가적으로 이렇게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된 단백질들을 </a:t>
            </a:r>
            <a:r>
              <a:rPr lang="en-US" altLang="ko-KR" dirty="0" err="1" smtClean="0"/>
              <a:t>omnipath</a:t>
            </a:r>
            <a:r>
              <a:rPr lang="ko-KR" altLang="en-US" dirty="0" smtClean="0"/>
              <a:t>라는 네트워크 데이터베이스</a:t>
            </a:r>
            <a:r>
              <a:rPr lang="ko-KR" altLang="en-US" baseline="0" dirty="0" smtClean="0"/>
              <a:t>를 이용하여 분석을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왼쪽은 </a:t>
            </a:r>
            <a:r>
              <a:rPr lang="en-US" altLang="ko-KR" baseline="0" dirty="0" smtClean="0"/>
              <a:t>tight clustering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필터링된</a:t>
            </a:r>
            <a:r>
              <a:rPr lang="ko-KR" altLang="en-US" baseline="0" dirty="0" smtClean="0"/>
              <a:t> 노화조건에서 활성화되는 단백질 흐름을 가진 네트워크이고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오른쪽은 노화조건에서 비활성화되는 단백질 흐름을 가진 네트워크입니다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63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클러스터에 공통으로 포함되는 유전자들만을 대상으로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Omnipath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OmniPath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guidelines and gateway for literature-curated signaling pathway resources, Nat Methods. 2016 Nov 29;13(12):966-967.)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pathway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분석을 해보았을 때 두 클러스터에 공통으로 포함되는 유전자들은 다음과 같은 구조로 연결되어 있었습니다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6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클러스터에 공통으로 포함되는 유전자들만을 대상으로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pathway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분석을 해보았을 때 두 클러스터에 공통으로 포함되는 유전자들은 다음과 같은 구조로 연결되어 있었습니다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이러한 구조는 서로 배타적인 </a:t>
            </a:r>
            <a:r>
              <a:rPr lang="en-US" altLang="ko-KR" dirty="0" smtClean="0"/>
              <a:t>C1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C2</a:t>
            </a:r>
            <a:r>
              <a:rPr lang="ko-KR" altLang="en-US" dirty="0" smtClean="0"/>
              <a:t>의 두 신호 흐름을 </a:t>
            </a:r>
            <a:r>
              <a:rPr lang="en-US" altLang="ko-KR" dirty="0" err="1" smtClean="0"/>
              <a:t>phosphoration</a:t>
            </a:r>
            <a:r>
              <a:rPr lang="en-US" altLang="ko-KR" dirty="0" smtClean="0"/>
              <a:t> state change</a:t>
            </a:r>
            <a:r>
              <a:rPr lang="ko-KR" altLang="en-US" dirty="0" smtClean="0"/>
              <a:t>를 통하여 매개하고 있는 단백질이라고 추측할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이러한 구조에는 저희가 관심있게 보고 있는 </a:t>
            </a:r>
            <a:r>
              <a:rPr lang="en-US" altLang="ko-KR" dirty="0" smtClean="0"/>
              <a:t>SASP</a:t>
            </a:r>
            <a:r>
              <a:rPr lang="ko-KR" altLang="en-US" dirty="0" smtClean="0"/>
              <a:t>와 관련된 </a:t>
            </a:r>
            <a:r>
              <a:rPr lang="en-US" altLang="ko-KR" dirty="0" smtClean="0"/>
              <a:t>NFKB1 feedback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IRS1</a:t>
            </a:r>
            <a:r>
              <a:rPr lang="ko-KR" altLang="en-US" dirty="0" smtClean="0"/>
              <a:t>이 포함되어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upstream</a:t>
            </a:r>
            <a:r>
              <a:rPr lang="ko-KR" altLang="en-US" dirty="0" smtClean="0"/>
              <a:t>에서 조절하고 있는 </a:t>
            </a:r>
            <a:r>
              <a:rPr lang="en-US" altLang="ko-KR" dirty="0" smtClean="0"/>
              <a:t>PKC</a:t>
            </a:r>
            <a:r>
              <a:rPr lang="ko-KR" altLang="en-US" dirty="0" smtClean="0"/>
              <a:t>를 확인할 수 있었습니다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8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senescence condition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quiescence condition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비교함으로써 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phenotype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결정하는데 필수적은 단백질들을 찾아냈습니다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구체적으로는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phenotype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point)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별로 각각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mutual information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계산하고 이들의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차이값을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취했습니다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5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이용하여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해보았을 때 다음과 같이 비교적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뚜렷이 보이는 것을 확인하였습니다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2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Heatmap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그렸을때</a:t>
            </a:r>
            <a:r>
              <a:rPr lang="ko-KR" altLang="en-US" dirty="0" smtClean="0"/>
              <a:t> 또한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클러스터로 잘 나뉘는 것을 관찰할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4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여기에 더하여 </a:t>
            </a:r>
            <a:r>
              <a:rPr lang="en-US" altLang="ko-KR" dirty="0" smtClean="0"/>
              <a:t>tight </a:t>
            </a:r>
            <a:r>
              <a:rPr lang="en-US" altLang="ko-KR" dirty="0" err="1" smtClean="0"/>
              <a:t>clusterin</a:t>
            </a:r>
            <a:r>
              <a:rPr lang="ko-KR" altLang="en-US" dirty="0" smtClean="0"/>
              <a:t>이라는 좀 더 </a:t>
            </a:r>
            <a:r>
              <a:rPr lang="en-US" altLang="ko-KR" dirty="0" smtClean="0"/>
              <a:t>strict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clustering </a:t>
            </a:r>
            <a:r>
              <a:rPr lang="ko-KR" altLang="en-US" dirty="0" smtClean="0"/>
              <a:t>기법을 적용하면 짙은 파란색으로 표시된 완벽히 </a:t>
            </a:r>
            <a:r>
              <a:rPr lang="en-US" altLang="ko-KR" dirty="0" err="1" smtClean="0"/>
              <a:t>clusterging</a:t>
            </a:r>
            <a:r>
              <a:rPr lang="ko-KR" altLang="en-US" dirty="0" smtClean="0"/>
              <a:t>되지 않는 </a:t>
            </a:r>
            <a:r>
              <a:rPr lang="en-US" altLang="ko-KR" dirty="0" smtClean="0"/>
              <a:t>antibody</a:t>
            </a:r>
            <a:r>
              <a:rPr lang="ko-KR" altLang="en-US" dirty="0" smtClean="0"/>
              <a:t>들을 걸러낼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하여 정리된 클러스터 중에서 </a:t>
            </a:r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</a:t>
            </a:r>
            <a:r>
              <a:rPr lang="ko-KR" altLang="en-US" dirty="0" smtClean="0"/>
              <a:t>가 높아지는 클러스터를 </a:t>
            </a:r>
            <a:r>
              <a:rPr lang="en-US" altLang="ko-KR" dirty="0" smtClean="0"/>
              <a:t>C1</a:t>
            </a:r>
          </a:p>
          <a:p>
            <a:r>
              <a:rPr lang="en-US" altLang="ko-KR" dirty="0" smtClean="0"/>
              <a:t>Senescence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조건에서 </a:t>
            </a:r>
            <a:r>
              <a:rPr lang="en-US" altLang="ko-KR" baseline="0" dirty="0" smtClean="0"/>
              <a:t>MI</a:t>
            </a:r>
            <a:r>
              <a:rPr lang="ko-KR" altLang="en-US" baseline="0" dirty="0" smtClean="0"/>
              <a:t>가 낮아지는 클러스터를 </a:t>
            </a:r>
            <a:r>
              <a:rPr lang="en-US" altLang="ko-KR" baseline="0" dirty="0" smtClean="0"/>
              <a:t>C2</a:t>
            </a:r>
            <a:r>
              <a:rPr lang="ko-KR" altLang="en-US" baseline="0" dirty="0" smtClean="0"/>
              <a:t>라고 이름 붙였습니다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7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부터는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크러스터의</a:t>
            </a:r>
            <a:r>
              <a:rPr lang="ko-KR" altLang="en-US" dirty="0" smtClean="0"/>
              <a:t> 정체를 알기 위해 </a:t>
            </a:r>
            <a:r>
              <a:rPr lang="en-US" altLang="ko-KR" dirty="0" smtClean="0"/>
              <a:t>GO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봐본</a:t>
            </a:r>
            <a:r>
              <a:rPr lang="ko-KR" altLang="en-US" dirty="0" smtClean="0"/>
              <a:t> 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6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노화 조건에서 정보 흐름이 활성화 되는 클러스터의 경우 </a:t>
            </a:r>
            <a:r>
              <a:rPr lang="en-US" altLang="ko-KR" dirty="0" smtClean="0"/>
              <a:t>negative</a:t>
            </a:r>
            <a:r>
              <a:rPr lang="en-US" altLang="ko-KR" baseline="0" dirty="0" smtClean="0"/>
              <a:t> regulation of apoptotic </a:t>
            </a:r>
            <a:r>
              <a:rPr lang="en-US" altLang="ko-KR" baseline="0" dirty="0" err="1" smtClean="0"/>
              <a:t>proces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T cell receptor signaling</a:t>
            </a:r>
          </a:p>
          <a:p>
            <a:r>
              <a:rPr lang="en-US" altLang="ko-KR" baseline="0" dirty="0" smtClean="0"/>
              <a:t>Positive regulation of cell proliferation</a:t>
            </a:r>
            <a:r>
              <a:rPr lang="ko-KR" altLang="en-US" baseline="0" dirty="0" smtClean="0"/>
              <a:t>등이 </a:t>
            </a:r>
            <a:r>
              <a:rPr lang="en-US" altLang="ko-KR" baseline="0" dirty="0" smtClean="0"/>
              <a:t>GO</a:t>
            </a:r>
            <a:r>
              <a:rPr lang="ko-KR" altLang="en-US" baseline="0" dirty="0" smtClean="0"/>
              <a:t>로 검색되는 것을 확인할 수 있었습니다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5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그리고 노화 조건에서 정보 흐름이 낮아지는 클러스터 또한 </a:t>
            </a:r>
            <a:r>
              <a:rPr lang="en-US" altLang="ko-KR" dirty="0" smtClean="0"/>
              <a:t>apoptosis,</a:t>
            </a:r>
            <a:r>
              <a:rPr lang="en-US" altLang="ko-KR" baseline="0" dirty="0" smtClean="0"/>
              <a:t> cell cycle arrest, cell cycle check point </a:t>
            </a:r>
            <a:r>
              <a:rPr lang="ko-KR" altLang="en-US" baseline="0" dirty="0" smtClean="0"/>
              <a:t>등 유의미한 </a:t>
            </a:r>
            <a:r>
              <a:rPr lang="en-US" altLang="ko-KR" baseline="0" dirty="0" smtClean="0"/>
              <a:t>GO</a:t>
            </a:r>
            <a:r>
              <a:rPr lang="ko-KR" altLang="en-US" baseline="0" dirty="0" smtClean="0"/>
              <a:t>가 검색되었습니다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7F95A-6272-4328-9D23-47C7BBF734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4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1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4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7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9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50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7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0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3031-9B1B-407E-ADEB-E0E2CBA025E6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5097-9790-434D-AA05-A19B748EF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0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344" y="167787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Reverse aging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200807"/>
            <a:ext cx="10515600" cy="197615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180223 </a:t>
            </a:r>
            <a:r>
              <a:rPr lang="ko-KR" altLang="en-US" dirty="0" err="1" smtClean="0"/>
              <a:t>안수균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75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92" y="0"/>
            <a:ext cx="89820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1027906"/>
            <a:ext cx="5114925" cy="463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output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4877438" y="3120272"/>
            <a:ext cx="763571" cy="7070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</a:t>
            </a:r>
            <a:r>
              <a:rPr lang="ko-KR" altLang="en-US" sz="2800" b="1" dirty="0" smtClean="0"/>
              <a:t>검증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43" y="0"/>
            <a:ext cx="90297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4313"/>
          <a:stretch/>
        </p:blipFill>
        <p:spPr>
          <a:xfrm>
            <a:off x="540942" y="3056712"/>
            <a:ext cx="6203451" cy="2943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3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70" y="1110349"/>
            <a:ext cx="5048250" cy="4572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84" y="1110349"/>
            <a:ext cx="6270946" cy="4746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74815"/>
            <a:ext cx="315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</a:t>
            </a:r>
            <a:r>
              <a:rPr lang="ko-KR" altLang="en-US" sz="2800" b="1" dirty="0" smtClean="0"/>
              <a:t>검증 실패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313"/>
          <a:stretch/>
        </p:blipFill>
        <p:spPr>
          <a:xfrm>
            <a:off x="6963998" y="4475936"/>
            <a:ext cx="4617067" cy="2190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타원 7"/>
          <p:cNvSpPr/>
          <p:nvPr/>
        </p:nvSpPr>
        <p:spPr>
          <a:xfrm>
            <a:off x="1879714" y="3108830"/>
            <a:ext cx="608963" cy="5676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382125"/>
            <a:ext cx="6076950" cy="56959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440680" y="3017520"/>
            <a:ext cx="740664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8294" y="914043"/>
            <a:ext cx="263956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Q</a:t>
            </a:r>
            <a:r>
              <a:rPr lang="ko-KR" altLang="en-US" dirty="0" smtClean="0"/>
              <a:t>보다</a:t>
            </a:r>
            <a:endParaRPr lang="en-US" altLang="ko-KR" dirty="0" smtClean="0"/>
          </a:p>
          <a:p>
            <a:r>
              <a:rPr lang="ko-KR" altLang="en-US" dirty="0" smtClean="0"/>
              <a:t>IGF1R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INSR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NAD </a:t>
            </a:r>
            <a:r>
              <a:rPr lang="ko-KR" altLang="en-US" dirty="0" err="1"/>
              <a:t>down</a:t>
            </a:r>
            <a:endParaRPr lang="ko-KR" altLang="en-US" dirty="0"/>
          </a:p>
          <a:p>
            <a:r>
              <a:rPr lang="ko-KR" altLang="en-US" dirty="0"/>
              <a:t>KRAS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MAPK1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IKBKB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AMPK </a:t>
            </a:r>
            <a:r>
              <a:rPr lang="ko-KR" altLang="en-US" dirty="0" err="1"/>
              <a:t>down</a:t>
            </a:r>
            <a:endParaRPr lang="ko-KR" altLang="en-US" dirty="0"/>
          </a:p>
          <a:p>
            <a:r>
              <a:rPr lang="ko-KR" altLang="en-US" dirty="0"/>
              <a:t>CDKN2A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IL1B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IL6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NFKB1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NFKBIE </a:t>
            </a:r>
            <a:r>
              <a:rPr lang="ko-KR" altLang="en-US" dirty="0" err="1"/>
              <a:t>down</a:t>
            </a:r>
            <a:endParaRPr lang="ko-KR" altLang="en-US" dirty="0"/>
          </a:p>
          <a:p>
            <a:r>
              <a:rPr lang="ko-KR" altLang="en-US" dirty="0"/>
              <a:t>TNF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TP53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/>
              <a:t>IGF1 </a:t>
            </a:r>
            <a:r>
              <a:rPr lang="ko-KR" altLang="en-US" dirty="0" err="1"/>
              <a:t>up</a:t>
            </a:r>
            <a:endParaRPr lang="ko-KR" altLang="en-US" dirty="0"/>
          </a:p>
          <a:p>
            <a:r>
              <a:rPr lang="ko-KR" altLang="en-US" dirty="0" err="1"/>
              <a:t>lowNutrition</a:t>
            </a:r>
            <a:r>
              <a:rPr lang="ko-KR" altLang="en-US" dirty="0"/>
              <a:t> </a:t>
            </a:r>
            <a:r>
              <a:rPr lang="ko-KR" altLang="en-US" dirty="0" err="1"/>
              <a:t>down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48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Aging input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587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9525"/>
            <a:ext cx="90106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8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Aging output</a:t>
            </a:r>
            <a:endParaRPr lang="ko-KR" altLang="en-US" sz="2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2104" y="598035"/>
          <a:ext cx="3584447" cy="6188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9631">
                  <a:extLst>
                    <a:ext uri="{9D8B030D-6E8A-4147-A177-3AD203B41FA5}">
                      <a16:colId xmlns:a16="http://schemas.microsoft.com/office/drawing/2014/main" val="878679956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2757375653"/>
                    </a:ext>
                  </a:extLst>
                </a:gridCol>
              </a:tblGrid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KRAS -&gt; PIK3CA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02655522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IGF1R -&gt; IRS1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8615368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IKBKB -| PTEN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3613988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SGK1 -|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810896154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DNAdamage</a:t>
                      </a:r>
                      <a:r>
                        <a:rPr lang="en-US" sz="1000" u="none" strike="noStrike" dirty="0">
                          <a:effectLst/>
                        </a:rPr>
                        <a:t> -&gt; MAP2K3MAP2K6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13427635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CDK4 -| RB1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33936470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DNAdamage</a:t>
                      </a:r>
                      <a:r>
                        <a:rPr lang="en-US" sz="1000" u="none" strike="noStrike" dirty="0">
                          <a:effectLst/>
                        </a:rPr>
                        <a:t> -&gt; ATMATR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13012078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TP53 -&gt; MDM2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319296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MDM2 -|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01438131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SIRT1 -| NFKB1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41800538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INSR -&gt; IRS1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20379291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IGF1R -&gt; KRAS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78978366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AKT1 -| PTEN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35788674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AMPK -&gt;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91492597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KRAS -&gt; MAPK1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870433145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ROS -&gt; MAP2K3MAP2K6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21575753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ATMATR -&gt;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918645386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FOXO3 -&gt; SOD2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31389458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MAPK1 -|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13464560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SIRT1 -&gt; FOXO3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14636832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AMPK -&gt; NAD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222008047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ROS -&gt; DNAdamage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23320892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AKT1 -&gt; IKBKB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39818457"/>
                  </a:ext>
                </a:extLst>
              </a:tr>
              <a:tr h="169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lowNutrition -&gt; AMPK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77351260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IKBKB -| IRS1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384394313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ATMATR -&gt; E2F1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035291124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FOXO3 -| BCL2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0.37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931240267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TP53 -&gt; PTEN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64082632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AKT1 -| CDKN2A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4055078919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SOD2 -| ROS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2105103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IKBKB -| NFKBIE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282017683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SIRT1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537678163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INSR -&gt; KRAS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37586879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IGF1 -&gt; IGF1R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67202390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BCL2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547403111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IGF1R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1917479106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MDM2 -| FOXO3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737692910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RB1 -| E2F1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3562854285"/>
                  </a:ext>
                </a:extLst>
              </a:tr>
              <a:tr h="1030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CDKN2A -| MDM2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4" marR="4684" marT="4684" marB="0" anchor="ctr"/>
                </a:tc>
                <a:extLst>
                  <a:ext uri="{0D108BD9-81ED-4DB2-BD59-A6C34878D82A}">
                    <a16:rowId xmlns:a16="http://schemas.microsoft.com/office/drawing/2014/main" val="202904464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734942" y="598035"/>
          <a:ext cx="5670930" cy="6189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620">
                  <a:extLst>
                    <a:ext uri="{9D8B030D-6E8A-4147-A177-3AD203B41FA5}">
                      <a16:colId xmlns:a16="http://schemas.microsoft.com/office/drawing/2014/main" val="4075405648"/>
                    </a:ext>
                  </a:extLst>
                </a:gridCol>
                <a:gridCol w="1890310">
                  <a:extLst>
                    <a:ext uri="{9D8B030D-6E8A-4147-A177-3AD203B41FA5}">
                      <a16:colId xmlns:a16="http://schemas.microsoft.com/office/drawing/2014/main" val="2214865063"/>
                    </a:ext>
                  </a:extLst>
                </a:gridCol>
              </a:tblGrid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MAPK14 -&gt; CDKN2A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28810899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MAPK1 -&gt; BCL2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79901045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AKT1 -&gt; MDM2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41684936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NFKB1 -&gt; IL6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0390954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TP53 -&gt; SGK1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81420391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NFKB1 -&gt; BCL2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59273898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FOXO3 -&gt; SIRT1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4527739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MAPK14 -&gt; FOXO3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5008743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AMPK -&gt;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92586977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PDK1 -&gt; AKT1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12803717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NFKB1 -&gt; IL1B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584097130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NAD -&gt; SIRT1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14479582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PIK3CA -&gt; PDK1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3017442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IRS1 -&gt; PIK3CA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36163776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E2F1 -| SIRT1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693948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PDK1 -&gt; SGK1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920030363"/>
                  </a:ext>
                </a:extLst>
              </a:tr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MAP2K3MAP2K6 -&gt; MAPK14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5195114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MAPK14 -&gt; TP53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711199955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NFKBIE -| NFKB1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7737728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FOXO3 -&gt; CDKN1A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04982856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AKT1 -&gt; BCL2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762677287"/>
                  </a:ext>
                </a:extLst>
              </a:tr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DNAdamage</a:t>
                      </a:r>
                      <a:r>
                        <a:rPr lang="en-US" sz="1000" u="none" strike="noStrike" dirty="0">
                          <a:effectLst/>
                        </a:rPr>
                        <a:t> -&gt; ROS :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572615117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FOXO3 -&gt; ATMATR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14628629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NFKBIE -| IKBKB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69018343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NFKB1 -&gt; MAPK1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117864729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CDKN2A -| CDK4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0.77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71196857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PTEN -| PDK1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41133586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NFKB1 -&gt; TNF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406993409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SIRT1 -| TP53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724734676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TP53 -&gt; AMPK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68336103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PDK1 -&gt; IKBKB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728366457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TP53 -| IGF1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530561032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TP53 -&gt; CDKN1A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646371141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AKT1 -| CDKN1A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126435076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NFKB1 -&gt; NFKBIE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805109136"/>
                  </a:ext>
                </a:extLst>
              </a:tr>
              <a:tr h="17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lowNutrition -| INSR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3990825334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CDKN1A -| CDK4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344459416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MDM2 -| RB1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1518992208"/>
                  </a:ext>
                </a:extLst>
              </a:tr>
              <a:tr h="104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AKT1 -| FOXO3 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0.9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57" marR="4757" marT="4757" marB="0" anchor="ctr"/>
                </a:tc>
                <a:extLst>
                  <a:ext uri="{0D108BD9-81ED-4DB2-BD59-A6C34878D82A}">
                    <a16:rowId xmlns:a16="http://schemas.microsoft.com/office/drawing/2014/main" val="269084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8" y="1779905"/>
            <a:ext cx="4076700" cy="3476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504" y="768096"/>
            <a:ext cx="7759228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8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PRUNET</a:t>
            </a:r>
            <a:r>
              <a:rPr lang="ko-KR" altLang="en-US" dirty="0" smtClean="0"/>
              <a:t>으로 생성한  유의미한 네트워크들을 가지고 </a:t>
            </a:r>
            <a:r>
              <a:rPr lang="en-US" altLang="ko-KR" dirty="0" smtClean="0"/>
              <a:t>GA fitting</a:t>
            </a:r>
            <a:r>
              <a:rPr lang="ko-KR" altLang="en-US" dirty="0" smtClean="0"/>
              <a:t>을 진행해 봄</a:t>
            </a:r>
            <a:endParaRPr lang="en-US" altLang="ko-KR" dirty="0" smtClean="0"/>
          </a:p>
          <a:p>
            <a:r>
              <a:rPr lang="en-US" altLang="ko-KR" dirty="0" smtClean="0"/>
              <a:t>fitness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떨어지지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 전략으로 </a:t>
            </a:r>
            <a:r>
              <a:rPr lang="ko-KR" altLang="en-US" dirty="0" err="1" smtClean="0"/>
              <a:t>추상목</a:t>
            </a:r>
            <a:r>
              <a:rPr lang="ko-KR" altLang="en-US" dirty="0" smtClean="0"/>
              <a:t> 교수님이 제안하신 충분조건을 통하여 </a:t>
            </a:r>
            <a:r>
              <a:rPr lang="en-US" altLang="ko-KR" dirty="0" smtClean="0"/>
              <a:t>fitness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떨어지는 여러 네트워크를 </a:t>
            </a:r>
            <a:r>
              <a:rPr lang="ko-KR" altLang="en-US" dirty="0" err="1" smtClean="0"/>
              <a:t>메뉴얼하게</a:t>
            </a:r>
            <a:r>
              <a:rPr lang="ko-KR" altLang="en-US" dirty="0" smtClean="0"/>
              <a:t> 찾아 컨트롤을 적용해볼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81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가지 전략을 병행하고 있음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PKN Modeling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통하여 </a:t>
            </a:r>
            <a:r>
              <a:rPr lang="en-US" altLang="ko-KR" dirty="0"/>
              <a:t>combinatorial target</a:t>
            </a:r>
            <a:r>
              <a:rPr lang="ko-KR" altLang="en-US" dirty="0"/>
              <a:t>을 찾는 전략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로부터 시작하여 </a:t>
            </a:r>
            <a:r>
              <a:rPr lang="en-US" altLang="ko-KR" dirty="0" smtClean="0"/>
              <a:t>novel target</a:t>
            </a:r>
            <a:r>
              <a:rPr lang="ko-KR" altLang="en-US" dirty="0" smtClean="0"/>
              <a:t>을 찾는 전략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90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PKN modeling</a:t>
            </a:r>
            <a:r>
              <a:rPr lang="ko-KR" altLang="en-US" dirty="0"/>
              <a:t> </a:t>
            </a:r>
            <a:r>
              <a:rPr lang="en-US" altLang="ko-KR" dirty="0" smtClean="0"/>
              <a:t>GA fitting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수를 </a:t>
            </a:r>
            <a:r>
              <a:rPr lang="ko-KR" altLang="en-US" dirty="0" err="1" smtClean="0"/>
              <a:t>메뉴얼하게</a:t>
            </a:r>
            <a:r>
              <a:rPr lang="ko-KR" altLang="en-US" dirty="0" smtClean="0"/>
              <a:t> 정해서 </a:t>
            </a:r>
            <a:r>
              <a:rPr lang="en-US" altLang="ko-KR" dirty="0" smtClean="0"/>
              <a:t>search space</a:t>
            </a:r>
            <a:r>
              <a:rPr lang="ko-KR" altLang="en-US" dirty="0" smtClean="0"/>
              <a:t>를 줄여줘도 네트워크의 </a:t>
            </a:r>
            <a:r>
              <a:rPr lang="en-US" altLang="ko-KR" dirty="0" smtClean="0"/>
              <a:t>fitness value</a:t>
            </a:r>
            <a:r>
              <a:rPr lang="ko-KR" altLang="en-US" dirty="0" smtClean="0"/>
              <a:t>가 더 이상 떨어지지 않음</a:t>
            </a:r>
            <a:endParaRPr lang="en-US" altLang="ko-KR" dirty="0" smtClean="0"/>
          </a:p>
          <a:p>
            <a:r>
              <a:rPr lang="en-US" altLang="ko-KR" dirty="0"/>
              <a:t>fitness</a:t>
            </a:r>
            <a:r>
              <a:rPr lang="ko-KR" altLang="ko-KR" dirty="0"/>
              <a:t>가 </a:t>
            </a:r>
            <a:r>
              <a:rPr lang="en-US" altLang="ko-KR" dirty="0"/>
              <a:t>13-14 </a:t>
            </a:r>
            <a:r>
              <a:rPr lang="ko-KR" altLang="ko-KR" dirty="0"/>
              <a:t>정도로 나온 결과들을 보면 틀리는 </a:t>
            </a:r>
            <a:r>
              <a:rPr lang="ko-KR" altLang="ko-KR" dirty="0" smtClean="0"/>
              <a:t>노드들의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집합의</a:t>
            </a:r>
            <a:r>
              <a:rPr lang="ko-KR" altLang="ko-KR" dirty="0" smtClean="0"/>
              <a:t> 패턴</a:t>
            </a:r>
            <a:r>
              <a:rPr lang="ko-KR" altLang="en-US" dirty="0" smtClean="0"/>
              <a:t>이 같음</a:t>
            </a:r>
            <a:r>
              <a:rPr lang="ko-KR" altLang="ko-KR" dirty="0" smtClean="0"/>
              <a:t>을 확인</a:t>
            </a:r>
            <a:endParaRPr lang="en-US" altLang="ko-KR" dirty="0" smtClean="0"/>
          </a:p>
          <a:p>
            <a:r>
              <a:rPr lang="en-US" altLang="ko-KR" dirty="0"/>
              <a:t>weight</a:t>
            </a:r>
            <a:r>
              <a:rPr lang="ko-KR" altLang="ko-KR" dirty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sign </a:t>
            </a:r>
            <a:r>
              <a:rPr lang="en-US" altLang="ko-KR" dirty="0"/>
              <a:t>constraint</a:t>
            </a:r>
            <a:r>
              <a:rPr lang="ko-KR" altLang="ko-KR" dirty="0"/>
              <a:t>를 풀어보니 </a:t>
            </a:r>
            <a:r>
              <a:rPr lang="en-US" altLang="ko-KR" dirty="0"/>
              <a:t>fitness</a:t>
            </a:r>
            <a:r>
              <a:rPr lang="ko-KR" altLang="ko-KR" dirty="0"/>
              <a:t>가 </a:t>
            </a:r>
            <a:r>
              <a:rPr lang="en-US" altLang="ko-KR" dirty="0"/>
              <a:t>0-1 </a:t>
            </a:r>
            <a:r>
              <a:rPr lang="ko-KR" altLang="ko-KR" dirty="0"/>
              <a:t>정도까지 내려가는 것으로 보아 </a:t>
            </a:r>
            <a:r>
              <a:rPr lang="en-US" altLang="ko-KR" dirty="0" smtClean="0"/>
              <a:t>GA </a:t>
            </a:r>
            <a:r>
              <a:rPr lang="ko-KR" altLang="ko-KR" dirty="0"/>
              <a:t>코드에는 문제가 </a:t>
            </a:r>
            <a:r>
              <a:rPr lang="ko-KR" altLang="ko-KR" dirty="0" smtClean="0"/>
              <a:t>없어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ko-KR" dirty="0" smtClean="0"/>
              <a:t>네트워크 </a:t>
            </a:r>
            <a:r>
              <a:rPr lang="ko-KR" altLang="ko-KR" dirty="0"/>
              <a:t>구조를 구하고자하는 </a:t>
            </a:r>
            <a:r>
              <a:rPr lang="en-US" altLang="ko-KR" dirty="0"/>
              <a:t>attractor</a:t>
            </a:r>
            <a:r>
              <a:rPr lang="ko-KR" altLang="ko-KR" dirty="0"/>
              <a:t>를 수용할 수 있도록 조정해준다면 </a:t>
            </a:r>
            <a:r>
              <a:rPr lang="en-US" altLang="ko-KR" dirty="0"/>
              <a:t>fitness</a:t>
            </a:r>
            <a:r>
              <a:rPr lang="ko-KR" altLang="ko-KR" dirty="0"/>
              <a:t>를 충분히 떨어트릴 수 있을 걸로 </a:t>
            </a:r>
            <a:r>
              <a:rPr lang="ko-KR" altLang="ko-KR" dirty="0" smtClean="0"/>
              <a:t>보</a:t>
            </a:r>
            <a:r>
              <a:rPr lang="ko-KR" altLang="en-US" dirty="0" smtClean="0"/>
              <a:t>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059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condition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FC</a:t>
            </a:r>
            <a:r>
              <a:rPr lang="ko-KR" altLang="en-US" dirty="0" smtClean="0"/>
              <a:t>값을 이용하여 </a:t>
            </a:r>
            <a:r>
              <a:rPr lang="en-US" altLang="ko-KR" sz="2000" dirty="0" smtClean="0"/>
              <a:t>1318</a:t>
            </a:r>
            <a:r>
              <a:rPr lang="en-US" altLang="ko-KR" dirty="0" smtClean="0"/>
              <a:t>C</a:t>
            </a:r>
            <a:r>
              <a:rPr lang="en-US" altLang="ko-KR" sz="2000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Mutual information (MI) </a:t>
            </a:r>
            <a:r>
              <a:rPr lang="ko-KR" altLang="en-US" dirty="0" smtClean="0"/>
              <a:t>을 구함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365881"/>
              </p:ext>
            </p:extLst>
          </p:nvPr>
        </p:nvGraphicFramePr>
        <p:xfrm>
          <a:off x="334979" y="2345002"/>
          <a:ext cx="6165410" cy="2933169"/>
        </p:xfrm>
        <a:graphic>
          <a:graphicData uri="http://schemas.openxmlformats.org/drawingml/2006/table">
            <a:tbl>
              <a:tblPr/>
              <a:tblGrid>
                <a:gridCol w="1233082">
                  <a:extLst>
                    <a:ext uri="{9D8B030D-6E8A-4147-A177-3AD203B41FA5}">
                      <a16:colId xmlns:a16="http://schemas.microsoft.com/office/drawing/2014/main" val="1856317005"/>
                    </a:ext>
                  </a:extLst>
                </a:gridCol>
                <a:gridCol w="1233082">
                  <a:extLst>
                    <a:ext uri="{9D8B030D-6E8A-4147-A177-3AD203B41FA5}">
                      <a16:colId xmlns:a16="http://schemas.microsoft.com/office/drawing/2014/main" val="3605628501"/>
                    </a:ext>
                  </a:extLst>
                </a:gridCol>
                <a:gridCol w="1233082">
                  <a:extLst>
                    <a:ext uri="{9D8B030D-6E8A-4147-A177-3AD203B41FA5}">
                      <a16:colId xmlns:a16="http://schemas.microsoft.com/office/drawing/2014/main" val="2923853516"/>
                    </a:ext>
                  </a:extLst>
                </a:gridCol>
                <a:gridCol w="1233082">
                  <a:extLst>
                    <a:ext uri="{9D8B030D-6E8A-4147-A177-3AD203B41FA5}">
                      <a16:colId xmlns:a16="http://schemas.microsoft.com/office/drawing/2014/main" val="4223456945"/>
                    </a:ext>
                  </a:extLst>
                </a:gridCol>
                <a:gridCol w="1233082">
                  <a:extLst>
                    <a:ext uri="{9D8B030D-6E8A-4147-A177-3AD203B41FA5}">
                      <a16:colId xmlns:a16="http://schemas.microsoft.com/office/drawing/2014/main" val="2017358275"/>
                    </a:ext>
                  </a:extLst>
                </a:gridCol>
              </a:tblGrid>
              <a:tr h="537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Antibody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Quiescent 1h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Quiescent 6h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Quiescent 24h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Quiescent 96h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366319"/>
                  </a:ext>
                </a:extLst>
              </a:tr>
              <a:tr h="79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c-Jun (Phospho-Ser63)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1758"/>
                  </a:ext>
                </a:extLst>
              </a:tr>
              <a:tr h="79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GSK3 beta (Phospho-Ser9)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670564"/>
                  </a:ext>
                </a:extLst>
              </a:tr>
              <a:tr h="79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c-Jun (Phospho-Ser73)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0664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14" y="2779414"/>
            <a:ext cx="4385072" cy="162057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756371" y="3440317"/>
            <a:ext cx="416460" cy="534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67619" y="5500071"/>
            <a:ext cx="4128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&lt;Fold change&gt;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621507" y="5196322"/>
            <a:ext cx="457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&lt;Mutual Information&gt;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27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Senescence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Quiescence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mutual information</a:t>
            </a:r>
            <a:r>
              <a:rPr lang="ko-KR" altLang="en-US" dirty="0" smtClean="0"/>
              <a:t>의 차를 구함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88" y="2493616"/>
            <a:ext cx="7127476" cy="2793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5007" y="5648076"/>
            <a:ext cx="4036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&lt;S</a:t>
            </a:r>
            <a:r>
              <a:rPr lang="en-US" altLang="ko-KR" sz="2000" dirty="0" smtClean="0"/>
              <a:t>MI</a:t>
            </a:r>
            <a:r>
              <a:rPr lang="en-US" altLang="ko-KR" sz="4000" dirty="0" smtClean="0"/>
              <a:t> – Q</a:t>
            </a:r>
            <a:r>
              <a:rPr lang="en-US" altLang="ko-KR" sz="2000" dirty="0" smtClean="0"/>
              <a:t>MI</a:t>
            </a:r>
            <a:r>
              <a:rPr lang="en-US" altLang="ko-KR" sz="4000" dirty="0" smtClean="0"/>
              <a:t>&gt;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111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위의 값에 대한 </a:t>
            </a:r>
            <a:r>
              <a:rPr lang="en-US" altLang="ko-KR" dirty="0" err="1" smtClean="0"/>
              <a:t>Kmeans</a:t>
            </a:r>
            <a:r>
              <a:rPr lang="en-US" altLang="ko-KR" dirty="0" smtClean="0"/>
              <a:t> clustering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TSNE</a:t>
            </a:r>
            <a:r>
              <a:rPr lang="ko-KR" altLang="en-US" dirty="0" smtClean="0"/>
              <a:t>로 그림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954" y="6042026"/>
            <a:ext cx="60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점은 하나의 </a:t>
            </a:r>
            <a:r>
              <a:rPr lang="en-US" altLang="ko-KR" dirty="0"/>
              <a:t>antibody</a:t>
            </a:r>
            <a:r>
              <a:rPr lang="ko-KR" altLang="en-US" dirty="0"/>
              <a:t>에 해당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9" y="1908398"/>
            <a:ext cx="5913511" cy="39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4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위의 값에 대한 </a:t>
            </a:r>
            <a:r>
              <a:rPr lang="en-US" altLang="ko-KR" dirty="0" err="1" smtClean="0"/>
              <a:t>heatmap</a:t>
            </a:r>
            <a:r>
              <a:rPr lang="ko-KR" altLang="en-US" dirty="0" smtClean="0"/>
              <a:t>을 그림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7" y="1374555"/>
            <a:ext cx="5633634" cy="5490103"/>
          </a:xfrm>
        </p:spPr>
      </p:pic>
      <p:sp>
        <p:nvSpPr>
          <p:cNvPr id="5" name="TextBox 4"/>
          <p:cNvSpPr txBox="1"/>
          <p:nvPr/>
        </p:nvSpPr>
        <p:spPr>
          <a:xfrm>
            <a:off x="6980221" y="3956363"/>
            <a:ext cx="4617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파란색 클러스터의 경우 </a:t>
            </a:r>
            <a:r>
              <a:rPr lang="en-US" altLang="ko-KR" dirty="0" smtClean="0"/>
              <a:t>senescence </a:t>
            </a:r>
            <a:r>
              <a:rPr lang="ko-KR" altLang="en-US" dirty="0" smtClean="0"/>
              <a:t>조건에서 서로간의 </a:t>
            </a:r>
            <a:r>
              <a:rPr lang="en-US" altLang="ko-KR" dirty="0" smtClean="0"/>
              <a:t>MI</a:t>
            </a:r>
            <a:r>
              <a:rPr lang="ko-KR" altLang="en-US" dirty="0" smtClean="0"/>
              <a:t>이 높아짐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노란색 클러스터의 경우 </a:t>
            </a:r>
            <a:r>
              <a:rPr lang="en-US" altLang="ko-KR" dirty="0" smtClean="0"/>
              <a:t>senescence </a:t>
            </a:r>
            <a:r>
              <a:rPr lang="ko-KR" altLang="en-US" dirty="0" smtClean="0"/>
              <a:t>조건에서 서로간의</a:t>
            </a:r>
            <a:r>
              <a:rPr lang="en-US" altLang="ko-KR" dirty="0" smtClean="0"/>
              <a:t> MI</a:t>
            </a:r>
            <a:r>
              <a:rPr lang="ko-KR" altLang="en-US" dirty="0" smtClean="0"/>
              <a:t>이 낮아짐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865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Tight clustering</a:t>
            </a:r>
            <a:r>
              <a:rPr lang="ko-KR" altLang="en-US" dirty="0"/>
              <a:t>을 </a:t>
            </a:r>
            <a:r>
              <a:rPr lang="ko-KR" altLang="en-US" dirty="0" smtClean="0"/>
              <a:t>시도함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70" y="2018344"/>
            <a:ext cx="5960314" cy="3952629"/>
          </a:xfrm>
        </p:spPr>
      </p:pic>
      <p:sp>
        <p:nvSpPr>
          <p:cNvPr id="3" name="TextBox 2"/>
          <p:cNvSpPr txBox="1"/>
          <p:nvPr/>
        </p:nvSpPr>
        <p:spPr>
          <a:xfrm>
            <a:off x="3241964" y="6209607"/>
            <a:ext cx="58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Tight clustering with noise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38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0" y="2101964"/>
            <a:ext cx="4750882" cy="3201129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636" y="2101964"/>
            <a:ext cx="4750882" cy="3201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636" y="5604831"/>
            <a:ext cx="4657725" cy="219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78" y="5590543"/>
            <a:ext cx="4505325" cy="247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200" y="6074875"/>
            <a:ext cx="900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가 다시 세분화되는 결과를 보임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37014" y="1937442"/>
            <a:ext cx="1466661" cy="13036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694753" y="3819054"/>
            <a:ext cx="1466661" cy="13036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60871" y="3141360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 </a:t>
            </a:r>
            <a:r>
              <a:rPr lang="ko-KR" altLang="en-US" dirty="0" smtClean="0"/>
              <a:t>높아짐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9906" y="1392908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 </a:t>
            </a:r>
            <a:r>
              <a:rPr lang="ko-KR" altLang="en-US" dirty="0" smtClean="0"/>
              <a:t>낮아짐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850337" y="1937442"/>
            <a:ext cx="1466661" cy="13036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08076" y="3819054"/>
            <a:ext cx="1466661" cy="13036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74194" y="3141360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 </a:t>
            </a:r>
            <a:r>
              <a:rPr lang="ko-KR" altLang="en-US" dirty="0" smtClean="0"/>
              <a:t>높아짐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13229" y="1392908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</a:t>
            </a:r>
            <a:r>
              <a:rPr lang="en-US" altLang="ko-KR" dirty="0" smtClean="0"/>
              <a:t>MI </a:t>
            </a:r>
            <a:r>
              <a:rPr lang="ko-KR" altLang="en-US" dirty="0" smtClean="0"/>
              <a:t>낮아짐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74194" y="2585884"/>
            <a:ext cx="143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C1</a:t>
            </a:r>
            <a:endParaRPr lang="ko-KR" alt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803243" y="849605"/>
            <a:ext cx="143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4213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L1000 query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스크린함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68" y="1626120"/>
            <a:ext cx="8728613" cy="470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0922" y="2202023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높아짐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15068" y="2525188"/>
            <a:ext cx="206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Senescence </a:t>
            </a:r>
            <a:r>
              <a:rPr lang="ko-KR" altLang="en-US" dirty="0" smtClean="0"/>
              <a:t>조건에서 낮아짐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>
            <a:off x="2747163" y="3171519"/>
            <a:ext cx="1032095" cy="519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64582" y="2848353"/>
            <a:ext cx="818435" cy="8424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3" y="660903"/>
            <a:ext cx="7360298" cy="5590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6" y="560655"/>
            <a:ext cx="46863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7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tight cluster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0773" y="1825625"/>
            <a:ext cx="6430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3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95468"/>
          </a:xfrm>
        </p:spPr>
        <p:txBody>
          <a:bodyPr/>
          <a:lstStyle/>
          <a:p>
            <a:r>
              <a:rPr lang="en-US" altLang="ko-KR" dirty="0" smtClean="0"/>
              <a:t>Cluster1-1 (MI up </a:t>
            </a:r>
            <a:r>
              <a:rPr lang="en-US" altLang="ko-KR" dirty="0"/>
              <a:t>in senescence)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4513"/>
            <a:ext cx="8604564" cy="59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3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PRUNET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32" y="577338"/>
            <a:ext cx="78962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0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Cluster1-4 </a:t>
            </a:r>
            <a:r>
              <a:rPr lang="en-US" altLang="ko-KR" dirty="0"/>
              <a:t>(MI up in senescence)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1574"/>
          <a:stretch/>
        </p:blipFill>
        <p:spPr>
          <a:xfrm>
            <a:off x="1330858" y="1877470"/>
            <a:ext cx="9073081" cy="429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559" y="1825625"/>
            <a:ext cx="7342882" cy="435133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Cluster1-9 (MI up </a:t>
            </a:r>
            <a:r>
              <a:rPr lang="en-US" altLang="ko-KR" dirty="0"/>
              <a:t>in senescence)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Cluster2-7 (MI down in senescence)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965120"/>
            <a:ext cx="9439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1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Cluster2-10 (MI down </a:t>
            </a:r>
            <a:r>
              <a:rPr lang="en-US" altLang="ko-KR" dirty="0"/>
              <a:t>in senescence)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68" y="2090454"/>
            <a:ext cx="9458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943859"/>
            <a:ext cx="10515600" cy="914140"/>
          </a:xfrm>
        </p:spPr>
        <p:txBody>
          <a:bodyPr/>
          <a:lstStyle/>
          <a:p>
            <a:r>
              <a:rPr lang="en-US" altLang="ko-KR" dirty="0" smtClean="0"/>
              <a:t>C1 and C2 physical network (using </a:t>
            </a:r>
            <a:r>
              <a:rPr lang="en-US" altLang="ko-KR" dirty="0" err="1" smtClean="0"/>
              <a:t>Omnipath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5" y="989215"/>
            <a:ext cx="6134100" cy="441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50" y="714634"/>
            <a:ext cx="5648325" cy="5229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Omnipath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055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94" y="90806"/>
            <a:ext cx="6858000" cy="600075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968538"/>
            <a:ext cx="10515600" cy="78139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Left top is C1 only, right bottom is C2 only, and middle yellow is common.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서로 배타적인 두 신호 흐름을 매개하는 역할 </a:t>
            </a:r>
            <a:r>
              <a:rPr lang="en-US" altLang="ko-KR" dirty="0" smtClean="0"/>
              <a:t>(phosphor state change)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50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315" y="6043352"/>
            <a:ext cx="10515600" cy="74043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We can observe the NFKB1 related positive Feedback (yellow)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046" r="1083"/>
          <a:stretch/>
        </p:blipFill>
        <p:spPr>
          <a:xfrm>
            <a:off x="6542563" y="327663"/>
            <a:ext cx="4945627" cy="56007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35" y="817303"/>
            <a:ext cx="5864027" cy="441717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6093032" y="2759965"/>
            <a:ext cx="522514" cy="53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5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활성화된</a:t>
            </a:r>
            <a:r>
              <a:rPr lang="en-US" altLang="ko-KR" dirty="0" smtClean="0"/>
              <a:t>(?) NFkB1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canonical pathway</a:t>
            </a:r>
            <a:endParaRPr lang="ko-KR" altLang="en-US" dirty="0"/>
          </a:p>
        </p:txBody>
      </p:sp>
      <p:pic>
        <p:nvPicPr>
          <p:cNvPr id="4098" name="Picture 2" descr="An external file that holds a picture, illustration, etc.&#10;Object name is bic170i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19" y="1571104"/>
            <a:ext cx="5140835" cy="49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755923" y="1455174"/>
            <a:ext cx="1700980" cy="4208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04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077"/>
          <a:stretch/>
        </p:blipFill>
        <p:spPr>
          <a:xfrm>
            <a:off x="449478" y="737368"/>
            <a:ext cx="10904322" cy="52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12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9" y="4147293"/>
            <a:ext cx="11597076" cy="1338432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5036"/>
          <a:stretch/>
        </p:blipFill>
        <p:spPr bwMode="auto">
          <a:xfrm rot="16200000">
            <a:off x="5369550" y="-946776"/>
            <a:ext cx="2015779" cy="465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46190" y="-251489"/>
            <a:ext cx="1761543" cy="350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8442" y="2599684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1200" dirty="0" smtClean="0"/>
              <a:t>Control </a:t>
            </a:r>
            <a:r>
              <a:rPr lang="en-US" altLang="ko-KR" sz="1200" dirty="0"/>
              <a:t>1%FBS  Low glucose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200" dirty="0" smtClean="0"/>
              <a:t>Quiescence  </a:t>
            </a:r>
            <a:r>
              <a:rPr lang="en-US" altLang="ko-KR" sz="1200" dirty="0" err="1"/>
              <a:t>Doxo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100ng/ml  1%FBS  Low glucose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200" dirty="0"/>
              <a:t>Senescence  IGF1 100ng/ml </a:t>
            </a:r>
            <a:r>
              <a:rPr lang="en-US" altLang="ko-KR" sz="1200" dirty="0" err="1"/>
              <a:t>Doxo</a:t>
            </a:r>
            <a:r>
              <a:rPr lang="en-US" altLang="ko-KR" sz="1200" dirty="0"/>
              <a:t> 100ng/ml  10% FBS  High </a:t>
            </a:r>
            <a:r>
              <a:rPr lang="en-US" altLang="ko-KR" sz="1200" dirty="0" smtClean="0"/>
              <a:t>glucose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위 세포의 배지를 사용하여 실험한 결과</a:t>
            </a:r>
            <a:endParaRPr lang="en-US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239" y="5319037"/>
            <a:ext cx="44577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9032" y="399011"/>
            <a:ext cx="6209608" cy="577795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Input</a:t>
            </a:r>
          </a:p>
          <a:p>
            <a:pPr marL="0" indent="0">
              <a:buNone/>
            </a:pPr>
            <a:r>
              <a:rPr lang="en-US" altLang="ko-KR" sz="2000" dirty="0" smtClean="0"/>
              <a:t>(1) PKN (2) up down list of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two phenotypes</a:t>
            </a:r>
          </a:p>
          <a:p>
            <a:pPr marL="0" indent="0">
              <a:buNone/>
            </a:pPr>
            <a:r>
              <a:rPr lang="en-US" altLang="ko-KR" dirty="0" smtClean="0"/>
              <a:t>Output</a:t>
            </a:r>
          </a:p>
          <a:p>
            <a:pPr marL="0" indent="0">
              <a:buNone/>
            </a:pPr>
            <a:r>
              <a:rPr lang="ko-KR" altLang="en-US" sz="2000" dirty="0" smtClean="0"/>
              <a:t>두 </a:t>
            </a:r>
            <a:r>
              <a:rPr lang="en-US" altLang="ko-KR" sz="2000" dirty="0" smtClean="0"/>
              <a:t>phenotype</a:t>
            </a:r>
            <a:r>
              <a:rPr lang="ko-KR" altLang="en-US" sz="2000" dirty="0" smtClean="0"/>
              <a:t>을 설명할 수 있는 </a:t>
            </a:r>
            <a:r>
              <a:rPr lang="en-US" altLang="ko-KR" sz="2000" dirty="0" smtClean="0"/>
              <a:t>network topology </a:t>
            </a:r>
            <a:r>
              <a:rPr lang="ko-KR" altLang="en-US" sz="2000" dirty="0" smtClean="0"/>
              <a:t>후보들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>Details</a:t>
            </a:r>
          </a:p>
          <a:p>
            <a:pPr marL="0" indent="0">
              <a:buNone/>
            </a:pPr>
            <a:r>
              <a:rPr lang="en-US" altLang="ko-KR" sz="2000" dirty="0" smtClean="0"/>
              <a:t>cyclic attractor</a:t>
            </a:r>
            <a:r>
              <a:rPr lang="ko-KR" altLang="en-US" sz="2000" dirty="0" smtClean="0"/>
              <a:t>는 무시 </a:t>
            </a:r>
            <a:r>
              <a:rPr lang="en-US" altLang="ko-KR" sz="2000" dirty="0" smtClean="0"/>
              <a:t>point attractor</a:t>
            </a:r>
            <a:r>
              <a:rPr lang="ko-KR" altLang="en-US" sz="2000" dirty="0" smtClean="0"/>
              <a:t>만을 </a:t>
            </a:r>
            <a:r>
              <a:rPr lang="en-US" altLang="ko-KR" sz="2000" dirty="0" smtClean="0"/>
              <a:t>steady state</a:t>
            </a:r>
            <a:r>
              <a:rPr lang="ko-KR" altLang="en-US" sz="2000" dirty="0" smtClean="0"/>
              <a:t>로 간주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a node is considered active if at least one of its activators and none of its inhibitors are active. The node is considered inactive otherwise.</a:t>
            </a:r>
          </a:p>
          <a:p>
            <a:pPr marL="0" indent="0">
              <a:buNone/>
            </a:pPr>
            <a:r>
              <a:rPr lang="en-US" altLang="ko-KR" sz="2000" dirty="0" smtClean="0"/>
              <a:t>Attractor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full search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하지 않고</a:t>
            </a:r>
            <a:r>
              <a:rPr lang="en-US" altLang="ko-KR" sz="2000" dirty="0" smtClean="0"/>
              <a:t>, Expression profile 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initial </a:t>
            </a:r>
            <a:r>
              <a:rPr lang="ko-KR" altLang="en-US" sz="2000" dirty="0" smtClean="0"/>
              <a:t>로 줌으로써 해당 </a:t>
            </a:r>
            <a:r>
              <a:rPr lang="en-US" altLang="ko-KR" sz="2000" dirty="0" smtClean="0"/>
              <a:t>attractor</a:t>
            </a:r>
            <a:r>
              <a:rPr lang="ko-KR" altLang="en-US" sz="2000" dirty="0" smtClean="0"/>
              <a:t>만을 조사함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942"/>
            <a:ext cx="4871237" cy="58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381000"/>
            <a:ext cx="5800725" cy="609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0828" y="1171356"/>
            <a:ext cx="81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?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83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566737"/>
            <a:ext cx="57626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80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</a:t>
            </a:r>
            <a:r>
              <a:rPr lang="ko-KR" altLang="en-US" dirty="0" err="1" smtClean="0"/>
              <a:t>어트랙터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93" y="1612936"/>
            <a:ext cx="4423144" cy="49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45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검증 데이터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1" y="2342736"/>
            <a:ext cx="11921978" cy="28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32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0" y="1825625"/>
            <a:ext cx="10570842" cy="471723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Simplebool</a:t>
            </a:r>
            <a:r>
              <a:rPr lang="en-US" altLang="ko-KR" dirty="0" smtClean="0"/>
              <a:t> package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997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77" y="1550729"/>
            <a:ext cx="5867400" cy="458152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75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55" y="1715294"/>
            <a:ext cx="5734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56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실패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IGF1 / </a:t>
            </a:r>
            <a:r>
              <a:rPr lang="en-US" altLang="ko-KR" dirty="0" err="1" smtClean="0"/>
              <a:t>LowNutrition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DNAdamage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각각을 넣어 </a:t>
            </a:r>
            <a:r>
              <a:rPr lang="ko-KR" altLang="en-US" dirty="0" err="1" smtClean="0"/>
              <a:t>봣는데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이상하게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90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274" y="3747665"/>
            <a:ext cx="2077774" cy="3004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274" y="74428"/>
            <a:ext cx="1927573" cy="3020699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1422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PRUNET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30" y="1105474"/>
            <a:ext cx="7576302" cy="5752526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8" idx="3"/>
            <a:endCxn id="5" idx="1"/>
          </p:cNvCxnSpPr>
          <p:nvPr/>
        </p:nvCxnSpPr>
        <p:spPr>
          <a:xfrm flipV="1">
            <a:off x="7810032" y="1584778"/>
            <a:ext cx="1630242" cy="2396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3"/>
            <a:endCxn id="4" idx="1"/>
          </p:cNvCxnSpPr>
          <p:nvPr/>
        </p:nvCxnSpPr>
        <p:spPr>
          <a:xfrm>
            <a:off x="7810032" y="3981737"/>
            <a:ext cx="1630242" cy="1267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77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2186" y="343860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HSPB1 -| IKBKB :		1.00</a:t>
            </a:r>
          </a:p>
          <a:p>
            <a:r>
              <a:rPr lang="ko-KR" altLang="en-US" sz="1400" dirty="0"/>
              <a:t>IGF1 -&gt; PRKCQ :		1.00</a:t>
            </a:r>
          </a:p>
          <a:p>
            <a:r>
              <a:rPr lang="ko-KR" altLang="en-US" sz="1400" dirty="0"/>
              <a:t>NFKB1 -&gt; IL6 :		0.83</a:t>
            </a:r>
          </a:p>
          <a:p>
            <a:r>
              <a:rPr lang="ko-KR" altLang="en-US" sz="1400" dirty="0"/>
              <a:t>RB1 -&gt; JUN :		0.83</a:t>
            </a:r>
          </a:p>
          <a:p>
            <a:r>
              <a:rPr lang="ko-KR" altLang="en-US" sz="1400" dirty="0"/>
              <a:t>IKBKB -&gt; RELA :		0.50</a:t>
            </a:r>
          </a:p>
          <a:p>
            <a:r>
              <a:rPr lang="ko-KR" altLang="en-US" sz="1400" dirty="0"/>
              <a:t>IKBKB -| IRS1 :		0.83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AR -&gt; JUN :		0.00</a:t>
            </a:r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LowNutrition</a:t>
            </a:r>
            <a:r>
              <a:rPr lang="ko-KR" altLang="en-US" sz="1400" b="1" dirty="0">
                <a:solidFill>
                  <a:srgbClr val="FF0000"/>
                </a:solidFill>
              </a:rPr>
              <a:t> -| RPS6KB1 :		0.00</a:t>
            </a:r>
          </a:p>
          <a:p>
            <a:r>
              <a:rPr lang="ko-KR" altLang="en-US" sz="1400" dirty="0"/>
              <a:t>RPS6KB1 -| IRS1 :		0.33</a:t>
            </a:r>
          </a:p>
          <a:p>
            <a:r>
              <a:rPr lang="ko-KR" altLang="en-US" sz="1400" dirty="0"/>
              <a:t>IRS1 -&gt; RPS6KB1 :		0.67</a:t>
            </a:r>
          </a:p>
          <a:p>
            <a:r>
              <a:rPr lang="ko-KR" altLang="en-US" sz="1400" dirty="0"/>
              <a:t>HSPB1 -&gt; AR :		0.50</a:t>
            </a:r>
          </a:p>
          <a:p>
            <a:r>
              <a:rPr lang="ko-KR" altLang="en-US" sz="1400" dirty="0"/>
              <a:t>RELA -| AR :		0.33</a:t>
            </a:r>
          </a:p>
          <a:p>
            <a:r>
              <a:rPr lang="ko-KR" altLang="en-US" sz="1400" dirty="0"/>
              <a:t>IGF1 -&gt; IRS1 :		1.00</a:t>
            </a:r>
          </a:p>
          <a:p>
            <a:r>
              <a:rPr lang="ko-KR" altLang="en-US" sz="1400" dirty="0"/>
              <a:t>RB1 -&gt; AR :		0.17</a:t>
            </a:r>
          </a:p>
          <a:p>
            <a:r>
              <a:rPr lang="ko-KR" altLang="en-US" sz="1400" dirty="0"/>
              <a:t>PRKCQ -&gt; IKBKB :		0.50</a:t>
            </a:r>
          </a:p>
          <a:p>
            <a:r>
              <a:rPr lang="ko-KR" altLang="en-US" sz="1400" dirty="0" err="1"/>
              <a:t>DNAdamage</a:t>
            </a:r>
            <a:r>
              <a:rPr lang="ko-KR" altLang="en-US" sz="1400" dirty="0"/>
              <a:t> -&gt; CHEK1 :		0.17</a:t>
            </a:r>
          </a:p>
          <a:p>
            <a:r>
              <a:rPr lang="ko-KR" altLang="en-US" sz="1400" dirty="0"/>
              <a:t>NFKB1 -&gt; IKBKB :		0.67</a:t>
            </a:r>
          </a:p>
          <a:p>
            <a:r>
              <a:rPr lang="ko-KR" altLang="en-US" sz="1400" dirty="0"/>
              <a:t>RELA -&gt; NFKB1 :		0.67</a:t>
            </a:r>
          </a:p>
          <a:p>
            <a:r>
              <a:rPr lang="ko-KR" altLang="en-US" sz="1400" dirty="0"/>
              <a:t>JUN -&gt; IL6 :		0.33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AR -&gt; HSPB1 :		0.00</a:t>
            </a:r>
          </a:p>
          <a:p>
            <a:r>
              <a:rPr lang="ko-KR" altLang="en-US" sz="1400" dirty="0"/>
              <a:t>IKBKB -&gt; NFKB1 :		1.00</a:t>
            </a:r>
          </a:p>
          <a:p>
            <a:r>
              <a:rPr lang="ko-KR" altLang="en-US" sz="1400" dirty="0"/>
              <a:t>NFKB1 -&gt; RELA :		0.67</a:t>
            </a:r>
          </a:p>
          <a:p>
            <a:r>
              <a:rPr lang="ko-KR" altLang="en-US" sz="1400" dirty="0"/>
              <a:t>NFKB1 -&gt; JUN :		0.33</a:t>
            </a:r>
          </a:p>
          <a:p>
            <a:r>
              <a:rPr lang="ko-KR" altLang="en-US" sz="1400" dirty="0"/>
              <a:t>PRKCQ -| IRS1 :		1.00</a:t>
            </a:r>
          </a:p>
          <a:p>
            <a:r>
              <a:rPr lang="ko-KR" altLang="en-US" sz="1400" dirty="0"/>
              <a:t>CHEK1 -| NFKB1 :		0.50</a:t>
            </a:r>
          </a:p>
          <a:p>
            <a:r>
              <a:rPr lang="ko-KR" altLang="en-US" sz="1400" dirty="0"/>
              <a:t>RPS6KB1 -| HSPB1 :		1.00</a:t>
            </a:r>
          </a:p>
          <a:p>
            <a:r>
              <a:rPr lang="ko-KR" altLang="en-US" sz="1400" dirty="0"/>
              <a:t>RELA -&gt; JUN :		0.67</a:t>
            </a:r>
          </a:p>
          <a:p>
            <a:r>
              <a:rPr lang="ko-KR" altLang="en-US" sz="1400" dirty="0"/>
              <a:t>CHEK1 -&gt; RB1 :		0.17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6186" y="471451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RELA -| AR :		0.83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IGF1 -&gt; IRS1 :		0.00</a:t>
            </a:r>
          </a:p>
          <a:p>
            <a:r>
              <a:rPr lang="ko-KR" altLang="en-US" sz="1400" dirty="0"/>
              <a:t>RB1 -&gt; AR :		0.83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IKBKB -| IRS1 :		0.00</a:t>
            </a:r>
          </a:p>
          <a:p>
            <a:r>
              <a:rPr lang="ko-KR" altLang="en-US" sz="1400" dirty="0" err="1"/>
              <a:t>LowNutrition</a:t>
            </a:r>
            <a:r>
              <a:rPr lang="ko-KR" altLang="en-US" sz="1400" dirty="0"/>
              <a:t> -| RPS6KB1 :		0.83</a:t>
            </a:r>
          </a:p>
          <a:p>
            <a:r>
              <a:rPr lang="ko-KR" altLang="en-US" sz="1400" dirty="0"/>
              <a:t>AR -&gt; JUN :		0.33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IRS1 -&gt; RPS6KB1 :		0.00</a:t>
            </a:r>
          </a:p>
          <a:p>
            <a:r>
              <a:rPr lang="ko-KR" altLang="en-US" sz="1400" dirty="0"/>
              <a:t>HSPB1 -&gt; AR :		1.00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RPS6KB1 -| IRS1 :		0.00</a:t>
            </a:r>
          </a:p>
          <a:p>
            <a:r>
              <a:rPr lang="ko-KR" altLang="en-US" sz="1400" dirty="0"/>
              <a:t>RB1 -&gt; JUN :		0.50</a:t>
            </a:r>
          </a:p>
          <a:p>
            <a:r>
              <a:rPr lang="ko-KR" altLang="en-US" sz="1400" dirty="0"/>
              <a:t>NFKB1 -&gt; IL6 :		1.00</a:t>
            </a:r>
          </a:p>
          <a:p>
            <a:r>
              <a:rPr lang="ko-KR" altLang="en-US" sz="1400" dirty="0"/>
              <a:t>IKBKB -&gt; RELA :		0.83</a:t>
            </a:r>
          </a:p>
          <a:p>
            <a:r>
              <a:rPr lang="ko-KR" altLang="en-US" sz="1400" dirty="0"/>
              <a:t>HSPB1 -| IKBKB :		1.00</a:t>
            </a:r>
          </a:p>
          <a:p>
            <a:r>
              <a:rPr lang="ko-KR" altLang="en-US" sz="1400" b="1" dirty="0">
                <a:solidFill>
                  <a:srgbClr val="FF0000"/>
                </a:solidFill>
              </a:rPr>
              <a:t>IGF1 -&gt; PRKCQ :		0.00</a:t>
            </a:r>
          </a:p>
          <a:p>
            <a:r>
              <a:rPr lang="ko-KR" altLang="en-US" sz="1400" dirty="0"/>
              <a:t>CHEK1 -&gt; RB1 :		0.17</a:t>
            </a:r>
          </a:p>
          <a:p>
            <a:r>
              <a:rPr lang="ko-KR" altLang="en-US" sz="1400" dirty="0"/>
              <a:t>NFKB1 -&gt; RELA :		1.00</a:t>
            </a:r>
          </a:p>
          <a:p>
            <a:r>
              <a:rPr lang="ko-KR" altLang="en-US" sz="1400" dirty="0"/>
              <a:t>NFKB1 -&gt; JUN :		0.83</a:t>
            </a:r>
          </a:p>
          <a:p>
            <a:r>
              <a:rPr lang="ko-KR" altLang="en-US" sz="1400" dirty="0"/>
              <a:t>PRKCQ -| IRS1 :		1.00</a:t>
            </a:r>
          </a:p>
          <a:p>
            <a:r>
              <a:rPr lang="ko-KR" altLang="en-US" sz="1400" dirty="0"/>
              <a:t>RPS6KB1 -| HSPB1 :		0.50</a:t>
            </a:r>
          </a:p>
          <a:p>
            <a:r>
              <a:rPr lang="ko-KR" altLang="en-US" sz="1400" dirty="0"/>
              <a:t>CHEK1 -| NFKB1 :		1.00</a:t>
            </a:r>
          </a:p>
          <a:p>
            <a:r>
              <a:rPr lang="ko-KR" altLang="en-US" sz="1400" dirty="0"/>
              <a:t>RELA -&gt; JUN :		0.33</a:t>
            </a:r>
          </a:p>
          <a:p>
            <a:r>
              <a:rPr lang="ko-KR" altLang="en-US" sz="1400" dirty="0"/>
              <a:t>IKBKB -&gt; NFKB1 :		0.50</a:t>
            </a:r>
          </a:p>
          <a:p>
            <a:r>
              <a:rPr lang="ko-KR" altLang="en-US" sz="1400" dirty="0"/>
              <a:t>PRKCQ -&gt; IKBKB :		0.33</a:t>
            </a:r>
          </a:p>
          <a:p>
            <a:r>
              <a:rPr lang="ko-KR" altLang="en-US" sz="1400" dirty="0" err="1"/>
              <a:t>DNAdamage</a:t>
            </a:r>
            <a:r>
              <a:rPr lang="ko-KR" altLang="en-US" sz="1400" dirty="0"/>
              <a:t> -&gt; CHEK1 :		1.00</a:t>
            </a:r>
          </a:p>
          <a:p>
            <a:r>
              <a:rPr lang="ko-KR" altLang="en-US" sz="1400" dirty="0"/>
              <a:t>RELA -&gt; NFKB1 :		0.83</a:t>
            </a:r>
          </a:p>
          <a:p>
            <a:r>
              <a:rPr lang="ko-KR" altLang="en-US" sz="1400" dirty="0"/>
              <a:t>NFKB1 -&gt; IKBKB :		0.83</a:t>
            </a:r>
          </a:p>
          <a:p>
            <a:r>
              <a:rPr lang="ko-KR" altLang="en-US" sz="1400" dirty="0"/>
              <a:t>JUN -&gt; IL6 :		0.67</a:t>
            </a:r>
          </a:p>
          <a:p>
            <a:r>
              <a:rPr lang="ko-KR" altLang="en-US" sz="1400" dirty="0"/>
              <a:t>AR -&gt; HSPB1 :		0.33</a:t>
            </a:r>
          </a:p>
        </p:txBody>
      </p:sp>
    </p:spTree>
    <p:extLst>
      <p:ext uri="{BB962C8B-B14F-4D97-AF65-F5344CB8AC3E}">
        <p14:creationId xmlns:p14="http://schemas.microsoft.com/office/powerpoint/2010/main" val="425051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2" y="834370"/>
            <a:ext cx="7672388" cy="5839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74815"/>
            <a:ext cx="208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Toy1 input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93930" y="4553146"/>
            <a:ext cx="3987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노란색 링크는 </a:t>
            </a:r>
            <a:r>
              <a:rPr lang="en-US" altLang="ko-KR" dirty="0" smtClean="0"/>
              <a:t>fake link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PRUNET</a:t>
            </a:r>
            <a:r>
              <a:rPr lang="ko-KR" altLang="en-US" dirty="0" smtClean="0"/>
              <a:t>이 가짜를 판별할 수 있는지 테스트하였습니다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90500"/>
            <a:ext cx="96583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36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공격 가능 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교집합을 사용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아모레 데이터를 십분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마이닝을</a:t>
            </a:r>
            <a:r>
              <a:rPr lang="ko-KR" altLang="en-US" dirty="0" smtClean="0"/>
              <a:t> 통해 모델링의 시행착오를 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현상이 아닌 핵심 구조를 포함한 목표하는 현상만을 위한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transition</a:t>
            </a:r>
            <a:r>
              <a:rPr lang="ko-KR" altLang="en-US" dirty="0" smtClean="0"/>
              <a:t>을 목적으로 하는 모델 </a:t>
            </a:r>
            <a:r>
              <a:rPr lang="en-US" altLang="ko-KR" dirty="0" smtClean="0"/>
              <a:t>(apoptosis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gene</a:t>
            </a:r>
            <a:r>
              <a:rPr lang="ko-KR" altLang="en-US" dirty="0" smtClean="0"/>
              <a:t>은 하나도 없음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어떤 목적을 달성</a:t>
            </a:r>
            <a:r>
              <a:rPr lang="en-US" altLang="ko-KR" dirty="0" smtClean="0"/>
              <a:t>? 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reversion</a:t>
            </a:r>
          </a:p>
          <a:p>
            <a:r>
              <a:rPr lang="en-US" altLang="ko-KR" dirty="0" smtClean="0"/>
              <a:t>Logic</a:t>
            </a:r>
            <a:r>
              <a:rPr lang="ko-KR" altLang="en-US" dirty="0" smtClean="0"/>
              <a:t>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앙상블 </a:t>
            </a:r>
            <a:r>
              <a:rPr lang="en-US" altLang="ko-KR" dirty="0" smtClean="0"/>
              <a:t>(GA?)</a:t>
            </a:r>
          </a:p>
          <a:p>
            <a:pPr lvl="1"/>
            <a:r>
              <a:rPr lang="en-US" altLang="ko-KR" dirty="0" smtClean="0"/>
              <a:t>Manual fitting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17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28575"/>
            <a:ext cx="90011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526" y="1204912"/>
            <a:ext cx="4805548" cy="4351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1080293"/>
            <a:ext cx="5057775" cy="4600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Toy1 output</a:t>
            </a:r>
            <a:endParaRPr lang="ko-KR" altLang="en-US" sz="2800" b="1" dirty="0"/>
          </a:p>
        </p:txBody>
      </p:sp>
      <p:sp>
        <p:nvSpPr>
          <p:cNvPr id="3" name="타원 2"/>
          <p:cNvSpPr/>
          <p:nvPr/>
        </p:nvSpPr>
        <p:spPr>
          <a:xfrm>
            <a:off x="2803541" y="3723587"/>
            <a:ext cx="763571" cy="7070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16" y="0"/>
            <a:ext cx="91154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74815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Toy1 </a:t>
            </a:r>
            <a:r>
              <a:rPr lang="ko-KR" altLang="en-US" sz="2800" b="1" dirty="0" smtClean="0"/>
              <a:t>검증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50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8520" y="4261109"/>
            <a:ext cx="4875741" cy="2137305"/>
          </a:xfrm>
        </p:spPr>
        <p:txBody>
          <a:bodyPr/>
          <a:lstStyle/>
          <a:p>
            <a:r>
              <a:rPr lang="en-US" altLang="ko-KR" dirty="0" smtClean="0"/>
              <a:t>v1 up</a:t>
            </a:r>
          </a:p>
          <a:p>
            <a:r>
              <a:rPr lang="en-US" altLang="ko-KR" dirty="0" smtClean="0"/>
              <a:t>v2 down</a:t>
            </a:r>
          </a:p>
          <a:p>
            <a:r>
              <a:rPr lang="en-US" altLang="ko-KR" dirty="0" smtClean="0"/>
              <a:t>v3 up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06" y="619291"/>
            <a:ext cx="9444028" cy="29433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7820" y="415164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dirty="0" smtClean="0"/>
              <a:t>v1 -| v2</a:t>
            </a:r>
          </a:p>
          <a:p>
            <a:pPr algn="ctr"/>
            <a:r>
              <a:rPr lang="ko-KR" altLang="en-US" sz="2800" dirty="0" smtClean="0"/>
              <a:t>v1 -&gt; v3</a:t>
            </a:r>
          </a:p>
          <a:p>
            <a:pPr algn="ctr"/>
            <a:r>
              <a:rPr lang="ko-KR" altLang="en-US" sz="2800" dirty="0" smtClean="0"/>
              <a:t>v2 -| v3</a:t>
            </a:r>
          </a:p>
          <a:p>
            <a:pPr algn="ctr"/>
            <a:r>
              <a:rPr lang="ko-KR" altLang="en-US" sz="2800" dirty="0" smtClean="0"/>
              <a:t>v3 -&gt; v1</a:t>
            </a:r>
          </a:p>
          <a:p>
            <a:pPr algn="ctr"/>
            <a:r>
              <a:rPr lang="ko-KR" altLang="en-US" sz="2800" dirty="0" smtClean="0">
                <a:solidFill>
                  <a:srgbClr val="FF0000"/>
                </a:solidFill>
              </a:rPr>
              <a:t>v2 -| v1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4815"/>
            <a:ext cx="208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Toy2 input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38079" y="6398414"/>
            <a:ext cx="398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빨간색 링크는 </a:t>
            </a:r>
            <a:r>
              <a:rPr lang="en-US" altLang="ko-KR" dirty="0" smtClean="0"/>
              <a:t>fake link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5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1498</Words>
  <Application>Microsoft Office PowerPoint</Application>
  <PresentationFormat>와이드스크린</PresentationFormat>
  <Paragraphs>377</Paragraphs>
  <Slides>51</Slides>
  <Notes>12</Notes>
  <HiddenSlides>6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Reverse aging control</vt:lpstr>
      <vt:lpstr>PKN modeling GA fitting 결과</vt:lpstr>
      <vt:lpstr>PRUNET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계획</vt:lpstr>
      <vt:lpstr>두 가지 전략을 병행하고 있음</vt:lpstr>
      <vt:lpstr>1. 각 condition의 FC값을 이용하여 1318C2의 Mutual information (MI) 을 구함</vt:lpstr>
      <vt:lpstr>2. Senescence와 Quiescence의 mutual information의 차를 구함</vt:lpstr>
      <vt:lpstr>3. 위의 값에 대한 Kmeans clustering 결과를 TSNE로 그림</vt:lpstr>
      <vt:lpstr>4. 위의 값에 대한 heatmap을 그림</vt:lpstr>
      <vt:lpstr>5. Tight clustering을 시도함</vt:lpstr>
      <vt:lpstr>PowerPoint 프레젠테이션</vt:lpstr>
      <vt:lpstr>6. L1000 query를 이용하여 스크린함</vt:lpstr>
      <vt:lpstr>PowerPoint 프레젠테이션</vt:lpstr>
      <vt:lpstr>6. tight cluster 분석</vt:lpstr>
      <vt:lpstr>Cluster1-1 (MI up in senescence)</vt:lpstr>
      <vt:lpstr>Cluster1-4 (MI up in senescence)</vt:lpstr>
      <vt:lpstr>Cluster1-9 (MI up in senescence)</vt:lpstr>
      <vt:lpstr>Cluster2-7 (MI down in senescence)</vt:lpstr>
      <vt:lpstr>Cluster2-10 (MI down in senescence)</vt:lpstr>
      <vt:lpstr>7. Omnipath분석</vt:lpstr>
      <vt:lpstr>PowerPoint 프레젠테이션</vt:lpstr>
      <vt:lpstr>PowerPoint 프레젠테이션</vt:lpstr>
      <vt:lpstr>활성화된(?) NFkB1은 canonical pathway</vt:lpstr>
      <vt:lpstr>PowerPoint 프레젠테이션</vt:lpstr>
      <vt:lpstr>PowerPoint 프레젠테이션</vt:lpstr>
      <vt:lpstr>PowerPoint 프레젠테이션</vt:lpstr>
      <vt:lpstr>PowerPoint 프레젠테이션</vt:lpstr>
      <vt:lpstr>예상 어트랙터</vt:lpstr>
      <vt:lpstr>검증 데이터</vt:lpstr>
      <vt:lpstr>Simplebool package 사용</vt:lpstr>
      <vt:lpstr>PowerPoint 프레젠테이션</vt:lpstr>
      <vt:lpstr>PowerPoint 프레젠테이션</vt:lpstr>
      <vt:lpstr>실패….</vt:lpstr>
      <vt:lpstr>PRUNET 사용</vt:lpstr>
      <vt:lpstr>PowerPoint 프레젠테이션</vt:lpstr>
      <vt:lpstr>PowerPoint 프레젠테이션</vt:lpstr>
      <vt:lpstr>공격 가능 포인트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 An</dc:creator>
  <cp:lastModifiedBy>Su An</cp:lastModifiedBy>
  <cp:revision>129</cp:revision>
  <dcterms:created xsi:type="dcterms:W3CDTF">2018-02-07T05:26:45Z</dcterms:created>
  <dcterms:modified xsi:type="dcterms:W3CDTF">2018-03-02T06:43:01Z</dcterms:modified>
</cp:coreProperties>
</file>