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9" r:id="rId7"/>
    <p:sldId id="259" r:id="rId8"/>
    <p:sldId id="260" r:id="rId9"/>
    <p:sldId id="261" r:id="rId10"/>
    <p:sldId id="270" r:id="rId11"/>
    <p:sldId id="271" r:id="rId12"/>
    <p:sldId id="258" r:id="rId13"/>
    <p:sldId id="266" r:id="rId14"/>
    <p:sldId id="268" r:id="rId15"/>
    <p:sldId id="272" r:id="rId16"/>
    <p:sldId id="275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5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4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3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0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2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79A5-DA58-4E65-80DF-175AD208EBF3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E7988-27BC-4F92-8DA6-2B454A1A6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PRUNET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</a:t>
            </a:r>
            <a:r>
              <a:rPr lang="ko-KR" altLang="en-US" sz="2800" b="1" dirty="0" smtClean="0"/>
              <a:t>검증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43" y="0"/>
            <a:ext cx="90297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4313"/>
          <a:stretch/>
        </p:blipFill>
        <p:spPr>
          <a:xfrm>
            <a:off x="540942" y="3056712"/>
            <a:ext cx="6203451" cy="2943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1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0" y="1110349"/>
            <a:ext cx="5048250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84" y="1110349"/>
            <a:ext cx="6270946" cy="4746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74815"/>
            <a:ext cx="315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</a:t>
            </a:r>
            <a:r>
              <a:rPr lang="ko-KR" altLang="en-US" sz="2800" b="1" dirty="0" smtClean="0"/>
              <a:t>검증 실패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313"/>
          <a:stretch/>
        </p:blipFill>
        <p:spPr>
          <a:xfrm>
            <a:off x="6963998" y="4475936"/>
            <a:ext cx="4617067" cy="2190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타원 7"/>
          <p:cNvSpPr/>
          <p:nvPr/>
        </p:nvSpPr>
        <p:spPr>
          <a:xfrm>
            <a:off x="1879714" y="3108830"/>
            <a:ext cx="608963" cy="5676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382125"/>
            <a:ext cx="6076950" cy="56959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40680" y="3017520"/>
            <a:ext cx="740664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8294" y="914043"/>
            <a:ext cx="263956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Q</a:t>
            </a:r>
            <a:r>
              <a:rPr lang="ko-KR" altLang="en-US" dirty="0" smtClean="0"/>
              <a:t>보다</a:t>
            </a:r>
            <a:endParaRPr lang="en-US" altLang="ko-KR" dirty="0" smtClean="0"/>
          </a:p>
          <a:p>
            <a:r>
              <a:rPr lang="ko-KR" altLang="en-US" dirty="0" smtClean="0"/>
              <a:t>IGF1R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INSR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NAD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KRAS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MAPK1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IKBKB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AMPK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CDKN2A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IL1B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IL6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NFKB1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NFKBIE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TNF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TP53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IGF1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 err="1"/>
              <a:t>lowNutrition</a:t>
            </a:r>
            <a:r>
              <a:rPr lang="ko-KR" altLang="en-US" dirty="0"/>
              <a:t> </a:t>
            </a:r>
            <a:r>
              <a:rPr lang="ko-KR" altLang="en-US" dirty="0" err="1"/>
              <a:t>down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48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Aging input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97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9525"/>
            <a:ext cx="90106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Aging output</a:t>
            </a:r>
            <a:endParaRPr lang="ko-KR" altLang="en-US" sz="2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72002"/>
              </p:ext>
            </p:extLst>
          </p:nvPr>
        </p:nvGraphicFramePr>
        <p:xfrm>
          <a:off x="832104" y="598035"/>
          <a:ext cx="3584447" cy="6188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631">
                  <a:extLst>
                    <a:ext uri="{9D8B030D-6E8A-4147-A177-3AD203B41FA5}">
                      <a16:colId xmlns:a16="http://schemas.microsoft.com/office/drawing/2014/main" val="878679956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2757375653"/>
                    </a:ext>
                  </a:extLst>
                </a:gridCol>
              </a:tblGrid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KRAS -&gt; PIK3CA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02655522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IGF1R -&gt; IRS1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861536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IKBKB -| PTEN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361398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SGK1 -|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810896154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MAP2K3MAP2K6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13427635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CDK4 -| RB1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33936470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ATMATR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13012078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TP53 -&gt; MDM2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319296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MDM2 -|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01438131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SIRT1 -| NFKB1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4180053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INSR -&gt; IRS1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20379291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IGF1R -&gt; KRAS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78978366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AKT1 -| PTEN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35788674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91492597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KRAS -&gt; MAPK1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870433145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ROS -&gt; MAP2K3MAP2K6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1575753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ATMATR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918645386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SOD2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31389458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MAPK1 -|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13464560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SIRT1 -&gt;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14636832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NAD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22008047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ROS -&gt; DNAdamage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3320892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AKT1 -&gt; IKBKB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39818457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lowNutrition -&gt; AMPK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77351260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IKBKB -| IRS1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38439431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ATMATR -&gt; E2F1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035291124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FOXO3 -|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93124026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PTEN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64082632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CDKN2A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05507891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SOD2 -| ROS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2105103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IKBKB -| NFKBIE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28201768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SIRT1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53767816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INSR -&gt; KRAS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37586879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IGF1 -&gt; IGF1R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67202390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54740311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IGF1R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917479106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MDM2 -|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737692910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RB1 -| E2F1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56285428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CDKN2A -| MDM2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2904464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94231"/>
              </p:ext>
            </p:extLst>
          </p:nvPr>
        </p:nvGraphicFramePr>
        <p:xfrm>
          <a:off x="4734942" y="598035"/>
          <a:ext cx="5670930" cy="6189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620">
                  <a:extLst>
                    <a:ext uri="{9D8B030D-6E8A-4147-A177-3AD203B41FA5}">
                      <a16:colId xmlns:a16="http://schemas.microsoft.com/office/drawing/2014/main" val="4075405648"/>
                    </a:ext>
                  </a:extLst>
                </a:gridCol>
                <a:gridCol w="1890310">
                  <a:extLst>
                    <a:ext uri="{9D8B030D-6E8A-4147-A177-3AD203B41FA5}">
                      <a16:colId xmlns:a16="http://schemas.microsoft.com/office/drawing/2014/main" val="2214865063"/>
                    </a:ext>
                  </a:extLst>
                </a:gridCol>
              </a:tblGrid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CDKN2A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28810899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MAPK1 -&gt; BCL2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79901045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AKT1 -&gt; MDM2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4168493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IL6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0390954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TP53 -&gt; SGK1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81420391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BCL2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59273898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4527739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5008743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92586977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AKT1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1280371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IL1B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84097130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NAD -&gt;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14479582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PIK3CA -&gt; PDK1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3017442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IRS1 -&gt; PIK3CA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3616377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E2F1 -|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693948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SGK1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920030363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MAP2K3MAP2K6 -&gt; MAPK14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5195114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1119995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NFKBIE -| NFKB1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7737728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CDKN1A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04982856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AKT1 -&gt;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62677287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ROS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7261511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FOXO3 -&gt; ATMATR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14628629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NFKBIE -| IKBKB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69018343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MAPK1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117864729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CDKN2A -| CDK4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1196857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PTEN -| PDK1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4113358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TNF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06993409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SIRT1 -| TP53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72473467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AMPK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68336103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IKBKB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72836645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IGF1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3056103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CDKN1A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64637114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CDKN1A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2643507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NFKBIE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805109136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lowNutrition -| INSR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99082533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CDKN1A -| CDK4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34445941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MDM2 -| RB1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1899220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69084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Aging </a:t>
            </a:r>
            <a:r>
              <a:rPr lang="ko-KR" altLang="en-US" sz="2800" b="1" dirty="0" smtClean="0"/>
              <a:t>검증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6788" t="16118" r="36251" b="19711"/>
          <a:stretch/>
        </p:blipFill>
        <p:spPr>
          <a:xfrm>
            <a:off x="484632" y="2148840"/>
            <a:ext cx="4133088" cy="3429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241" y="1728215"/>
            <a:ext cx="6775618" cy="51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623231"/>
              </p:ext>
            </p:extLst>
          </p:nvPr>
        </p:nvGraphicFramePr>
        <p:xfrm>
          <a:off x="182881" y="63373"/>
          <a:ext cx="2807208" cy="969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1472">
                  <a:extLst>
                    <a:ext uri="{9D8B030D-6E8A-4147-A177-3AD203B41FA5}">
                      <a16:colId xmlns:a16="http://schemas.microsoft.com/office/drawing/2014/main" val="96255669"/>
                    </a:ext>
                  </a:extLst>
                </a:gridCol>
                <a:gridCol w="935736">
                  <a:extLst>
                    <a:ext uri="{9D8B030D-6E8A-4147-A177-3AD203B41FA5}">
                      <a16:colId xmlns:a16="http://schemas.microsoft.com/office/drawing/2014/main" val="2756085571"/>
                    </a:ext>
                  </a:extLst>
                </a:gridCol>
              </a:tblGrid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SOD2 -| ROS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18649279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CDK4 -| RB1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016870700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lowNutrition</a:t>
                      </a:r>
                      <a:r>
                        <a:rPr lang="en-US" sz="800" u="none" strike="noStrike" dirty="0">
                          <a:effectLst/>
                        </a:rPr>
                        <a:t> -&gt; AMPK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12937395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INSR -&gt; IRS1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007457796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AMPK -&gt; NAD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02286813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AMPK -&gt; FOXO3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358957581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AKT1 -&gt; MDM2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671076344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AKT1 -| PTEN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96143079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E2F1 -| SIRT1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40360361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TP53 -&gt; SGK1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822428076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TP53 -| BCL2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7288406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PTEN -| PDK1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88054609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NFKB1 -&gt; MAPK1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28921494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SIRT1 -| TP53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916534552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SIRT1 -| NFKB1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848295198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MDM2 -| TP53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76381064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ATMATR -&gt; TP53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844727533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DNAdamage</a:t>
                      </a:r>
                      <a:r>
                        <a:rPr lang="en-US" sz="800" u="none" strike="noStrike" dirty="0">
                          <a:effectLst/>
                        </a:rPr>
                        <a:t> -&gt; ROS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217211124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FOXO3 -| BCL2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889564529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TP53 -&gt; MDM2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69690542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FOXO3 -&gt; SIRT1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90291803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ROS -&gt; MAP2K3MAP2K6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911308094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IRS1 -&gt; PIK3CA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724708079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FOXO3 -&gt; CDKN1A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277311124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NFKB1 -&gt; NFKBIE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979972896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TP53 -| IGF1R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955487486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PDK1 -&gt; AKT1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74809620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RB1 -| E2F1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287619666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MAPK1 -&gt; BCL2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35745108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KRAS -&gt; MAPK1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780288968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ATMATR -&gt; E2F1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520905287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SIRT1 -&gt; FOXO3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0.43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450509076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MAPK14 -&gt; TP53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0.43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74719175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CDKN2A -| CDK4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781926992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DNAdamage</a:t>
                      </a:r>
                      <a:r>
                        <a:rPr lang="en-US" sz="800" u="none" strike="noStrike" dirty="0">
                          <a:effectLst/>
                        </a:rPr>
                        <a:t> -&gt; MAP2K3MAP2K6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609841640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ROS -&gt; DNAdamage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851695861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TP53 -| IGF1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59433461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IKBKB -| NFKBIE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638383847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PDK1 -&gt; IKBKB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321504664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CDKN2A -| MDM2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797937111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MDM2 -| RB1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5300239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IGF1R -&gt; KRAS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92576993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DNAdamage -&gt; ATMATR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72242733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NFKB1 -&gt; BCL2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48763343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AKT1 -| CDKN2A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47036323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MAPK14 -&gt; FOXO3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42594023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KRAS -&gt; PIK3CA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108752136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NAD -&gt; SIRT1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440451472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IKBKB -| PTEN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33334298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TP53 -&gt; PTEN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70601318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FOXO3 -&gt; SOD2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484477589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AKT1 -| FOXO3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309192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MAPK1 -| FOXO3 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2340990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TP53 -| SIRT1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05766373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IGF1R -&gt; IRS1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94760496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NFKB1 -&gt; TNF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189435814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MAP2K3MAP2K6 -&gt; MAPK14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91318125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AKT1 -| CDKN1A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847387348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TP53 -&gt; AMPK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78034588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NFKB1 -&gt; IL6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026173129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INSR -&gt; KRAS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42889784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PIK3CA -&gt; PDK1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06010364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MDM2 -| FOXO3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197148471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NFKB1 -&gt; IL1B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190806433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AKT1 -&gt; BCL2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345983789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PDK1 -&gt; SGK1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257667077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NFKBIE -| IKBKB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22381388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TP53 -&gt; CDKN1A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95604141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IGF1 -&gt; IGF1R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373289622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FOXO3 -&gt; ATMATR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654930388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AKT1 -&gt; IKBKB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073225001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CDKN1A -| CDK4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474279201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lowNutrition -| INSR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3717790517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IKBKB -| IRS1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920198755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NFKBIE -| NFKB1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95963432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SGK1 -| FOXO3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256157299"/>
                  </a:ext>
                </a:extLst>
              </a:tr>
              <a:tr h="113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MAPK14 -&gt; CDKN2A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1246892110"/>
                  </a:ext>
                </a:extLst>
              </a:tr>
              <a:tr h="6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AMPK -&gt; TP53 :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60" marR="2360" marT="2360" marB="0" anchor="ctr"/>
                </a:tc>
                <a:extLst>
                  <a:ext uri="{0D108BD9-81ED-4DB2-BD59-A6C34878D82A}">
                    <a16:rowId xmlns:a16="http://schemas.microsoft.com/office/drawing/2014/main" val="409499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29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8" y="1779905"/>
            <a:ext cx="4076700" cy="347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04" y="768096"/>
            <a:ext cx="7759228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9032" y="399011"/>
            <a:ext cx="6209608" cy="57779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Input</a:t>
            </a:r>
          </a:p>
          <a:p>
            <a:pPr marL="0" indent="0">
              <a:buNone/>
            </a:pPr>
            <a:r>
              <a:rPr lang="en-US" altLang="ko-KR" sz="2000" dirty="0" smtClean="0"/>
              <a:t>(1) PKN (2) up down list of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two phenotypes</a:t>
            </a:r>
          </a:p>
          <a:p>
            <a:pPr marL="0" indent="0">
              <a:buNone/>
            </a:pPr>
            <a:r>
              <a:rPr lang="en-US" altLang="ko-KR" dirty="0" smtClean="0"/>
              <a:t>Output</a:t>
            </a:r>
          </a:p>
          <a:p>
            <a:pPr marL="0" indent="0">
              <a:buNone/>
            </a:pPr>
            <a:r>
              <a:rPr lang="ko-KR" altLang="en-US" sz="2000" dirty="0" smtClean="0"/>
              <a:t>두 </a:t>
            </a:r>
            <a:r>
              <a:rPr lang="en-US" altLang="ko-KR" sz="2000" dirty="0" smtClean="0"/>
              <a:t>phenotype</a:t>
            </a:r>
            <a:r>
              <a:rPr lang="ko-KR" altLang="en-US" sz="2000" dirty="0" smtClean="0"/>
              <a:t>을 설명할 수 있는 </a:t>
            </a:r>
            <a:r>
              <a:rPr lang="en-US" altLang="ko-KR" sz="2000" dirty="0" smtClean="0"/>
              <a:t>network topology </a:t>
            </a:r>
            <a:r>
              <a:rPr lang="ko-KR" altLang="en-US" sz="2000" dirty="0" smtClean="0"/>
              <a:t>후보들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Details</a:t>
            </a:r>
          </a:p>
          <a:p>
            <a:pPr marL="0" indent="0">
              <a:buNone/>
            </a:pPr>
            <a:r>
              <a:rPr lang="en-US" altLang="ko-KR" sz="2000" dirty="0" smtClean="0"/>
              <a:t>cyclic attractor</a:t>
            </a:r>
            <a:r>
              <a:rPr lang="ko-KR" altLang="en-US" sz="2000" dirty="0" smtClean="0"/>
              <a:t>는 무시 </a:t>
            </a:r>
            <a:r>
              <a:rPr lang="en-US" altLang="ko-KR" sz="2000" dirty="0" smtClean="0"/>
              <a:t>point attractor</a:t>
            </a:r>
            <a:r>
              <a:rPr lang="ko-KR" altLang="en-US" sz="2000" dirty="0" smtClean="0"/>
              <a:t>만을 </a:t>
            </a:r>
            <a:r>
              <a:rPr lang="en-US" altLang="ko-KR" sz="2000" dirty="0" smtClean="0"/>
              <a:t>steady state</a:t>
            </a:r>
            <a:r>
              <a:rPr lang="ko-KR" altLang="en-US" sz="2000" dirty="0" smtClean="0"/>
              <a:t>로 간주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a node is considered active if at least one of its activators and none of its inhibitors are active. The node is considered inactive otherwise.</a:t>
            </a:r>
          </a:p>
          <a:p>
            <a:pPr marL="0" indent="0">
              <a:buNone/>
            </a:pPr>
            <a:r>
              <a:rPr lang="en-US" altLang="ko-KR" sz="2000" dirty="0" smtClean="0"/>
              <a:t>Attractor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full search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하지 않고</a:t>
            </a:r>
            <a:r>
              <a:rPr lang="en-US" altLang="ko-KR" sz="2000" dirty="0" smtClean="0"/>
              <a:t>, Expression profile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initial </a:t>
            </a:r>
            <a:r>
              <a:rPr lang="ko-KR" altLang="en-US" sz="2000" dirty="0" smtClean="0"/>
              <a:t>로 줌으로써 해당 </a:t>
            </a:r>
            <a:r>
              <a:rPr lang="en-US" altLang="ko-KR" sz="2000" dirty="0" smtClean="0"/>
              <a:t>attractor</a:t>
            </a:r>
            <a:r>
              <a:rPr lang="ko-KR" altLang="en-US" sz="2000" dirty="0" smtClean="0"/>
              <a:t>만을 조사함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42"/>
            <a:ext cx="4871237" cy="58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2" y="834370"/>
            <a:ext cx="7672388" cy="5839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74815"/>
            <a:ext cx="208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input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3930" y="4553146"/>
            <a:ext cx="3987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노란색 링크는 </a:t>
            </a:r>
            <a:r>
              <a:rPr lang="en-US" altLang="ko-KR" dirty="0" smtClean="0"/>
              <a:t>fake link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PRUNET</a:t>
            </a:r>
            <a:r>
              <a:rPr lang="ko-KR" altLang="en-US" dirty="0" smtClean="0"/>
              <a:t>이 가짜를 판별할 수 있는지 테스트하였습니다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7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8575"/>
            <a:ext cx="90011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526" y="1204912"/>
            <a:ext cx="4805548" cy="4351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080293"/>
            <a:ext cx="5057775" cy="4600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output</a:t>
            </a:r>
            <a:endParaRPr lang="ko-KR" altLang="en-US" sz="2800" b="1" dirty="0"/>
          </a:p>
        </p:txBody>
      </p:sp>
      <p:sp>
        <p:nvSpPr>
          <p:cNvPr id="3" name="타원 2"/>
          <p:cNvSpPr/>
          <p:nvPr/>
        </p:nvSpPr>
        <p:spPr>
          <a:xfrm>
            <a:off x="2803541" y="3723587"/>
            <a:ext cx="763571" cy="7070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16" y="0"/>
            <a:ext cx="91154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</a:t>
            </a:r>
            <a:r>
              <a:rPr lang="ko-KR" altLang="en-US" sz="2800" b="1" dirty="0" smtClean="0"/>
              <a:t>검증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37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8520" y="4261109"/>
            <a:ext cx="4875741" cy="2137305"/>
          </a:xfrm>
        </p:spPr>
        <p:txBody>
          <a:bodyPr/>
          <a:lstStyle/>
          <a:p>
            <a:r>
              <a:rPr lang="en-US" altLang="ko-KR" dirty="0" smtClean="0"/>
              <a:t>v1 up</a:t>
            </a:r>
          </a:p>
          <a:p>
            <a:r>
              <a:rPr lang="en-US" altLang="ko-KR" dirty="0" smtClean="0"/>
              <a:t>v2 down</a:t>
            </a:r>
          </a:p>
          <a:p>
            <a:r>
              <a:rPr lang="en-US" altLang="ko-KR" dirty="0" smtClean="0"/>
              <a:t>v3 up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06" y="619291"/>
            <a:ext cx="9444028" cy="29433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7820" y="415164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dirty="0" smtClean="0"/>
              <a:t>v1 -| v2</a:t>
            </a:r>
          </a:p>
          <a:p>
            <a:pPr algn="ctr"/>
            <a:r>
              <a:rPr lang="ko-KR" altLang="en-US" sz="2800" dirty="0" smtClean="0"/>
              <a:t>v1 -&gt; v3</a:t>
            </a:r>
          </a:p>
          <a:p>
            <a:pPr algn="ctr"/>
            <a:r>
              <a:rPr lang="ko-KR" altLang="en-US" sz="2800" dirty="0" smtClean="0"/>
              <a:t>v2 -| v3</a:t>
            </a:r>
          </a:p>
          <a:p>
            <a:pPr algn="ctr"/>
            <a:r>
              <a:rPr lang="ko-KR" altLang="en-US" sz="2800" dirty="0" smtClean="0"/>
              <a:t>v3 -&gt; v1</a:t>
            </a: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</a:rPr>
              <a:t>v2 -| v1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4815"/>
            <a:ext cx="208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input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38079" y="6398414"/>
            <a:ext cx="39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빨간색 링크는 </a:t>
            </a:r>
            <a:r>
              <a:rPr lang="en-US" altLang="ko-KR" dirty="0" smtClean="0"/>
              <a:t>fake link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92" y="0"/>
            <a:ext cx="89820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1027906"/>
            <a:ext cx="5114925" cy="463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output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4877438" y="3120272"/>
            <a:ext cx="763571" cy="7070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960</Words>
  <Application>Microsoft Office PowerPoint</Application>
  <PresentationFormat>와이드스크린</PresentationFormat>
  <Paragraphs>359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PRUNET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PRUNET</dc:title>
  <dc:creator>Su An</dc:creator>
  <cp:lastModifiedBy>Su An</cp:lastModifiedBy>
  <cp:revision>39</cp:revision>
  <dcterms:created xsi:type="dcterms:W3CDTF">2018-02-20T07:57:07Z</dcterms:created>
  <dcterms:modified xsi:type="dcterms:W3CDTF">2018-02-22T04:19:16Z</dcterms:modified>
</cp:coreProperties>
</file>