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ulgi/r4ds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-education.github.io/hopr/" TargetMode="External"/><Relationship Id="rId4" Type="http://schemas.openxmlformats.org/officeDocument/2006/relationships/hyperlink" Target="https://www.markhuberdatascience.org/data-science-tex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hopark/" TargetMode="External"/><Relationship Id="rId2" Type="http://schemas.openxmlformats.org/officeDocument/2006/relationships/hyperlink" Target="mailto:dr.jeho.park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" TargetMode="External"/><Relationship Id="rId2" Type="http://schemas.openxmlformats.org/officeDocument/2006/relationships/hyperlink" Target="http://stackoverflow.com/questions/tagged/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hopark/FoDSxSMU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lesson-15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taback.github.io/UofT_STA130/Rmarkdownforclassreports.html#what_is_markdow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ehopark.github.io/FoDSxSMU/" TargetMode="External"/><Relationship Id="rId2" Type="http://schemas.openxmlformats.org/officeDocument/2006/relationships/hyperlink" Target="https://canvas.instructure.com/enroll/EK9RP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r.jeho.park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hopark/FoDSxSMU/blob/master/Foundations%20of%20Data%20Science%20with%20Capstone-Summer%202023%20v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Day1_Slides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Jeho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2023-07-17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Text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[Main Text] </a:t>
            </a:r>
            <a:r>
              <a:rPr sz="2000" b="1" dirty="0"/>
              <a:t>R for Data Science by Hadley Wickham and Garrett </a:t>
            </a:r>
            <a:r>
              <a:rPr sz="2000" b="1" dirty="0" err="1"/>
              <a:t>Grolemund</a:t>
            </a:r>
            <a:endParaRPr sz="2000" b="1" dirty="0"/>
          </a:p>
          <a:p>
            <a:pPr lvl="0"/>
            <a:r>
              <a:rPr sz="2000" dirty="0">
                <a:hlinkClick r:id="rId2"/>
              </a:rPr>
              <a:t>https://r4ds.had.co.nz/</a:t>
            </a:r>
            <a:r>
              <a:rPr sz="2000" dirty="0"/>
              <a:t> (English Version)</a:t>
            </a:r>
          </a:p>
          <a:p>
            <a:pPr lvl="0"/>
            <a:r>
              <a:rPr sz="2000" dirty="0">
                <a:hlinkClick r:id="rId3"/>
              </a:rPr>
              <a:t>https://bookdown.org/sulgi/r4ds/</a:t>
            </a:r>
            <a:r>
              <a:rPr sz="2000" dirty="0"/>
              <a:t> (Korean Version) – This might be outdated, so check its updates.</a:t>
            </a:r>
          </a:p>
          <a:p>
            <a:pPr marL="0" lvl="0" indent="0">
              <a:buNone/>
            </a:pPr>
            <a:r>
              <a:rPr sz="2000" dirty="0"/>
              <a:t>[Reference]</a:t>
            </a:r>
          </a:p>
          <a:p>
            <a:pPr marL="342900" lvl="0" indent="-342900">
              <a:buAutoNum type="arabicPeriod"/>
            </a:pPr>
            <a:r>
              <a:rPr sz="2000" b="1" dirty="0"/>
              <a:t>Foundations of Data Science by Mark Huber</a:t>
            </a:r>
            <a:br>
              <a:rPr sz="2000" dirty="0"/>
            </a:br>
            <a:r>
              <a:rPr sz="2000" dirty="0">
                <a:hlinkClick r:id="rId4"/>
              </a:rPr>
              <a:t>https://www.markhuberdatascience.org/data-science-text</a:t>
            </a:r>
          </a:p>
          <a:p>
            <a:pPr marL="342900" lvl="0" indent="-342900">
              <a:buAutoNum type="arabicPeriod"/>
            </a:pPr>
            <a:r>
              <a:rPr sz="2000" b="1" dirty="0"/>
              <a:t>Hands-On Programming with R by Garrett </a:t>
            </a:r>
            <a:r>
              <a:rPr sz="2000" b="1" dirty="0" err="1"/>
              <a:t>Grolemund</a:t>
            </a:r>
            <a:br>
              <a:rPr sz="2000" dirty="0"/>
            </a:br>
            <a:r>
              <a:rPr sz="2000" dirty="0">
                <a:hlinkClick r:id="rId5"/>
              </a:rPr>
              <a:t>https://rstudio-education.github.io/hopr/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b="1" dirty="0"/>
              <a:t>Today’s Goals</a:t>
            </a:r>
          </a:p>
          <a:p>
            <a:pPr marL="342900" lvl="0" indent="-342900">
              <a:buAutoNum type="arabicParenBoth"/>
            </a:pPr>
            <a:r>
              <a:rPr sz="2000" dirty="0"/>
              <a:t>Make sure everyone set the RStudio environment</a:t>
            </a:r>
            <a:br>
              <a:rPr sz="2000" dirty="0"/>
            </a:br>
            <a:endParaRPr sz="2000" dirty="0"/>
          </a:p>
          <a:p>
            <a:pPr marL="342900" lvl="0" indent="-342900">
              <a:buAutoNum type="arabicParenBoth"/>
            </a:pPr>
            <a:r>
              <a:rPr sz="2000" dirty="0"/>
              <a:t>Get familiar with RStudio environment</a:t>
            </a:r>
            <a:br>
              <a:rPr sz="2000" dirty="0"/>
            </a:br>
            <a:endParaRPr sz="2000" dirty="0"/>
          </a:p>
          <a:p>
            <a:pPr marL="342900" lvl="0" indent="-342900">
              <a:buAutoNum type="arabicParenBoth"/>
            </a:pPr>
            <a:r>
              <a:rPr sz="2000" dirty="0"/>
              <a:t>Create a first R markdown file</a:t>
            </a:r>
            <a:br>
              <a:rPr sz="2000" dirty="0"/>
            </a:br>
            <a:endParaRPr sz="2000" dirty="0"/>
          </a:p>
          <a:p>
            <a:pPr marL="342900" lvl="0" indent="-342900">
              <a:buAutoNum type="arabicParenBoth"/>
            </a:pPr>
            <a:r>
              <a:rPr sz="2000" dirty="0"/>
              <a:t>Learn basic visualization methods and grammars of graphics using ggplot2 package</a:t>
            </a:r>
            <a:br>
              <a:rPr sz="2000" dirty="0"/>
            </a:br>
            <a:r>
              <a:rPr sz="2000" dirty="0"/>
              <a:t>(If time permits, solve exercise problems and add solutions to a markdown)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/>
              <a:t>데이터 과학이란 무엇인가?</a:t>
            </a:r>
          </a:p>
          <a:p>
            <a:pPr marL="0" lvl="0" indent="0">
              <a:buNone/>
            </a:pPr>
            <a:r>
              <a:rPr sz="2000"/>
              <a:t>데이터 과학은 데이터를 이해하고 활용하기 위해 수학, 통계학, 컴퓨터 과학 등의 다양한 학문과 기술을 결합하는 학문 분야입니다.</a:t>
            </a:r>
          </a:p>
          <a:p>
            <a:pPr marL="0" lvl="0" indent="0">
              <a:buNone/>
            </a:pPr>
            <a:r>
              <a:rPr sz="2000"/>
              <a:t>데이터 과학은 데이터를 수집, 정제, 분석하고 모델링하여 통찰력을 얻고 예측이나 패턴 인식을 통해 데이터를 근거로 한 의사 결정을 위해 데이터를 활용하는데 중점을 둡니다.</a:t>
            </a:r>
          </a:p>
          <a:p>
            <a:pPr marL="0" lvl="0" indent="0">
              <a:buNone/>
            </a:pPr>
            <a:r>
              <a:rPr sz="2000"/>
              <a:t>데이터 과학은 실제 상황에서 문제를 해결하고 효과적인 의사 결정을 내리기 위해 데이터를 탐색하고 인사이트를 도출하는 모든 프로세스를 포함합니다.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[Breakout Session 1] Open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Team up!</a:t>
            </a:r>
          </a:p>
          <a:p>
            <a:pPr lvl="0"/>
            <a:r>
              <a:t>Discuss briefly about what the informed decisions might be in your domain/field (5 min)</a:t>
            </a:r>
          </a:p>
          <a:p>
            <a:pPr lvl="0"/>
            <a:r>
              <a:t>Share your team’s example(s) in the main room (5 min)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Typical Data Science 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76D75697-1244-A90F-FECB-7618DF18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670050"/>
            <a:ext cx="49149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and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is a statistical programming language and environment.</a:t>
            </a:r>
          </a:p>
          <a:p>
            <a:pPr lvl="0"/>
            <a:r>
              <a:t>R is open source/free.</a:t>
            </a:r>
          </a:p>
          <a:p>
            <a:pPr lvl="0"/>
            <a:r>
              <a:t>R is widely used.</a:t>
            </a:r>
          </a:p>
          <a:p>
            <a:pPr lvl="0"/>
            <a:r>
              <a:t>R is cross-platform.</a:t>
            </a:r>
          </a:p>
          <a:p>
            <a:pPr lvl="0"/>
            <a:r>
              <a:t>R is hard to learn (?)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not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S: R’s ancestor</a:t>
            </a:r>
          </a:p>
          <a:p>
            <a:pPr lvl="0"/>
            <a:r>
              <a:t>S-Plus: Commercial; modern implementation of S</a:t>
            </a:r>
          </a:p>
          <a:p>
            <a:pPr lvl="0"/>
            <a:r>
              <a:t>SAS: Commercial; widely used in the commercial analytics.</a:t>
            </a:r>
          </a:p>
          <a:p>
            <a:pPr lvl="0"/>
            <a:r>
              <a:t>SPSS: Commercial; easy to use; widely used in Social Science.</a:t>
            </a:r>
          </a:p>
          <a:p>
            <a:pPr lvl="0"/>
            <a:r>
              <a:t>MATLAB: Commercial; can do some Stats.</a:t>
            </a:r>
          </a:p>
          <a:p>
            <a:pPr lvl="0"/>
            <a:r>
              <a:t>Python: Also can do some Stats; good in deep 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Whic is better for Data Science? R or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is Useful and easier to do </a:t>
            </a:r>
            <a:r>
              <a:rPr b="1"/>
              <a:t>Statistical Modeling and Visualization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9C17D-4656-1526-C18D-B9ADCCFAB6C0}"/>
              </a:ext>
            </a:extLst>
          </p:cNvPr>
          <p:cNvSpPr txBox="1">
            <a:spLocks/>
          </p:cNvSpPr>
          <p:nvPr/>
        </p:nvSpPr>
        <p:spPr>
          <a:xfrm>
            <a:off x="457200" y="2320456"/>
            <a:ext cx="8229600" cy="227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Python has a great collection of libraries to do </a:t>
            </a:r>
            <a:r>
              <a:rPr lang="en-US" b="1"/>
              <a:t>Machine learning and Deep Learning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R is known for its community and its huge collection of user-generated packages</a:t>
            </a:r>
          </a:p>
          <a:p>
            <a:pPr lvl="0"/>
            <a:r>
              <a:rPr dirty="0"/>
              <a:t>Packages are collections of R functions, data, and compiled code in a well-defined format. The directory where packages are stored is called the library.</a:t>
            </a:r>
          </a:p>
          <a:p>
            <a:pPr lvl="0"/>
            <a:r>
              <a:rPr dirty="0"/>
              <a:t>We will install the </a:t>
            </a:r>
            <a:r>
              <a:rPr dirty="0" err="1">
                <a:latin typeface="Courier"/>
              </a:rPr>
              <a:t>tidyverse</a:t>
            </a:r>
            <a:r>
              <a:rPr dirty="0"/>
              <a:t> package, a collection of R packages for data science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tidyverse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you can also use RStudio's Packages tab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You should load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dplyr</a:t>
            </a:r>
            <a:r>
              <a:rPr i="1" dirty="0">
                <a:solidFill>
                  <a:srgbClr val="60A0B0"/>
                </a:solidFill>
                <a:latin typeface="Courier"/>
              </a:rPr>
              <a:t> package first to use any functions and datasets in the package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tidyverse</a:t>
            </a:r>
            <a:r>
              <a:rPr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800" b="1" dirty="0"/>
              <a:t>About Me</a:t>
            </a:r>
          </a:p>
          <a:p>
            <a:pPr marL="0" lvl="0" indent="0">
              <a:buNone/>
            </a:pPr>
            <a:r>
              <a:rPr sz="1800" dirty="0"/>
              <a:t>Email: </a:t>
            </a:r>
            <a:r>
              <a:rPr sz="1800" dirty="0">
                <a:hlinkClick r:id="rId2"/>
              </a:rPr>
              <a:t>dr.jeho.park@gmail.com</a:t>
            </a:r>
            <a:br>
              <a:rPr sz="1800" dirty="0"/>
            </a:br>
            <a:r>
              <a:rPr sz="1800" dirty="0" err="1"/>
              <a:t>Kakaotalk</a:t>
            </a:r>
            <a:r>
              <a:rPr sz="1800" dirty="0"/>
              <a:t> ID: </a:t>
            </a:r>
            <a:r>
              <a:rPr sz="1800" dirty="0" err="1"/>
              <a:t>jehotalk</a:t>
            </a:r>
            <a:br>
              <a:rPr sz="1800" dirty="0"/>
            </a:br>
            <a:r>
              <a:rPr sz="1800" dirty="0" err="1"/>
              <a:t>LikedIn</a:t>
            </a:r>
            <a:r>
              <a:rPr sz="1800" dirty="0"/>
              <a:t>: </a:t>
            </a:r>
            <a:r>
              <a:rPr sz="1800" dirty="0">
                <a:hlinkClick r:id="rId3"/>
              </a:rPr>
              <a:t>https://www.linkedin.com/in/jehopark/</a:t>
            </a:r>
          </a:p>
          <a:p>
            <a:pPr lvl="0"/>
            <a:r>
              <a:rPr sz="1800" dirty="0"/>
              <a:t>Studied Computer Science and Applied Mathematics (Statistics)</a:t>
            </a:r>
          </a:p>
          <a:p>
            <a:pPr lvl="0"/>
            <a:r>
              <a:rPr sz="1800" dirty="0"/>
              <a:t>Statistical modeling on parallel processing performance</a:t>
            </a:r>
          </a:p>
          <a:p>
            <a:pPr lvl="0"/>
            <a:r>
              <a:rPr sz="1800" dirty="0"/>
              <a:t>Associate Director of Harvey Mudd College’s Scientific Computing and Research Computing, promoting CS and data analytics to non-CS people</a:t>
            </a:r>
          </a:p>
          <a:p>
            <a:pPr lvl="0"/>
            <a:r>
              <a:rPr sz="1800" dirty="0"/>
              <a:t>Director of Claremont McKenna College’s Quantitative and Computing Lab, a comprehensive support center for computing and data analysis</a:t>
            </a:r>
          </a:p>
          <a:p>
            <a:pPr lvl="0"/>
            <a:r>
              <a:rPr sz="1800" dirty="0"/>
              <a:t>Director and Visiting Assistant Professor for Data Science Capstone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Integrated Development Environment for R</a:t>
            </a:r>
          </a:p>
          <a:p>
            <a:pPr lvl="0"/>
            <a:r>
              <a:t>Nice combination of GUI and CLI</a:t>
            </a:r>
          </a:p>
          <a:p>
            <a:pPr lvl="0"/>
            <a:r>
              <a:t>Free and commercial version</a:t>
            </a:r>
          </a:p>
          <a:p>
            <a:pPr lvl="0"/>
            <a:r>
              <a:t>4 main windows, tabs, etc</a:t>
            </a:r>
          </a:p>
          <a:p>
            <a:pPr lvl="0"/>
            <a:r>
              <a:t>Version control: Git and VPN</a:t>
            </a:r>
          </a:p>
          <a:p>
            <a:pPr lvl="0"/>
            <a:r>
              <a:t>Debugging</a:t>
            </a:r>
          </a:p>
          <a:p>
            <a:pPr lvl="0"/>
            <a:r>
              <a:t>Documentation: R Markdown</a:t>
            </a:r>
          </a:p>
          <a:p>
            <a:pPr lvl="1"/>
            <a:r>
              <a:t>install.packages(“rmarkdown”)</a:t>
            </a:r>
          </a:p>
          <a:p>
            <a:pPr lvl="1"/>
            <a:r>
              <a:rPr>
                <a:hlinkClick r:id="rId2"/>
              </a:rPr>
              <a:t>http://rmarkdown.rstudio.com/</a:t>
            </a:r>
          </a:p>
          <a:p>
            <a:pPr lvl="0"/>
            <a:r>
              <a:t>Presentation slides: R Presentation (this one!)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Get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ChatGPT</a:t>
            </a:r>
          </a:p>
          <a:p>
            <a:pPr lvl="0"/>
            <a:r>
              <a:t>Stack Overflow: </a:t>
            </a:r>
            <a:r>
              <a:rPr>
                <a:hlinkClick r:id="rId2"/>
              </a:rPr>
              <a:t>http://stackoverflow.com/questions/tagged/r</a:t>
            </a:r>
          </a:p>
          <a:p>
            <a:pPr lvl="0"/>
            <a:r>
              <a:t>Cross-Validated: the statistics Q&amp;A site </a:t>
            </a:r>
            <a:r>
              <a:rPr>
                <a:hlinkClick r:id="rId3"/>
              </a:rPr>
              <a:t>http://stats.stackexchange.com/</a:t>
            </a:r>
          </a:p>
          <a:p>
            <a:pPr lvl="0"/>
            <a:r>
              <a:t>Google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[Hands-On] Check Your 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Check R (if you don’t have R, install it now)</a:t>
            </a:r>
          </a:p>
          <a:p>
            <a:pPr lvl="0"/>
            <a:r>
              <a:t>Check RStudio (if you don’t have RStudio, install it now)</a:t>
            </a:r>
          </a:p>
          <a:p>
            <a:pPr lvl="0"/>
            <a:r>
              <a:t>Share your screen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[Hands-On] First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a new project named “FoDSxSMU”</a:t>
            </a:r>
          </a:p>
          <a:p>
            <a:pPr lvl="1"/>
            <a:r>
              <a:t>Click on New Project button</a:t>
            </a:r>
          </a:p>
          <a:p>
            <a:pPr lvl="1"/>
            <a:r>
              <a:t>Choose New Project from Git Repository</a:t>
            </a:r>
          </a:p>
          <a:p>
            <a:pPr lvl="1"/>
            <a:r>
              <a:t>Paste the following URL: </a:t>
            </a:r>
            <a:r>
              <a:rPr>
                <a:hlinkClick r:id="rId2"/>
              </a:rPr>
              <a:t>https://github.com/jehopark/FoDSxSMU.git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Documentation: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 Markdown is our main documentation tool</a:t>
            </a:r>
          </a:p>
          <a:p>
            <a:pPr lvl="0"/>
            <a:r>
              <a:t>Basic Formatting</a:t>
            </a:r>
          </a:p>
          <a:p>
            <a:pPr lvl="1"/>
            <a:r>
              <a:t>Global options</a:t>
            </a:r>
          </a:p>
          <a:p>
            <a:pPr lvl="1"/>
            <a:r>
              <a:t>Text formats</a:t>
            </a:r>
          </a:p>
          <a:p>
            <a:pPr lvl="0"/>
            <a:r>
              <a:t>R Code Chunks</a:t>
            </a:r>
          </a:p>
          <a:p>
            <a:pPr lvl="1"/>
            <a:r>
              <a:t>Code chunk options</a:t>
            </a:r>
          </a:p>
          <a:p>
            <a:pPr lvl="0"/>
            <a:r>
              <a:t>R Markdown cheat sheet and quick reference</a:t>
            </a:r>
          </a:p>
          <a:p>
            <a:pPr lvl="1"/>
            <a:r>
              <a:rPr>
                <a:hlinkClick r:id="rId2"/>
              </a:rPr>
              <a:t>https://rmarkdown.rstudio.com/lesson-15.HTML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Basic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Open “Basic_formatting.Rmd”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[Hands-On] First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 Markdown</a:t>
            </a:r>
          </a:p>
          <a:p>
            <a:pPr marL="342900" lvl="0" indent="-342900">
              <a:buAutoNum type="arabicPeriod"/>
            </a:pPr>
            <a:r>
              <a:t>Create a new R Markdown (Rmd) file named “FoDSxSMU_Day1”</a:t>
            </a:r>
          </a:p>
          <a:p>
            <a:pPr marL="342900" lvl="0" indent="-342900">
              <a:buAutoNum type="arabicPeriod"/>
            </a:pPr>
            <a:r>
              <a:t>Check if you have knitr package (if not, install it)</a:t>
            </a:r>
          </a:p>
          <a:p>
            <a:pPr marL="342900" lvl="0" indent="-342900">
              <a:buAutoNum type="arabicPeriod"/>
            </a:pPr>
            <a:r>
              <a:t>Check R Markdown Cheatsheet</a:t>
            </a:r>
          </a:p>
          <a:p>
            <a:pPr marL="342900" lvl="0" indent="-342900">
              <a:buAutoNum type="arabicPeriod"/>
            </a:pPr>
            <a:r>
              <a:t>Check this website </a:t>
            </a:r>
            <a:r>
              <a:rPr>
                <a:hlinkClick r:id="rId2"/>
              </a:rPr>
              <a:t>https://ntaback.github.io/UofT_STA130/Rmarkdownforclassreports.html#what_is_markdown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[Hands-On] First R Markdown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 Markdown</a:t>
            </a:r>
          </a:p>
          <a:p>
            <a:pPr marL="0" lvl="0" indent="0">
              <a:buNone/>
            </a:pPr>
            <a:r>
              <a:t>Let’s go over </a:t>
            </a:r>
            <a:r>
              <a:rPr b="1"/>
              <a:t>Section 27.3</a:t>
            </a:r>
            <a:r>
              <a:t> Text Formatting.</a:t>
            </a:r>
          </a:p>
          <a:p>
            <a:pPr lvl="0"/>
            <a:r>
              <a:t>Copy and paste Section 27.3 code snippet into your Rmd 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[Hands-On Exercise 1] R Markdown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Add your name in the header section</a:t>
            </a:r>
          </a:p>
          <a:p>
            <a:pPr marL="342900" lvl="0" indent="-342900">
              <a:buAutoNum type="arabicPeriod"/>
            </a:pPr>
            <a:r>
              <a:t>Do 27.3.1 #2 exercise</a:t>
            </a:r>
          </a:p>
          <a:p>
            <a:pPr marL="342900" lvl="0" indent="-342900">
              <a:buAutoNum type="arabicPeriod"/>
            </a:pPr>
            <a:r>
              <a:t>By the end of today’s lab session, upload your Rmd file at Canvas 과제제출 페이지 (Hands-On Exercise #1 R Markdown)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Session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BA0107-659E-6D7D-0E62-06C578B6E552}"/>
              </a:ext>
            </a:extLst>
          </p:cNvPr>
          <p:cNvSpPr txBox="1">
            <a:spLocks/>
          </p:cNvSpPr>
          <p:nvPr/>
        </p:nvSpPr>
        <p:spPr>
          <a:xfrm>
            <a:off x="457200" y="7241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Introduction: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About 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Visualization with ggplot2: tidyverse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Load </a:t>
            </a:r>
            <a:r>
              <a:rPr sz="2000" dirty="0" err="1"/>
              <a:t>tidyverse</a:t>
            </a:r>
            <a:r>
              <a:rPr sz="2000" dirty="0"/>
              <a:t> package in your environment</a:t>
            </a:r>
          </a:p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if you don't have the package installed yet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install.package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tidyverse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tidyverse</a:t>
            </a:r>
            <a:r>
              <a:rPr sz="20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/>
              <a:t>This should load several packages. See the R message on the console. Notice the “Conflicts” – what does this mean?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mpg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?mpg</a:t>
            </a:r>
          </a:p>
          <a:p>
            <a:pPr marL="0" lvl="0" indent="0">
              <a:buNone/>
            </a:pP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Visualization with ggplot2: a quick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library(ggplot2)</a:t>
            </a:r>
            <a:br>
              <a:rPr sz="2000" dirty="0"/>
            </a:br>
            <a:r>
              <a:rPr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mpg)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mapping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displ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hwy</a:t>
            </a:r>
            <a:r>
              <a:rPr sz="2000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Compare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ggplot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() with plot() from base package</a:t>
            </a:r>
            <a:br>
              <a:rPr sz="2000" dirty="0"/>
            </a:br>
            <a:r>
              <a:rPr sz="2000" dirty="0">
                <a:latin typeface="Courier"/>
              </a:rPr>
              <a:t>base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mpg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displ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mpg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hwy</a:t>
            </a:r>
            <a:r>
              <a:rPr sz="20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/>
              <a:t>Let’s look at a grammar of graphics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Visualization with ggplot2: A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 dirty="0"/>
              <a:t>A grammar of graphics is a set of tools for building graphics by adding components and transformations </a:t>
            </a:r>
            <a:r>
              <a:rPr sz="2000" b="1" dirty="0"/>
              <a:t>layer by layer</a:t>
            </a:r>
            <a:r>
              <a:rPr sz="2000" dirty="0"/>
              <a:t>.</a:t>
            </a:r>
            <a:endParaRPr lang="en-US" sz="2000" dirty="0"/>
          </a:p>
          <a:p>
            <a:pPr marL="127000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2000" dirty="0"/>
              <a:t>Every ggplot2 plot has three key components: </a:t>
            </a:r>
            <a:endParaRPr lang="en-US" sz="2000" dirty="0"/>
          </a:p>
          <a:p>
            <a:pPr marL="1270000" lvl="0" indent="0">
              <a:buNone/>
            </a:pPr>
            <a:r>
              <a:rPr sz="2000" dirty="0"/>
              <a:t>- </a:t>
            </a:r>
            <a:r>
              <a:rPr sz="2000" b="1" dirty="0"/>
              <a:t>Data</a:t>
            </a:r>
            <a:r>
              <a:rPr sz="2000" dirty="0"/>
              <a:t>, </a:t>
            </a:r>
            <a:endParaRPr lang="en-US" sz="2000" dirty="0"/>
          </a:p>
          <a:p>
            <a:pPr marL="1270000" lvl="0" indent="0">
              <a:buNone/>
            </a:pPr>
            <a:r>
              <a:rPr sz="2000" dirty="0"/>
              <a:t>- A set of </a:t>
            </a:r>
            <a:r>
              <a:rPr sz="2000" b="1" dirty="0"/>
              <a:t>aesthetic mappings</a:t>
            </a:r>
            <a:r>
              <a:rPr sz="2000" dirty="0"/>
              <a:t> between variables in the data and visual properties, and </a:t>
            </a:r>
            <a:endParaRPr lang="en-US" sz="2000" dirty="0"/>
          </a:p>
          <a:p>
            <a:pPr marL="1270000" lvl="0" indent="0">
              <a:buNone/>
            </a:pPr>
            <a:r>
              <a:rPr sz="2000" dirty="0"/>
              <a:t>- At least one </a:t>
            </a:r>
            <a:r>
              <a:rPr sz="2000" b="1" dirty="0"/>
              <a:t>layer</a:t>
            </a:r>
            <a:r>
              <a:rPr sz="2000" dirty="0"/>
              <a:t> which describes how to render each observation. Layers are usually created with a </a:t>
            </a:r>
            <a:r>
              <a:rPr sz="2000" dirty="0" err="1">
                <a:latin typeface="Courier"/>
              </a:rPr>
              <a:t>geom</a:t>
            </a:r>
            <a:r>
              <a:rPr sz="2000" dirty="0"/>
              <a:t> function.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Visualization with ggplot2: A Grammar of Graphics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/>
              <a:t>Every ggplot2 plot has three key components: data, aesthetic mappings, geometric object</a:t>
            </a:r>
            <a:endParaRPr lang="en-US" sz="1800" dirty="0"/>
          </a:p>
          <a:p>
            <a:pPr marL="1270000" lvl="0" indent="0">
              <a:buNone/>
            </a:pPr>
            <a:endParaRPr sz="1800" dirty="0"/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2000" dirty="0">
                <a:latin typeface="Courier"/>
              </a:rPr>
              <a:t>(ggplot2)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load ggplot2 package</a:t>
            </a:r>
            <a:br>
              <a:rPr sz="2000" dirty="0"/>
            </a:br>
            <a:r>
              <a:rPr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mpg)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data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mapping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displ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hwy</a:t>
            </a:r>
            <a:r>
              <a:rPr sz="2000" dirty="0">
                <a:latin typeface="Courier"/>
              </a:rPr>
              <a:t>))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geometric object and aesthetic mapping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ggplot(data = &lt;DATA&gt;) + 
  &lt;GEOM_FUNCTION&gt;(mapping = aes(&lt;MAPPINGS&gt;))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 be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Study Chapter 3.3 and 3.6</a:t>
            </a:r>
          </a:p>
          <a:p>
            <a:pPr marL="0" lvl="0" indent="0">
              <a:buNone/>
            </a:pPr>
            <a:r>
              <a:t>Homework: </a:t>
            </a:r>
            <a:r>
              <a:rPr b="1"/>
              <a:t>Lab 1-1 Exercise</a:t>
            </a:r>
            <a:r>
              <a:t> by 11:59 pm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Introduction: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About YOU!!</a:t>
            </a:r>
          </a:p>
          <a:p>
            <a:pPr marL="1270000" lvl="0" indent="0">
              <a:buNone/>
            </a:pPr>
            <a:r>
              <a:rPr sz="1600" dirty="0"/>
              <a:t>Game Rules:</a:t>
            </a:r>
            <a:br>
              <a:rPr sz="1800" dirty="0"/>
            </a:br>
            <a:r>
              <a:rPr sz="1600" dirty="0"/>
              <a:t>- </a:t>
            </a:r>
            <a:r>
              <a:rPr sz="1600" b="1" dirty="0"/>
              <a:t>Open your camera and mic</a:t>
            </a:r>
            <a:br>
              <a:rPr sz="1800" dirty="0"/>
            </a:br>
            <a:r>
              <a:rPr sz="1600" dirty="0"/>
              <a:t>- </a:t>
            </a:r>
            <a:r>
              <a:rPr sz="1600" b="1" dirty="0"/>
              <a:t>All the information you present should be different from the information of the previous people (except major and year).</a:t>
            </a:r>
          </a:p>
          <a:p>
            <a:pPr lvl="0"/>
            <a:r>
              <a:rPr sz="1800" dirty="0"/>
              <a:t>Name</a:t>
            </a:r>
          </a:p>
          <a:p>
            <a:pPr lvl="0"/>
            <a:r>
              <a:rPr sz="1800" dirty="0"/>
              <a:t>Major and Year</a:t>
            </a:r>
          </a:p>
          <a:p>
            <a:pPr lvl="0"/>
            <a:r>
              <a:rPr sz="1800" dirty="0"/>
              <a:t>Recommend one of your favorite movies/books/TV shows/songs</a:t>
            </a:r>
          </a:p>
          <a:p>
            <a:pPr lvl="0"/>
            <a:r>
              <a:rPr sz="1800" dirty="0"/>
              <a:t>Recommend one of your favorite restaurants around SMU</a:t>
            </a:r>
          </a:p>
          <a:p>
            <a:pPr lvl="0"/>
            <a:r>
              <a:rPr sz="1800" dirty="0"/>
              <a:t>Your expectation(s) from this course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After taking this course, you’ll be able to utilize the tools required to tackle a wide variety of data science challenges using 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417130"/>
              </p:ext>
            </p:extLst>
          </p:nvPr>
        </p:nvGraphicFramePr>
        <p:xfrm>
          <a:off x="457200" y="1193800"/>
          <a:ext cx="8229600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Introduction and Data Visualization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Introduction to Data Science; RStudio; R Markdown; Graphical grammars (ggplot2)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Data Visualization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Visualization in the tidyverse; Aesthetic mappings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Data Wrangling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R basics for data wrangling; Basic R objects and operators; Transforming data (filter)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Data Wrangling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Transforming data (dplyr); filter, arrange, select, summarise, group_by; piping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Exploratory Data Analysis and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Why EDA; Some statistics; Variation; Covariation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Working with different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Vectors; Factors; Strings; Dates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Programming in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Pipes; Functions; Iteration and vectorization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Regression; Linear models; Understanding 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Capstone 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Project Proposal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/>
                        <a:t>Capstone 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50" dirty="0"/>
                        <a:t>Online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AutoNum type="arabicPeriod"/>
            </a:pPr>
            <a:r>
              <a:rPr sz="2000" b="1" dirty="0" err="1"/>
              <a:t>참가하는</a:t>
            </a:r>
            <a:r>
              <a:rPr sz="2000" b="1" dirty="0"/>
              <a:t> </a:t>
            </a:r>
            <a:r>
              <a:rPr sz="2000" b="1" dirty="0" err="1"/>
              <a:t>수업</a:t>
            </a:r>
            <a:r>
              <a:rPr sz="2000" b="1" dirty="0"/>
              <a:t> | Participation is the key</a:t>
            </a:r>
            <a:br>
              <a:rPr sz="2000" dirty="0"/>
            </a:br>
            <a:r>
              <a:rPr sz="2000" i="1" dirty="0"/>
              <a:t>Show your attention (open camera, use gestures, chat, voice, etc.).</a:t>
            </a:r>
          </a:p>
          <a:p>
            <a:pPr marL="342900" lvl="0" indent="-342900">
              <a:buAutoNum type="arabicPeriod"/>
            </a:pPr>
            <a:r>
              <a:rPr sz="2000" b="1" dirty="0" err="1"/>
              <a:t>연습</a:t>
            </a:r>
            <a:r>
              <a:rPr sz="2000" b="1" dirty="0"/>
              <a:t>/</a:t>
            </a:r>
            <a:r>
              <a:rPr sz="2000" b="1" dirty="0" err="1"/>
              <a:t>실습하는</a:t>
            </a:r>
            <a:r>
              <a:rPr sz="2000" b="1" dirty="0"/>
              <a:t> </a:t>
            </a:r>
            <a:r>
              <a:rPr sz="2000" b="1" dirty="0" err="1"/>
              <a:t>수업</a:t>
            </a:r>
            <a:r>
              <a:rPr sz="2000" b="1" dirty="0"/>
              <a:t> | Do all the hands-on examples</a:t>
            </a:r>
            <a:br>
              <a:rPr sz="2000" dirty="0"/>
            </a:br>
            <a:r>
              <a:rPr sz="2000" i="1" dirty="0"/>
              <a:t>No exception!</a:t>
            </a:r>
          </a:p>
          <a:p>
            <a:pPr marL="342900" lvl="0" indent="-342900">
              <a:buAutoNum type="arabicPeriod"/>
            </a:pPr>
            <a:r>
              <a:rPr sz="2000" b="1" dirty="0" err="1"/>
              <a:t>경험하는</a:t>
            </a:r>
            <a:r>
              <a:rPr sz="2000" b="1" dirty="0"/>
              <a:t> </a:t>
            </a:r>
            <a:r>
              <a:rPr sz="2000" b="1" dirty="0" err="1"/>
              <a:t>캡스톤</a:t>
            </a:r>
            <a:r>
              <a:rPr sz="2000" b="1" dirty="0"/>
              <a:t> </a:t>
            </a:r>
            <a:r>
              <a:rPr sz="2000" b="1" dirty="0" err="1"/>
              <a:t>수업</a:t>
            </a:r>
            <a:r>
              <a:rPr sz="2000" b="1" dirty="0"/>
              <a:t> | During the first 2 weeks, you will need to find a data project for your final presentation and poster</a:t>
            </a:r>
            <a:br>
              <a:rPr sz="2000" dirty="0"/>
            </a:br>
            <a:r>
              <a:rPr sz="2000" i="1" dirty="0"/>
              <a:t>Instructor and TA will help you on this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Canvas (homework and discussion)</a:t>
            </a:r>
          </a:p>
          <a:p>
            <a:pPr lvl="1"/>
            <a:r>
              <a:rPr>
                <a:hlinkClick r:id="rId2"/>
              </a:rPr>
              <a:t>https://canvas.instructure.com/enroll/EK9RPL</a:t>
            </a:r>
            <a:r>
              <a:t> (enroll now!)</a:t>
            </a:r>
          </a:p>
          <a:p>
            <a:pPr lvl="0"/>
            <a:r>
              <a:t>GitHub (course materials)</a:t>
            </a:r>
          </a:p>
          <a:p>
            <a:pPr lvl="1"/>
            <a:r>
              <a:rPr>
                <a:hlinkClick r:id="rId3"/>
              </a:rPr>
              <a:t>https://jehopark.github.io/FoDSxSMU/</a:t>
            </a:r>
            <a:r>
              <a:t> (course web page)</a:t>
            </a:r>
          </a:p>
          <a:p>
            <a:pPr lvl="0"/>
            <a:r>
              <a:t>Communication Channel</a:t>
            </a:r>
          </a:p>
          <a:p>
            <a:pPr lvl="1"/>
            <a:r>
              <a:t>Email (</a:t>
            </a:r>
            <a:r>
              <a:rPr>
                <a:hlinkClick r:id="rId4"/>
              </a:rPr>
              <a:t>dr.jeho.park@gmail.com</a:t>
            </a:r>
            <a:r>
              <a:t>) and 카톡방?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See if you can access this doc at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Course Syllabus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Macintosh PowerPoint</Application>
  <PresentationFormat>On-screen Show (16:9)</PresentationFormat>
  <Paragraphs>194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</vt:lpstr>
      <vt:lpstr>Office Theme</vt:lpstr>
      <vt:lpstr>Day1_Slides</vt:lpstr>
      <vt:lpstr>Introduction: Instructor</vt:lpstr>
      <vt:lpstr>Introduction: TA</vt:lpstr>
      <vt:lpstr>Introduction: Students</vt:lpstr>
      <vt:lpstr>Course Goal</vt:lpstr>
      <vt:lpstr>Course Schedule</vt:lpstr>
      <vt:lpstr>Expectations</vt:lpstr>
      <vt:lpstr>Course Technologies</vt:lpstr>
      <vt:lpstr>Course Syllabus</vt:lpstr>
      <vt:lpstr>Text Book</vt:lpstr>
      <vt:lpstr>Introduction to Data Science</vt:lpstr>
      <vt:lpstr>What is Data Science?</vt:lpstr>
      <vt:lpstr>[Breakout Session 1] Open Discussion</vt:lpstr>
      <vt:lpstr>Typical Data Science Project Workflow</vt:lpstr>
      <vt:lpstr>R and RStudio</vt:lpstr>
      <vt:lpstr>What is R?</vt:lpstr>
      <vt:lpstr>What is not R?</vt:lpstr>
      <vt:lpstr>Whic is better for Data Science? R or Python?</vt:lpstr>
      <vt:lpstr>R Packages</vt:lpstr>
      <vt:lpstr>What is RStudio?</vt:lpstr>
      <vt:lpstr>How to Get Help</vt:lpstr>
      <vt:lpstr>[Hands-On] Check Your R Environment</vt:lpstr>
      <vt:lpstr>[Hands-On] First R Project</vt:lpstr>
      <vt:lpstr>Documentation: R Markdown</vt:lpstr>
      <vt:lpstr>R Markdown Basic Formatting</vt:lpstr>
      <vt:lpstr>[Hands-On] First R Markdown</vt:lpstr>
      <vt:lpstr>[Hands-On] First R Markdown (cont.)</vt:lpstr>
      <vt:lpstr>[Hands-On Exercise 1] R Markdown Exercise</vt:lpstr>
      <vt:lpstr>Session 2</vt:lpstr>
      <vt:lpstr>Visualization with ggplot2: tidyverse package</vt:lpstr>
      <vt:lpstr>mpg dataset</vt:lpstr>
      <vt:lpstr>Visualization with ggplot2: a quick look</vt:lpstr>
      <vt:lpstr>Visualization with ggplot2: A Grammar of Graphics</vt:lpstr>
      <vt:lpstr>Visualization with ggplot2: A Grammar of Graphics (cont.)</vt:lpstr>
      <vt:lpstr>Template</vt:lpstr>
      <vt:lpstr>To be continued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Day1_Slides</dc:title>
  <dc:creator>Jeho Park</dc:creator>
  <cp:keywords/>
  <cp:lastModifiedBy>Park, Jeho</cp:lastModifiedBy>
  <cp:revision>1</cp:revision>
  <dcterms:created xsi:type="dcterms:W3CDTF">2023-07-17T22:27:41Z</dcterms:created>
  <dcterms:modified xsi:type="dcterms:W3CDTF">2023-07-17T22:31:53Z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2023-07-17</vt:lpwstr>
  </property>
  <property fmtid="{D5CDD505-2E9C-101B-9397-08002B2CF9AE}" pid="3" name="output">
    <vt:lpwstr>powerpoint_presentation</vt:lpwstr>
  </property>
</Properties>
</file>