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6840538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B47"/>
    <a:srgbClr val="11A3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3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119505"/>
            <a:ext cx="5814457" cy="2381521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3592866"/>
            <a:ext cx="5130404" cy="1651546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60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364195"/>
            <a:ext cx="1474991" cy="579704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364195"/>
            <a:ext cx="4339466" cy="579704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85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4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705386"/>
            <a:ext cx="5899964" cy="2845473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4577779"/>
            <a:ext cx="5899964" cy="149636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4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1820976"/>
            <a:ext cx="2907229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1820976"/>
            <a:ext cx="2907229" cy="434025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6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364197"/>
            <a:ext cx="5899964" cy="13221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1676882"/>
            <a:ext cx="2893868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2498697"/>
            <a:ext cx="2893868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1676882"/>
            <a:ext cx="2908120" cy="821814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2498697"/>
            <a:ext cx="2908120" cy="367520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68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1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984912"/>
            <a:ext cx="3463022" cy="486121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3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56036"/>
            <a:ext cx="2206252" cy="1596126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984912"/>
            <a:ext cx="3463022" cy="486121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052161"/>
            <a:ext cx="2206252" cy="3801883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8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364197"/>
            <a:ext cx="5899964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1820976"/>
            <a:ext cx="5899964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924E8-E73B-4FDB-9AF2-2571829F3767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6340167"/>
            <a:ext cx="230868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6340167"/>
            <a:ext cx="1539121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7180D-73F3-4FA6-9127-A60603AC96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48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4063" rtl="0" eaLnBrk="1" latinLnBrk="1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1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1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1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6C253D-7B5D-74BE-9BB1-CF58D7E7A731}"/>
              </a:ext>
            </a:extLst>
          </p:cNvPr>
          <p:cNvSpPr txBox="1"/>
          <p:nvPr/>
        </p:nvSpPr>
        <p:spPr>
          <a:xfrm>
            <a:off x="0" y="755721"/>
            <a:ext cx="65002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제작</a:t>
            </a:r>
            <a:r>
              <a:rPr lang="en-US" altLang="ko-KR" sz="12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solidFill>
                  <a:schemeClr val="bg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한국에너지기술연구원 이제현</a:t>
            </a:r>
          </a:p>
        </p:txBody>
      </p:sp>
      <p:pic>
        <p:nvPicPr>
          <p:cNvPr id="7" name="Picture 6" descr="OpenAI (@OpenAI) / Twitter">
            <a:extLst>
              <a:ext uri="{FF2B5EF4-FFF2-40B4-BE49-F238E27FC236}">
                <a16:creationId xmlns:a16="http://schemas.microsoft.com/office/drawing/2014/main" id="{7DED71BE-CB62-5E5B-91D3-B1547A8AE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AD7AAF-1394-9F1B-6D70-89EDCA9EC1FC}"/>
              </a:ext>
            </a:extLst>
          </p:cNvPr>
          <p:cNvSpPr txBox="1"/>
          <p:nvPr/>
        </p:nvSpPr>
        <p:spPr>
          <a:xfrm>
            <a:off x="796773" y="333139"/>
            <a:ext cx="5904278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ko-KR" sz="2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ChatGPT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 업무 효율화 가이드 </a:t>
            </a:r>
            <a:r>
              <a:rPr lang="en-US" altLang="ko-KR" sz="2200" dirty="0">
                <a:solidFill>
                  <a:schemeClr val="accent6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Yes</a:t>
            </a:r>
            <a:r>
              <a:rPr lang="en-US" altLang="ko-KR" sz="22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2200" dirty="0">
                <a:solidFill>
                  <a:schemeClr val="bg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en-US" altLang="ko-KR" sz="2200" dirty="0">
                <a:solidFill>
                  <a:schemeClr val="accent2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8DB3DBAC-8C33-7FA9-19C0-21978D386B10}"/>
              </a:ext>
            </a:extLst>
          </p:cNvPr>
          <p:cNvGrpSpPr/>
          <p:nvPr/>
        </p:nvGrpSpPr>
        <p:grpSpPr>
          <a:xfrm>
            <a:off x="272956" y="1118314"/>
            <a:ext cx="6294626" cy="5029518"/>
            <a:chOff x="272956" y="1186608"/>
            <a:chExt cx="6294626" cy="502951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1778640-6409-CB6E-4729-C4CFC379A2F7}"/>
                </a:ext>
              </a:extLst>
            </p:cNvPr>
            <p:cNvGrpSpPr/>
            <p:nvPr/>
          </p:nvGrpSpPr>
          <p:grpSpPr>
            <a:xfrm>
              <a:off x="272956" y="1186608"/>
              <a:ext cx="3965216" cy="5029518"/>
              <a:chOff x="272955" y="1448667"/>
              <a:chExt cx="4336751" cy="6758581"/>
            </a:xfrm>
          </p:grpSpPr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384B2B41-E4CB-AE2A-30C3-749ECF27B082}"/>
                  </a:ext>
                </a:extLst>
              </p:cNvPr>
              <p:cNvSpPr/>
              <p:nvPr/>
            </p:nvSpPr>
            <p:spPr>
              <a:xfrm>
                <a:off x="272955" y="144866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보고서 작성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75A02A3C-B4C5-B0A8-D512-6C8E0220062D}"/>
                  </a:ext>
                </a:extLst>
              </p:cNvPr>
              <p:cNvSpPr/>
              <p:nvPr/>
            </p:nvSpPr>
            <p:spPr>
              <a:xfrm>
                <a:off x="272955" y="2067405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즉시 제출할 수 있는 보고서 작성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0D2EA0F4-33C8-DC00-08A6-0DC03D13C1DB}"/>
                  </a:ext>
                </a:extLst>
              </p:cNvPr>
              <p:cNvSpPr/>
              <p:nvPr/>
            </p:nvSpPr>
            <p:spPr>
              <a:xfrm>
                <a:off x="272955" y="2686143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법령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규정 등 검색 </a:t>
                </a:r>
                <a:r>
                  <a:rPr lang="ko-KR" altLang="en-US" sz="1600" dirty="0" err="1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챗봇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활용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FFA715F-85E0-C6DD-C7B9-DC863C994533}"/>
                  </a:ext>
                </a:extLst>
              </p:cNvPr>
              <p:cNvSpPr/>
              <p:nvPr/>
            </p:nvSpPr>
            <p:spPr>
              <a:xfrm>
                <a:off x="272955" y="3304881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새로운 아이디어 탐색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423D7900-6589-057E-B1A4-23B4FAEC5E54}"/>
                  </a:ext>
                </a:extLst>
              </p:cNvPr>
              <p:cNvSpPr/>
              <p:nvPr/>
            </p:nvSpPr>
            <p:spPr>
              <a:xfrm>
                <a:off x="272955" y="3923619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YouTube 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추천 같은 개인화 서비스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81CCE4D3-8C23-853C-6674-8C3F26AFFF9D}"/>
                  </a:ext>
                </a:extLst>
              </p:cNvPr>
              <p:cNvSpPr/>
              <p:nvPr/>
            </p:nvSpPr>
            <p:spPr>
              <a:xfrm>
                <a:off x="272955" y="454235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“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나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”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맞춤형 업무 지시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669717A2-DD20-6A56-A8FB-6707F0AB575E}"/>
                  </a:ext>
                </a:extLst>
              </p:cNvPr>
              <p:cNvSpPr/>
              <p:nvPr/>
            </p:nvSpPr>
            <p:spPr>
              <a:xfrm>
                <a:off x="272955" y="5161095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한글</a:t>
                </a:r>
                <a:r>
                  <a:rPr lang="en-US" altLang="ko-KR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, </a:t>
                </a:r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엑셀 등 문서 서식 변환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BD59594F-8BC6-41F2-ECDE-32D72E9D4E65}"/>
                  </a:ext>
                </a:extLst>
              </p:cNvPr>
              <p:cNvSpPr/>
              <p:nvPr/>
            </p:nvSpPr>
            <p:spPr>
              <a:xfrm>
                <a:off x="272955" y="5779833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같은 내용을 다른 어조로 변환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2EC21ECA-1FD8-4550-1A2F-47C724C78745}"/>
                  </a:ext>
                </a:extLst>
              </p:cNvPr>
              <p:cNvSpPr/>
              <p:nvPr/>
            </p:nvSpPr>
            <p:spPr>
              <a:xfrm>
                <a:off x="272955" y="6398571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단락을 요약하거나 번역하기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6B8FF9DC-1A3D-7E7A-0ACD-925FC38682FC}"/>
                  </a:ext>
                </a:extLst>
              </p:cNvPr>
              <p:cNvSpPr/>
              <p:nvPr/>
            </p:nvSpPr>
            <p:spPr>
              <a:xfrm>
                <a:off x="272955" y="7017309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 dirty="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그림 그리기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C9AB2032-70AF-8584-141F-E2D1C385E88B}"/>
                  </a:ext>
                </a:extLst>
              </p:cNvPr>
              <p:cNvSpPr/>
              <p:nvPr/>
            </p:nvSpPr>
            <p:spPr>
              <a:xfrm>
                <a:off x="272955" y="763604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0" rtlCol="0" anchor="ctr"/>
              <a:lstStyle/>
              <a:p>
                <a:r>
                  <a:rPr lang="ko-KR" altLang="en-US" sz="1600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표 </a:t>
                </a:r>
                <a:r>
                  <a:rPr lang="ko-KR" altLang="en-US" sz="1600" dirty="0" err="1">
                    <a:solidFill>
                      <a:schemeClr val="accent1">
                        <a:lumMod val="50000"/>
                      </a:schemeClr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해석시키기</a:t>
                </a:r>
                <a:endParaRPr lang="en-US" altLang="ko-KR" sz="1600" dirty="0">
                  <a:solidFill>
                    <a:schemeClr val="accent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B7D3885-A678-E7EC-7840-9874020E83D3}"/>
                </a:ext>
              </a:extLst>
            </p:cNvPr>
            <p:cNvGrpSpPr/>
            <p:nvPr/>
          </p:nvGrpSpPr>
          <p:grpSpPr>
            <a:xfrm>
              <a:off x="4384125" y="1186608"/>
              <a:ext cx="2183457" cy="5029518"/>
              <a:chOff x="272955" y="1448667"/>
              <a:chExt cx="4336751" cy="6758581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8A843A08-782B-6C6E-B467-67BE0D8B925B}"/>
                  </a:ext>
                </a:extLst>
              </p:cNvPr>
              <p:cNvSpPr/>
              <p:nvPr/>
            </p:nvSpPr>
            <p:spPr>
              <a:xfrm>
                <a:off x="272955" y="144866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한글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영어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모두 가능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분량 지정 가능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DC0B3AF-B4BF-560B-FF66-228C56C85A82}"/>
                  </a:ext>
                </a:extLst>
              </p:cNvPr>
              <p:cNvSpPr/>
              <p:nvPr/>
            </p:nvSpPr>
            <p:spPr>
              <a:xfrm>
                <a:off x="272955" y="2067405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허위 사실 포함 가능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사실 검증 필수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9EEA2CA9-D346-2C6A-ADA2-671AEFDEC810}"/>
                  </a:ext>
                </a:extLst>
              </p:cNvPr>
              <p:cNvSpPr/>
              <p:nvPr/>
            </p:nvSpPr>
            <p:spPr>
              <a:xfrm>
                <a:off x="272955" y="2686143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사실에 민감하거나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1200" dirty="0" err="1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최신성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중요 서비스는 위험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58122286-7C79-F7F0-DBAF-59E8639C62B7}"/>
                  </a:ext>
                </a:extLst>
              </p:cNvPr>
              <p:cNvSpPr/>
              <p:nvPr/>
            </p:nvSpPr>
            <p:spPr>
              <a:xfrm>
                <a:off x="272955" y="3304881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사실 관계와 무관하게</a:t>
                </a:r>
                <a:b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생각의 범위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확장 가능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AB08BE27-A6BE-570A-2C2E-9B182285266E}"/>
                  </a:ext>
                </a:extLst>
              </p:cNvPr>
              <p:cNvSpPr/>
              <p:nvPr/>
            </p:nvSpPr>
            <p:spPr>
              <a:xfrm>
                <a:off x="272955" y="3923619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동일 창에서만 기억 유지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다시 접속하면 초기화됨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7E81B935-CF69-95DE-AFB0-6BF0F79A0BD7}"/>
                  </a:ext>
                </a:extLst>
              </p:cNvPr>
              <p:cNvSpPr/>
              <p:nvPr/>
            </p:nvSpPr>
            <p:spPr>
              <a:xfrm>
                <a:off x="272955" y="454235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“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나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”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에 대한 정보가 필요함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BD5E4216-4DA5-B55E-C840-4F313599E29C}"/>
                  </a:ext>
                </a:extLst>
              </p:cNvPr>
              <p:cNvSpPr/>
              <p:nvPr/>
            </p:nvSpPr>
            <p:spPr>
              <a:xfrm>
                <a:off x="272955" y="5161095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RPA(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업무 자동화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쓰세요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C223E288-C031-41B5-0948-CF5C5F87735E}"/>
                  </a:ext>
                </a:extLst>
              </p:cNvPr>
              <p:cNvSpPr/>
              <p:nvPr/>
            </p:nvSpPr>
            <p:spPr>
              <a:xfrm>
                <a:off x="272955" y="5779833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전문적 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대중적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4F20671-AC3A-2E04-A8AA-8FE7C1319BE3}"/>
                  </a:ext>
                </a:extLst>
              </p:cNvPr>
              <p:cNvSpPr/>
              <p:nvPr/>
            </p:nvSpPr>
            <p:spPr>
              <a:xfrm>
                <a:off x="272955" y="6398571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영어 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sym typeface="Wingdings" panose="05000000000000000000" pitchFamily="2" charset="2"/>
                  </a:rPr>
                  <a:t>한국어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63B74693-A1B3-49F3-D214-F7CF9E331A03}"/>
                  </a:ext>
                </a:extLst>
              </p:cNvPr>
              <p:cNvSpPr/>
              <p:nvPr/>
            </p:nvSpPr>
            <p:spPr>
              <a:xfrm>
                <a:off x="272955" y="7017309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DALL.E, Stable Diffusion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등 별도 전문 모델 사용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7025D37B-4CD8-90AA-2715-FA27344559F8}"/>
                  </a:ext>
                </a:extLst>
              </p:cNvPr>
              <p:cNvSpPr/>
              <p:nvPr/>
            </p:nvSpPr>
            <p:spPr>
              <a:xfrm>
                <a:off x="272955" y="7636047"/>
                <a:ext cx="4336751" cy="571201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52000" rtlCol="0" anchor="ctr"/>
              <a:lstStyle/>
              <a:p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동향 요약</a:t>
                </a:r>
                <a:r>
                  <a:rPr lang="en-US" altLang="ko-KR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200" dirty="0">
                    <a:solidFill>
                      <a:schemeClr val="accent1">
                        <a:lumMod val="50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평균 출력</a:t>
                </a:r>
                <a:endParaRPr lang="en-US" altLang="ko-KR" sz="1200" dirty="0">
                  <a:solidFill>
                    <a:schemeClr val="accent1">
                      <a:lumMod val="50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548CA12-CF4F-0E46-C335-6736C52AE7A6}"/>
                </a:ext>
              </a:extLst>
            </p:cNvPr>
            <p:cNvSpPr/>
            <p:nvPr/>
          </p:nvSpPr>
          <p:spPr>
            <a:xfrm>
              <a:off x="331328" y="1250950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02DFBDF-933E-2400-4953-386F8E6046D3}"/>
                </a:ext>
              </a:extLst>
            </p:cNvPr>
            <p:cNvSpPr/>
            <p:nvPr/>
          </p:nvSpPr>
          <p:spPr>
            <a:xfrm>
              <a:off x="331328" y="1711394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2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77DF4DB-7E37-6139-4C58-5F8B036F8F33}"/>
                </a:ext>
              </a:extLst>
            </p:cNvPr>
            <p:cNvSpPr/>
            <p:nvPr/>
          </p:nvSpPr>
          <p:spPr>
            <a:xfrm>
              <a:off x="331328" y="2171838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3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55D89BD-E4C3-A1C7-5EAF-16AF3CB6FDAF}"/>
                </a:ext>
              </a:extLst>
            </p:cNvPr>
            <p:cNvSpPr/>
            <p:nvPr/>
          </p:nvSpPr>
          <p:spPr>
            <a:xfrm>
              <a:off x="331328" y="2632282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4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9F4FF7A1-39AA-9427-0914-E269BC75FA44}"/>
                </a:ext>
              </a:extLst>
            </p:cNvPr>
            <p:cNvSpPr/>
            <p:nvPr/>
          </p:nvSpPr>
          <p:spPr>
            <a:xfrm>
              <a:off x="331328" y="3092726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5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E6C1E544-672E-2196-0C9B-4E1175AA8097}"/>
                </a:ext>
              </a:extLst>
            </p:cNvPr>
            <p:cNvSpPr/>
            <p:nvPr/>
          </p:nvSpPr>
          <p:spPr>
            <a:xfrm>
              <a:off x="331328" y="3553170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6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28BFE84-69BE-B35F-E25B-CFDFFC929312}"/>
                </a:ext>
              </a:extLst>
            </p:cNvPr>
            <p:cNvSpPr/>
            <p:nvPr/>
          </p:nvSpPr>
          <p:spPr>
            <a:xfrm>
              <a:off x="331328" y="4013614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7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49843C4-0338-FAB3-1235-1C28F6A8D03F}"/>
                </a:ext>
              </a:extLst>
            </p:cNvPr>
            <p:cNvSpPr/>
            <p:nvPr/>
          </p:nvSpPr>
          <p:spPr>
            <a:xfrm>
              <a:off x="331328" y="4474058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8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338FE0E3-51F6-F75D-2853-0C1A3F5D0411}"/>
                </a:ext>
              </a:extLst>
            </p:cNvPr>
            <p:cNvSpPr/>
            <p:nvPr/>
          </p:nvSpPr>
          <p:spPr>
            <a:xfrm>
              <a:off x="331328" y="4934502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9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7D9E844D-E5C1-9499-82C4-47261EEB7CE3}"/>
                </a:ext>
              </a:extLst>
            </p:cNvPr>
            <p:cNvSpPr/>
            <p:nvPr/>
          </p:nvSpPr>
          <p:spPr>
            <a:xfrm>
              <a:off x="331328" y="5394946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10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2F4EE5F-4B9B-4448-E7EE-82A7DB0FA9E8}"/>
                </a:ext>
              </a:extLst>
            </p:cNvPr>
            <p:cNvSpPr/>
            <p:nvPr/>
          </p:nvSpPr>
          <p:spPr>
            <a:xfrm>
              <a:off x="331328" y="5855390"/>
              <a:ext cx="296388" cy="2963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11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36592F6-5E38-52F5-82E5-183B03546378}"/>
              </a:ext>
            </a:extLst>
          </p:cNvPr>
          <p:cNvSpPr/>
          <p:nvPr/>
        </p:nvSpPr>
        <p:spPr>
          <a:xfrm>
            <a:off x="3999599" y="1089439"/>
            <a:ext cx="593889" cy="50872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FA62C08-52BB-CBB1-67C1-5550A49B925E}"/>
              </a:ext>
            </a:extLst>
          </p:cNvPr>
          <p:cNvSpPr/>
          <p:nvPr/>
        </p:nvSpPr>
        <p:spPr>
          <a:xfrm>
            <a:off x="4112721" y="1143588"/>
            <a:ext cx="367645" cy="3676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78EB13E-4FD0-4523-7538-82C47B429E4C}"/>
              </a:ext>
            </a:extLst>
          </p:cNvPr>
          <p:cNvSpPr/>
          <p:nvPr/>
        </p:nvSpPr>
        <p:spPr>
          <a:xfrm>
            <a:off x="4112721" y="1604376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DD8F6F4C-AE4E-73B3-171F-80294CC6D934}"/>
              </a:ext>
            </a:extLst>
          </p:cNvPr>
          <p:cNvSpPr/>
          <p:nvPr/>
        </p:nvSpPr>
        <p:spPr>
          <a:xfrm>
            <a:off x="4112721" y="2065164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45FB8E4-AAA1-623F-9938-67A23200EFCA}"/>
              </a:ext>
            </a:extLst>
          </p:cNvPr>
          <p:cNvSpPr/>
          <p:nvPr/>
        </p:nvSpPr>
        <p:spPr>
          <a:xfrm>
            <a:off x="4112721" y="2525952"/>
            <a:ext cx="367645" cy="3676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906CFF1-90C1-27E0-67C3-65F09272C94E}"/>
              </a:ext>
            </a:extLst>
          </p:cNvPr>
          <p:cNvSpPr/>
          <p:nvPr/>
        </p:nvSpPr>
        <p:spPr>
          <a:xfrm>
            <a:off x="4112721" y="2986740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C2F4EB7D-EA08-5593-47BA-EC8141F33836}"/>
              </a:ext>
            </a:extLst>
          </p:cNvPr>
          <p:cNvSpPr/>
          <p:nvPr/>
        </p:nvSpPr>
        <p:spPr>
          <a:xfrm>
            <a:off x="4112721" y="3447528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3197A581-C3E0-8D5F-92C8-F2581B6953DE}"/>
              </a:ext>
            </a:extLst>
          </p:cNvPr>
          <p:cNvSpPr/>
          <p:nvPr/>
        </p:nvSpPr>
        <p:spPr>
          <a:xfrm>
            <a:off x="4112721" y="3908316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EA619AC1-DA41-8E5E-B8A8-3AA8AFD7DEE6}"/>
              </a:ext>
            </a:extLst>
          </p:cNvPr>
          <p:cNvSpPr/>
          <p:nvPr/>
        </p:nvSpPr>
        <p:spPr>
          <a:xfrm>
            <a:off x="4112721" y="4369104"/>
            <a:ext cx="367645" cy="3676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7293086F-EEB0-9FB5-FC6A-FCCF56D6CC49}"/>
              </a:ext>
            </a:extLst>
          </p:cNvPr>
          <p:cNvSpPr/>
          <p:nvPr/>
        </p:nvSpPr>
        <p:spPr>
          <a:xfrm>
            <a:off x="4112721" y="4829892"/>
            <a:ext cx="367645" cy="3676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DF322A4E-9853-E593-2A23-B3421315488B}"/>
              </a:ext>
            </a:extLst>
          </p:cNvPr>
          <p:cNvSpPr/>
          <p:nvPr/>
        </p:nvSpPr>
        <p:spPr>
          <a:xfrm>
            <a:off x="4112721" y="5290680"/>
            <a:ext cx="367645" cy="367645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" name="타원 1023">
            <a:extLst>
              <a:ext uri="{FF2B5EF4-FFF2-40B4-BE49-F238E27FC236}">
                <a16:creationId xmlns:a16="http://schemas.microsoft.com/office/drawing/2014/main" id="{2FA639DB-226C-D032-FF28-3E67A0833C5A}"/>
              </a:ext>
            </a:extLst>
          </p:cNvPr>
          <p:cNvSpPr/>
          <p:nvPr/>
        </p:nvSpPr>
        <p:spPr>
          <a:xfrm>
            <a:off x="4112721" y="5751466"/>
            <a:ext cx="367645" cy="36764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자유형: 도형 1024">
            <a:extLst>
              <a:ext uri="{FF2B5EF4-FFF2-40B4-BE49-F238E27FC236}">
                <a16:creationId xmlns:a16="http://schemas.microsoft.com/office/drawing/2014/main" id="{671A0DA4-FE9E-AC4B-9229-8B7436580CEA}"/>
              </a:ext>
            </a:extLst>
          </p:cNvPr>
          <p:cNvSpPr/>
          <p:nvPr/>
        </p:nvSpPr>
        <p:spPr>
          <a:xfrm>
            <a:off x="4189264" y="1251905"/>
            <a:ext cx="223838" cy="157162"/>
          </a:xfrm>
          <a:custGeom>
            <a:avLst/>
            <a:gdLst>
              <a:gd name="connsiteX0" fmla="*/ 0 w 223838"/>
              <a:gd name="connsiteY0" fmla="*/ 64293 h 157162"/>
              <a:gd name="connsiteX1" fmla="*/ 92869 w 223838"/>
              <a:gd name="connsiteY1" fmla="*/ 157162 h 157162"/>
              <a:gd name="connsiteX2" fmla="*/ 223838 w 223838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157162">
                <a:moveTo>
                  <a:pt x="0" y="64293"/>
                </a:moveTo>
                <a:lnTo>
                  <a:pt x="92869" y="157162"/>
                </a:lnTo>
                <a:lnTo>
                  <a:pt x="22383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자유형: 도형 1026">
            <a:extLst>
              <a:ext uri="{FF2B5EF4-FFF2-40B4-BE49-F238E27FC236}">
                <a16:creationId xmlns:a16="http://schemas.microsoft.com/office/drawing/2014/main" id="{3690DCDB-D7B9-BE90-6C36-06AA73E4DC5E}"/>
              </a:ext>
            </a:extLst>
          </p:cNvPr>
          <p:cNvSpPr/>
          <p:nvPr/>
        </p:nvSpPr>
        <p:spPr>
          <a:xfrm>
            <a:off x="4190014" y="2631193"/>
            <a:ext cx="223838" cy="157162"/>
          </a:xfrm>
          <a:custGeom>
            <a:avLst/>
            <a:gdLst>
              <a:gd name="connsiteX0" fmla="*/ 0 w 223838"/>
              <a:gd name="connsiteY0" fmla="*/ 64293 h 157162"/>
              <a:gd name="connsiteX1" fmla="*/ 92869 w 223838"/>
              <a:gd name="connsiteY1" fmla="*/ 157162 h 157162"/>
              <a:gd name="connsiteX2" fmla="*/ 223838 w 223838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157162">
                <a:moveTo>
                  <a:pt x="0" y="64293"/>
                </a:moveTo>
                <a:lnTo>
                  <a:pt x="92869" y="157162"/>
                </a:lnTo>
                <a:lnTo>
                  <a:pt x="22383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자유형: 도형 1028">
            <a:extLst>
              <a:ext uri="{FF2B5EF4-FFF2-40B4-BE49-F238E27FC236}">
                <a16:creationId xmlns:a16="http://schemas.microsoft.com/office/drawing/2014/main" id="{D7F36B53-C1D1-9B20-DFEA-A032E86F2E16}"/>
              </a:ext>
            </a:extLst>
          </p:cNvPr>
          <p:cNvSpPr/>
          <p:nvPr/>
        </p:nvSpPr>
        <p:spPr>
          <a:xfrm>
            <a:off x="4189264" y="4474345"/>
            <a:ext cx="223838" cy="157162"/>
          </a:xfrm>
          <a:custGeom>
            <a:avLst/>
            <a:gdLst>
              <a:gd name="connsiteX0" fmla="*/ 0 w 223838"/>
              <a:gd name="connsiteY0" fmla="*/ 64293 h 157162"/>
              <a:gd name="connsiteX1" fmla="*/ 92869 w 223838"/>
              <a:gd name="connsiteY1" fmla="*/ 157162 h 157162"/>
              <a:gd name="connsiteX2" fmla="*/ 223838 w 223838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157162">
                <a:moveTo>
                  <a:pt x="0" y="64293"/>
                </a:moveTo>
                <a:lnTo>
                  <a:pt x="92869" y="157162"/>
                </a:lnTo>
                <a:lnTo>
                  <a:pt x="22383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자유형: 도형 1030">
            <a:extLst>
              <a:ext uri="{FF2B5EF4-FFF2-40B4-BE49-F238E27FC236}">
                <a16:creationId xmlns:a16="http://schemas.microsoft.com/office/drawing/2014/main" id="{61D0DC6E-5B81-A138-7544-ED242C1CA1FF}"/>
              </a:ext>
            </a:extLst>
          </p:cNvPr>
          <p:cNvSpPr/>
          <p:nvPr/>
        </p:nvSpPr>
        <p:spPr>
          <a:xfrm>
            <a:off x="4188514" y="4935133"/>
            <a:ext cx="223838" cy="157162"/>
          </a:xfrm>
          <a:custGeom>
            <a:avLst/>
            <a:gdLst>
              <a:gd name="connsiteX0" fmla="*/ 0 w 223838"/>
              <a:gd name="connsiteY0" fmla="*/ 64293 h 157162"/>
              <a:gd name="connsiteX1" fmla="*/ 92869 w 223838"/>
              <a:gd name="connsiteY1" fmla="*/ 157162 h 157162"/>
              <a:gd name="connsiteX2" fmla="*/ 223838 w 223838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157162">
                <a:moveTo>
                  <a:pt x="0" y="64293"/>
                </a:moveTo>
                <a:lnTo>
                  <a:pt x="92869" y="157162"/>
                </a:lnTo>
                <a:lnTo>
                  <a:pt x="22383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자유형: 도형 1031">
            <a:extLst>
              <a:ext uri="{FF2B5EF4-FFF2-40B4-BE49-F238E27FC236}">
                <a16:creationId xmlns:a16="http://schemas.microsoft.com/office/drawing/2014/main" id="{7A4DC2B0-1426-D9FB-0779-35A3D1B2FDEB}"/>
              </a:ext>
            </a:extLst>
          </p:cNvPr>
          <p:cNvSpPr/>
          <p:nvPr/>
        </p:nvSpPr>
        <p:spPr>
          <a:xfrm>
            <a:off x="4187764" y="5856707"/>
            <a:ext cx="223838" cy="157162"/>
          </a:xfrm>
          <a:custGeom>
            <a:avLst/>
            <a:gdLst>
              <a:gd name="connsiteX0" fmla="*/ 0 w 223838"/>
              <a:gd name="connsiteY0" fmla="*/ 64293 h 157162"/>
              <a:gd name="connsiteX1" fmla="*/ 92869 w 223838"/>
              <a:gd name="connsiteY1" fmla="*/ 157162 h 157162"/>
              <a:gd name="connsiteX2" fmla="*/ 223838 w 223838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838" h="157162">
                <a:moveTo>
                  <a:pt x="0" y="64293"/>
                </a:moveTo>
                <a:lnTo>
                  <a:pt x="92869" y="157162"/>
                </a:lnTo>
                <a:lnTo>
                  <a:pt x="223838" y="0"/>
                </a:ln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곱하기 기호 1032">
            <a:extLst>
              <a:ext uri="{FF2B5EF4-FFF2-40B4-BE49-F238E27FC236}">
                <a16:creationId xmlns:a16="http://schemas.microsoft.com/office/drawing/2014/main" id="{04A1C6E8-E38C-814D-203F-15E7298378D2}"/>
              </a:ext>
            </a:extLst>
          </p:cNvPr>
          <p:cNvSpPr/>
          <p:nvPr/>
        </p:nvSpPr>
        <p:spPr>
          <a:xfrm>
            <a:off x="4136383" y="1629376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곱하기 기호 1033">
            <a:extLst>
              <a:ext uri="{FF2B5EF4-FFF2-40B4-BE49-F238E27FC236}">
                <a16:creationId xmlns:a16="http://schemas.microsoft.com/office/drawing/2014/main" id="{B823C59E-C81B-7AE6-8024-F0314112F7D6}"/>
              </a:ext>
            </a:extLst>
          </p:cNvPr>
          <p:cNvSpPr/>
          <p:nvPr/>
        </p:nvSpPr>
        <p:spPr>
          <a:xfrm>
            <a:off x="4136383" y="2091462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곱하기 기호 1034">
            <a:extLst>
              <a:ext uri="{FF2B5EF4-FFF2-40B4-BE49-F238E27FC236}">
                <a16:creationId xmlns:a16="http://schemas.microsoft.com/office/drawing/2014/main" id="{FBC5997A-A354-1E8A-28DB-303EF9CADAAC}"/>
              </a:ext>
            </a:extLst>
          </p:cNvPr>
          <p:cNvSpPr/>
          <p:nvPr/>
        </p:nvSpPr>
        <p:spPr>
          <a:xfrm>
            <a:off x="4136383" y="3010401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곱하기 기호 1035">
            <a:extLst>
              <a:ext uri="{FF2B5EF4-FFF2-40B4-BE49-F238E27FC236}">
                <a16:creationId xmlns:a16="http://schemas.microsoft.com/office/drawing/2014/main" id="{F61397DA-375E-0DD8-9739-B4AB50F627FF}"/>
              </a:ext>
            </a:extLst>
          </p:cNvPr>
          <p:cNvSpPr/>
          <p:nvPr/>
        </p:nvSpPr>
        <p:spPr>
          <a:xfrm>
            <a:off x="4136383" y="3939388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곱하기 기호 1036">
            <a:extLst>
              <a:ext uri="{FF2B5EF4-FFF2-40B4-BE49-F238E27FC236}">
                <a16:creationId xmlns:a16="http://schemas.microsoft.com/office/drawing/2014/main" id="{548751C7-F952-3DEF-0CA3-3B4B71772BC1}"/>
              </a:ext>
            </a:extLst>
          </p:cNvPr>
          <p:cNvSpPr/>
          <p:nvPr/>
        </p:nvSpPr>
        <p:spPr>
          <a:xfrm>
            <a:off x="4136383" y="3471462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8" name="곱하기 기호 1037">
            <a:extLst>
              <a:ext uri="{FF2B5EF4-FFF2-40B4-BE49-F238E27FC236}">
                <a16:creationId xmlns:a16="http://schemas.microsoft.com/office/drawing/2014/main" id="{7A8666BD-40D0-0B0D-522A-93C35FF789FD}"/>
              </a:ext>
            </a:extLst>
          </p:cNvPr>
          <p:cNvSpPr/>
          <p:nvPr/>
        </p:nvSpPr>
        <p:spPr>
          <a:xfrm>
            <a:off x="4136383" y="5314341"/>
            <a:ext cx="320321" cy="320321"/>
          </a:xfrm>
          <a:prstGeom prst="mathMultiply">
            <a:avLst>
              <a:gd name="adj1" fmla="val 1483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FA92470-308C-6055-557C-EF3A0F526378}"/>
              </a:ext>
            </a:extLst>
          </p:cNvPr>
          <p:cNvSpPr txBox="1"/>
          <p:nvPr/>
        </p:nvSpPr>
        <p:spPr>
          <a:xfrm>
            <a:off x="272956" y="6176707"/>
            <a:ext cx="6294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※2023.02.15.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ChatGPT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현황이며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향후 성능 개선에 따라 바뀔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OpenAI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공개한 대화형 거대 언어 모델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(LLM)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이름이며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b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Naver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HyperCLOVA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Kakao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koGPT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모델에 따라 내용이 다를 수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※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ChatGPT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한글 </a:t>
            </a:r>
            <a:r>
              <a:rPr lang="ko-KR" altLang="en-US" sz="90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질의시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답변의 품질이 영문보다 현저히 낮다고 알려져 있습니다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영문 활용을 권장합니다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pic>
        <p:nvPicPr>
          <p:cNvPr id="1041" name="그림 1040">
            <a:extLst>
              <a:ext uri="{FF2B5EF4-FFF2-40B4-BE49-F238E27FC236}">
                <a16:creationId xmlns:a16="http://schemas.microsoft.com/office/drawing/2014/main" id="{FE3ABC82-A770-FA53-4F17-941032DDA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502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4857BEE-6418-B5F9-F5D7-CE94CBD3FBB5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OpenAI (@OpenAI) / Twitter">
            <a:extLst>
              <a:ext uri="{FF2B5EF4-FFF2-40B4-BE49-F238E27FC236}">
                <a16:creationId xmlns:a16="http://schemas.microsoft.com/office/drawing/2014/main" id="{314414B0-06C2-8C15-6285-F9CF2F50A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단락을 다른 어조로 변환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A6DC2D-F5A0-BCC6-B136-EE9EA28E8128}"/>
              </a:ext>
            </a:extLst>
          </p:cNvPr>
          <p:cNvGrpSpPr/>
          <p:nvPr/>
        </p:nvGrpSpPr>
        <p:grpSpPr>
          <a:xfrm>
            <a:off x="5127082" y="364759"/>
            <a:ext cx="367645" cy="367645"/>
            <a:chOff x="4112721" y="1240757"/>
            <a:chExt cx="367645" cy="3676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1EF324-6FC2-22E7-373C-732FF6DC1FAA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A99C3A9-748B-523E-D0D3-B5DF7BC3582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CB870C9-206A-66B5-1A79-A3E614AE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4" y="1115529"/>
            <a:ext cx="6378830" cy="50241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1D1E77-C0FF-7A6B-189C-26C83DDD333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BA329D4-E4F2-92F2-8DED-B030CBEF0E2C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OpenAI (@OpenAI) / Twitter">
            <a:extLst>
              <a:ext uri="{FF2B5EF4-FFF2-40B4-BE49-F238E27FC236}">
                <a16:creationId xmlns:a16="http://schemas.microsoft.com/office/drawing/2014/main" id="{67BCE5C0-EFA6-A7E8-BE55-2E522E3DB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단락을 요약하거나 번역하기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A6DC2D-F5A0-BCC6-B136-EE9EA28E8128}"/>
              </a:ext>
            </a:extLst>
          </p:cNvPr>
          <p:cNvGrpSpPr/>
          <p:nvPr/>
        </p:nvGrpSpPr>
        <p:grpSpPr>
          <a:xfrm>
            <a:off x="5127082" y="364759"/>
            <a:ext cx="367645" cy="367645"/>
            <a:chOff x="4112721" y="1240757"/>
            <a:chExt cx="367645" cy="3676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1EF324-6FC2-22E7-373C-732FF6DC1FAA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A99C3A9-748B-523E-D0D3-B5DF7BC3582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3D7F312-0A10-1797-7ACE-E6EC3FCB0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3" y="1147148"/>
            <a:ext cx="5328730" cy="5629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E63C146-6E31-7053-F753-4586F84F3A2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1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136D99F-54C7-5245-17D3-BFA978F443B9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OpenAI (@OpenAI) / Twitter">
            <a:extLst>
              <a:ext uri="{FF2B5EF4-FFF2-40B4-BE49-F238E27FC236}">
                <a16:creationId xmlns:a16="http://schemas.microsoft.com/office/drawing/2014/main" id="{A75B44AA-2BE1-935D-5865-F0EA05C1A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단락을 요약하거나 번역하기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A6DC2D-F5A0-BCC6-B136-EE9EA28E8128}"/>
              </a:ext>
            </a:extLst>
          </p:cNvPr>
          <p:cNvGrpSpPr/>
          <p:nvPr/>
        </p:nvGrpSpPr>
        <p:grpSpPr>
          <a:xfrm>
            <a:off x="5127082" y="364759"/>
            <a:ext cx="367645" cy="367645"/>
            <a:chOff x="4112721" y="1240757"/>
            <a:chExt cx="367645" cy="3676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1EF324-6FC2-22E7-373C-732FF6DC1FAA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A99C3A9-748B-523E-D0D3-B5DF7BC3582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68D4596-4EF4-8D91-2664-E58A7CC7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70" y="1147149"/>
            <a:ext cx="5538608" cy="51270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FB8A38-6F43-1619-137F-0D77E5A5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2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AC6E6E46-4281-2C94-79B4-ED1FC382EEE6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6" descr="OpenAI (@OpenAI) / Twitter">
            <a:extLst>
              <a:ext uri="{FF2B5EF4-FFF2-40B4-BE49-F238E27FC236}">
                <a16:creationId xmlns:a16="http://schemas.microsoft.com/office/drawing/2014/main" id="{68BC001C-7BCD-BA12-CD29-F5264C12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그림 그리기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02C5ED-650C-94C4-F531-110F9C7C2FDE}"/>
              </a:ext>
            </a:extLst>
          </p:cNvPr>
          <p:cNvGrpSpPr/>
          <p:nvPr/>
        </p:nvGrpSpPr>
        <p:grpSpPr>
          <a:xfrm>
            <a:off x="3236446" y="364759"/>
            <a:ext cx="367645" cy="367645"/>
            <a:chOff x="4112721" y="1701545"/>
            <a:chExt cx="367645" cy="3676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9DF11B5-0BAA-55E6-FA24-8C01D9E3D7B9}"/>
                </a:ext>
              </a:extLst>
            </p:cNvPr>
            <p:cNvSpPr/>
            <p:nvPr/>
          </p:nvSpPr>
          <p:spPr>
            <a:xfrm>
              <a:off x="4112721" y="1701545"/>
              <a:ext cx="367645" cy="367645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곱하기 기호 7">
              <a:extLst>
                <a:ext uri="{FF2B5EF4-FFF2-40B4-BE49-F238E27FC236}">
                  <a16:creationId xmlns:a16="http://schemas.microsoft.com/office/drawing/2014/main" id="{7A6FAD63-8E1C-F688-D329-127418379C3D}"/>
                </a:ext>
              </a:extLst>
            </p:cNvPr>
            <p:cNvSpPr/>
            <p:nvPr/>
          </p:nvSpPr>
          <p:spPr>
            <a:xfrm>
              <a:off x="4136383" y="1726545"/>
              <a:ext cx="320321" cy="320321"/>
            </a:xfrm>
            <a:prstGeom prst="mathMultiply">
              <a:avLst>
                <a:gd name="adj1" fmla="val 148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E03DBFD-DED2-12F8-F237-3CDB49826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24" y="1147149"/>
            <a:ext cx="5838687" cy="23063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9A7B5C6-0F0E-A1FE-2876-573794AF6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752" y="4043154"/>
            <a:ext cx="5039034" cy="26638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5A95D-58BC-FF7F-C634-CC6BC530898D}"/>
              </a:ext>
            </a:extLst>
          </p:cNvPr>
          <p:cNvSpPr txBox="1"/>
          <p:nvPr/>
        </p:nvSpPr>
        <p:spPr>
          <a:xfrm>
            <a:off x="136478" y="3609814"/>
            <a:ext cx="656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그림 주소 오류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발생</a:t>
            </a:r>
            <a:endParaRPr lang="ko-KR" altLang="en-US" sz="1200" b="1" dirty="0">
              <a:solidFill>
                <a:srgbClr val="0070C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35B0F39-F47F-A1A4-606F-3A5BD29B45D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92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118A055-006D-3E8C-E378-05A6EDD615E1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6" descr="OpenAI (@OpenAI) / Twitter">
            <a:extLst>
              <a:ext uri="{FF2B5EF4-FFF2-40B4-BE49-F238E27FC236}">
                <a16:creationId xmlns:a16="http://schemas.microsoft.com/office/drawing/2014/main" id="{558EA8E5-D1DF-8CE0-6477-9C40FA456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 </a:t>
            </a:r>
            <a:r>
              <a:rPr lang="ko-KR" altLang="en-US" sz="2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해석시키기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A6DC2D-F5A0-BCC6-B136-EE9EA28E8128}"/>
              </a:ext>
            </a:extLst>
          </p:cNvPr>
          <p:cNvGrpSpPr/>
          <p:nvPr/>
        </p:nvGrpSpPr>
        <p:grpSpPr>
          <a:xfrm>
            <a:off x="3540644" y="364759"/>
            <a:ext cx="367645" cy="367645"/>
            <a:chOff x="4112721" y="1240757"/>
            <a:chExt cx="367645" cy="3676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1EF324-6FC2-22E7-373C-732FF6DC1FAA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A99C3A9-748B-523E-D0D3-B5DF7BC3582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94EA1818-7350-EF2D-BBF6-E8EE9D1E5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568" y="1624099"/>
            <a:ext cx="5715402" cy="5105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75EE41-F541-F030-315E-43CE4554F5D3}"/>
              </a:ext>
            </a:extLst>
          </p:cNvPr>
          <p:cNvSpPr txBox="1"/>
          <p:nvPr/>
        </p:nvSpPr>
        <p:spPr>
          <a:xfrm>
            <a:off x="136478" y="1171668"/>
            <a:ext cx="656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삼성전자 재무제표 중 매출액 부분 해석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2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200" b="1" dirty="0">
                <a:solidFill>
                  <a:schemeClr val="accent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년간 매출액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26EB0-7C9D-4CA5-ED30-D557A5254DFF}"/>
              </a:ext>
            </a:extLst>
          </p:cNvPr>
          <p:cNvSpPr txBox="1"/>
          <p:nvPr/>
        </p:nvSpPr>
        <p:spPr>
          <a:xfrm>
            <a:off x="304861" y="1424044"/>
            <a:ext cx="4818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</a:rPr>
              <a:t>https://comp.fnguide.com/SVO2/ASP/SVD_Finance.asp?pGB=1&amp;gicode=</a:t>
            </a:r>
          </a:p>
        </p:txBody>
      </p:sp>
    </p:spTree>
    <p:extLst>
      <p:ext uri="{BB962C8B-B14F-4D97-AF65-F5344CB8AC3E}">
        <p14:creationId xmlns:p14="http://schemas.microsoft.com/office/powerpoint/2010/main" val="124650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8632CD1-931A-19D9-D224-5065D1E97BDE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6" descr="OpenAI (@OpenAI) / Twitter">
            <a:extLst>
              <a:ext uri="{FF2B5EF4-FFF2-40B4-BE49-F238E27FC236}">
                <a16:creationId xmlns:a16="http://schemas.microsoft.com/office/drawing/2014/main" id="{ACDB3586-E362-339C-73BD-DED94DA28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표 </a:t>
            </a:r>
            <a:r>
              <a:rPr lang="ko-KR" altLang="en-US" sz="2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해석시키기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EA6DC2D-F5A0-BCC6-B136-EE9EA28E8128}"/>
              </a:ext>
            </a:extLst>
          </p:cNvPr>
          <p:cNvGrpSpPr/>
          <p:nvPr/>
        </p:nvGrpSpPr>
        <p:grpSpPr>
          <a:xfrm>
            <a:off x="3540644" y="364759"/>
            <a:ext cx="367645" cy="367645"/>
            <a:chOff x="4112721" y="1240757"/>
            <a:chExt cx="367645" cy="367645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D1EF324-6FC2-22E7-373C-732FF6DC1FAA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5A99C3A9-748B-523E-D0D3-B5DF7BC3582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4C75EE41-F541-F030-315E-43CE4554F5D3}"/>
              </a:ext>
            </a:extLst>
          </p:cNvPr>
          <p:cNvSpPr txBox="1"/>
          <p:nvPr/>
        </p:nvSpPr>
        <p:spPr>
          <a:xfrm>
            <a:off x="136478" y="1171668"/>
            <a:ext cx="656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표 중 해당 데이터를 긁어 붙이기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(Drag, Ctrl + C/V)</a:t>
            </a:r>
            <a:endParaRPr lang="ko-KR" altLang="en-US" sz="1200" b="1" dirty="0">
              <a:solidFill>
                <a:schemeClr val="accent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29B66E-9537-8A9C-4571-D81CFEAD2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5" y="1523171"/>
            <a:ext cx="6677978" cy="466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8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F562AA-1E12-7E36-7C32-1C7BC125A688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Picture 6" descr="OpenAI (@OpenAI) / Twitter">
            <a:extLst>
              <a:ext uri="{FF2B5EF4-FFF2-40B4-BE49-F238E27FC236}">
                <a16:creationId xmlns:a16="http://schemas.microsoft.com/office/drawing/2014/main" id="{A007EC19-2A63-16C4-4ECE-71B42178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FD987-D2C8-40B8-4B87-9B9339087925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보고서 작성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241A8C-A086-A89F-8AC1-70066C5F6C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548"/>
          <a:stretch/>
        </p:blipFill>
        <p:spPr>
          <a:xfrm>
            <a:off x="117014" y="1448668"/>
            <a:ext cx="6606509" cy="2836730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FDCA8FB-92EE-F8EB-45C5-4145E5ABB5E3}"/>
              </a:ext>
            </a:extLst>
          </p:cNvPr>
          <p:cNvGrpSpPr/>
          <p:nvPr/>
        </p:nvGrpSpPr>
        <p:grpSpPr>
          <a:xfrm>
            <a:off x="3052623" y="364759"/>
            <a:ext cx="367645" cy="367645"/>
            <a:chOff x="4112721" y="1240757"/>
            <a:chExt cx="367645" cy="36764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647AB0D-C7A0-C786-0567-5FCC6E0CA48C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7152E31-7B01-F280-7CC2-32E34B5EF18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802E6584-822F-1717-2F93-F80B181DC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31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A643C9-1FB6-4ED4-78F2-10761F79896C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OpenAI (@OpenAI) / Twitter">
            <a:extLst>
              <a:ext uri="{FF2B5EF4-FFF2-40B4-BE49-F238E27FC236}">
                <a16:creationId xmlns:a16="http://schemas.microsoft.com/office/drawing/2014/main" id="{34817555-3209-A2FF-FD2F-512953864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즉시 제출할 수 있는 보고서 작성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8E09E7-F96D-247B-A6BC-7B0B30159E3F}"/>
              </a:ext>
            </a:extLst>
          </p:cNvPr>
          <p:cNvGrpSpPr/>
          <p:nvPr/>
        </p:nvGrpSpPr>
        <p:grpSpPr>
          <a:xfrm>
            <a:off x="5541186" y="364759"/>
            <a:ext cx="367645" cy="367645"/>
            <a:chOff x="4112721" y="1701545"/>
            <a:chExt cx="367645" cy="3676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F392FA-4BCC-AB7B-7A48-790E0A2777B6}"/>
                </a:ext>
              </a:extLst>
            </p:cNvPr>
            <p:cNvSpPr/>
            <p:nvPr/>
          </p:nvSpPr>
          <p:spPr>
            <a:xfrm>
              <a:off x="4112721" y="1701545"/>
              <a:ext cx="367645" cy="367645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894BBB53-A618-D268-0454-D6936187C378}"/>
                </a:ext>
              </a:extLst>
            </p:cNvPr>
            <p:cNvSpPr/>
            <p:nvPr/>
          </p:nvSpPr>
          <p:spPr>
            <a:xfrm>
              <a:off x="4136383" y="1726545"/>
              <a:ext cx="320321" cy="320321"/>
            </a:xfrm>
            <a:prstGeom prst="mathMultiply">
              <a:avLst>
                <a:gd name="adj1" fmla="val 148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66F0EBF-772C-5C13-1433-59CEA2E1C6F4}"/>
              </a:ext>
            </a:extLst>
          </p:cNvPr>
          <p:cNvGrpSpPr/>
          <p:nvPr/>
        </p:nvGrpSpPr>
        <p:grpSpPr>
          <a:xfrm>
            <a:off x="-5319" y="1459388"/>
            <a:ext cx="6919686" cy="4038736"/>
            <a:chOff x="2576021" y="1137918"/>
            <a:chExt cx="7850755" cy="458216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F17BD1-DB43-C53B-FA42-535B2CF6E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6021" y="1137918"/>
              <a:ext cx="7039957" cy="458216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F78183-B0B6-9A1B-047B-9DDF7509B634}"/>
                </a:ext>
              </a:extLst>
            </p:cNvPr>
            <p:cNvSpPr txBox="1"/>
            <p:nvPr/>
          </p:nvSpPr>
          <p:spPr>
            <a:xfrm>
              <a:off x="6221691" y="2731957"/>
              <a:ext cx="3394287" cy="30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1960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13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– 1962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24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779939-9683-8AA6-0F07-862057C8B342}"/>
                </a:ext>
              </a:extLst>
            </p:cNvPr>
            <p:cNvSpPr txBox="1"/>
            <p:nvPr/>
          </p:nvSpPr>
          <p:spPr>
            <a:xfrm>
              <a:off x="6221691" y="2465956"/>
              <a:ext cx="3394287" cy="30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1960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27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6F2DEA66-21E8-0B14-0AFE-DF4DD986264A}"/>
                </a:ext>
              </a:extLst>
            </p:cNvPr>
            <p:cNvCxnSpPr/>
            <p:nvPr/>
          </p:nvCxnSpPr>
          <p:spPr>
            <a:xfrm>
              <a:off x="5043340" y="2648932"/>
              <a:ext cx="10526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93D2243-5850-708D-ED9D-644DB23386B0}"/>
                </a:ext>
              </a:extLst>
            </p:cNvPr>
            <p:cNvCxnSpPr>
              <a:cxnSpLocks/>
            </p:cNvCxnSpPr>
            <p:nvPr/>
          </p:nvCxnSpPr>
          <p:spPr>
            <a:xfrm>
              <a:off x="3819426" y="2886173"/>
              <a:ext cx="24022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42CEE020-C46A-44EC-597B-5BEE0AD3794B}"/>
                </a:ext>
              </a:extLst>
            </p:cNvPr>
            <p:cNvCxnSpPr>
              <a:cxnSpLocks/>
            </p:cNvCxnSpPr>
            <p:nvPr/>
          </p:nvCxnSpPr>
          <p:spPr>
            <a:xfrm>
              <a:off x="6337954" y="3142268"/>
              <a:ext cx="240226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7A25DF-BCC7-22BE-D151-3B4BF33607C8}"/>
                </a:ext>
              </a:extLst>
            </p:cNvPr>
            <p:cNvSpPr txBox="1"/>
            <p:nvPr/>
          </p:nvSpPr>
          <p:spPr>
            <a:xfrm>
              <a:off x="7411040" y="3196533"/>
              <a:ext cx="3015736" cy="30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1979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– 1980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16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7408729-742C-D0DD-F414-62612629EA86}"/>
                </a:ext>
              </a:extLst>
            </p:cNvPr>
            <p:cNvCxnSpPr/>
            <p:nvPr/>
          </p:nvCxnSpPr>
          <p:spPr>
            <a:xfrm>
              <a:off x="5043340" y="3602611"/>
              <a:ext cx="10526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46024-9F82-54B2-62F5-371E6035D8F9}"/>
                </a:ext>
              </a:extLst>
            </p:cNvPr>
            <p:cNvSpPr txBox="1"/>
            <p:nvPr/>
          </p:nvSpPr>
          <p:spPr>
            <a:xfrm>
              <a:off x="6221690" y="3436163"/>
              <a:ext cx="3394287" cy="30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1988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24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48BAE0-6D01-18B5-85DC-7EBCD705FF13}"/>
                </a:ext>
              </a:extLst>
            </p:cNvPr>
            <p:cNvCxnSpPr>
              <a:cxnSpLocks/>
            </p:cNvCxnSpPr>
            <p:nvPr/>
          </p:nvCxnSpPr>
          <p:spPr>
            <a:xfrm>
              <a:off x="5043340" y="5289255"/>
              <a:ext cx="1470582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A646F8-D6BD-86F7-0430-D34E702B0951}"/>
                </a:ext>
              </a:extLst>
            </p:cNvPr>
            <p:cNvSpPr txBox="1"/>
            <p:nvPr/>
          </p:nvSpPr>
          <p:spPr>
            <a:xfrm>
              <a:off x="6473856" y="5120658"/>
              <a:ext cx="3394287" cy="3054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2022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년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월 </a:t>
              </a:r>
              <a:r>
                <a:rPr lang="en-US" altLang="ko-KR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r>
                <a:rPr lang="ko-KR" altLang="en-US" sz="1200" dirty="0">
                  <a:solidFill>
                    <a:srgbClr val="FF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일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6C70E03E-8412-3437-D4BD-99F04C8E9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4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CCC5CA-8DE3-1B77-E2D6-D19463DC8C85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OpenAI (@OpenAI) / Twitter">
            <a:extLst>
              <a:ext uri="{FF2B5EF4-FFF2-40B4-BE49-F238E27FC236}">
                <a16:creationId xmlns:a16="http://schemas.microsoft.com/office/drawing/2014/main" id="{B547479A-6250-F02E-86A3-16739DE7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법령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 등 검색 </a:t>
            </a:r>
            <a:r>
              <a:rPr lang="ko-KR" altLang="en-US" sz="2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8E09E7-F96D-247B-A6BC-7B0B30159E3F}"/>
              </a:ext>
            </a:extLst>
          </p:cNvPr>
          <p:cNvGrpSpPr/>
          <p:nvPr/>
        </p:nvGrpSpPr>
        <p:grpSpPr>
          <a:xfrm>
            <a:off x="5068947" y="364759"/>
            <a:ext cx="367645" cy="367645"/>
            <a:chOff x="4112721" y="1701545"/>
            <a:chExt cx="367645" cy="3676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F392FA-4BCC-AB7B-7A48-790E0A2777B6}"/>
                </a:ext>
              </a:extLst>
            </p:cNvPr>
            <p:cNvSpPr/>
            <p:nvPr/>
          </p:nvSpPr>
          <p:spPr>
            <a:xfrm>
              <a:off x="4112721" y="1701545"/>
              <a:ext cx="367645" cy="367645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894BBB53-A618-D268-0454-D6936187C378}"/>
                </a:ext>
              </a:extLst>
            </p:cNvPr>
            <p:cNvSpPr/>
            <p:nvPr/>
          </p:nvSpPr>
          <p:spPr>
            <a:xfrm>
              <a:off x="4136383" y="1726545"/>
              <a:ext cx="320321" cy="320321"/>
            </a:xfrm>
            <a:prstGeom prst="mathMultiply">
              <a:avLst>
                <a:gd name="adj1" fmla="val 148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A8171DB-2A85-633E-9C0F-2640AB07E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71" y="1168636"/>
            <a:ext cx="5827395" cy="53387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A98B9D-3269-6203-1FD9-B05DAEA39EE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9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6486C6-60EB-97E2-437F-DB5562D066C2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OpenAI (@OpenAI) / Twitter">
            <a:extLst>
              <a:ext uri="{FF2B5EF4-FFF2-40B4-BE49-F238E27FC236}">
                <a16:creationId xmlns:a16="http://schemas.microsoft.com/office/drawing/2014/main" id="{04463CC6-1E84-B823-5029-C22A4F80A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법령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 등 검색 </a:t>
            </a:r>
            <a:r>
              <a:rPr lang="ko-KR" altLang="en-US" sz="22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챗봇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활용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8E09E7-F96D-247B-A6BC-7B0B30159E3F}"/>
              </a:ext>
            </a:extLst>
          </p:cNvPr>
          <p:cNvGrpSpPr/>
          <p:nvPr/>
        </p:nvGrpSpPr>
        <p:grpSpPr>
          <a:xfrm>
            <a:off x="5068947" y="364759"/>
            <a:ext cx="367645" cy="367645"/>
            <a:chOff x="4112721" y="1701545"/>
            <a:chExt cx="367645" cy="3676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F392FA-4BCC-AB7B-7A48-790E0A2777B6}"/>
                </a:ext>
              </a:extLst>
            </p:cNvPr>
            <p:cNvSpPr/>
            <p:nvPr/>
          </p:nvSpPr>
          <p:spPr>
            <a:xfrm>
              <a:off x="4112721" y="1701545"/>
              <a:ext cx="367645" cy="367645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894BBB53-A618-D268-0454-D6936187C378}"/>
                </a:ext>
              </a:extLst>
            </p:cNvPr>
            <p:cNvSpPr/>
            <p:nvPr/>
          </p:nvSpPr>
          <p:spPr>
            <a:xfrm>
              <a:off x="4136383" y="1726545"/>
              <a:ext cx="320321" cy="320321"/>
            </a:xfrm>
            <a:prstGeom prst="mathMultiply">
              <a:avLst>
                <a:gd name="adj1" fmla="val 148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69EA8768-3ED6-18E8-42AE-8D4BB65A8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3044"/>
            <a:ext cx="6840538" cy="20151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42631A-883C-7026-07BF-88148C59F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93397"/>
            <a:ext cx="6840538" cy="15840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98801E-9C87-3268-5308-E71814D92D68}"/>
              </a:ext>
            </a:extLst>
          </p:cNvPr>
          <p:cNvSpPr txBox="1"/>
          <p:nvPr/>
        </p:nvSpPr>
        <p:spPr>
          <a:xfrm>
            <a:off x="136478" y="1390804"/>
            <a:ext cx="65645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※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 근거는 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민법 </a:t>
            </a:r>
            <a:r>
              <a:rPr lang="en-US" altLang="ko-KR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633</a:t>
            </a:r>
            <a:r>
              <a:rPr lang="ko-KR" altLang="en-US" sz="12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 아니라 </a:t>
            </a:r>
            <a:r>
              <a:rPr lang="ko-KR" altLang="en-US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민법 </a:t>
            </a:r>
            <a:r>
              <a:rPr lang="en-US" altLang="ko-KR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623</a:t>
            </a:r>
            <a:r>
              <a:rPr lang="ko-KR" altLang="en-US" sz="1200" b="1" dirty="0">
                <a:solidFill>
                  <a:srgbClr val="0070C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6C4B09-F984-A1AE-35ED-F637E127E107}"/>
              </a:ext>
            </a:extLst>
          </p:cNvPr>
          <p:cNvSpPr txBox="1"/>
          <p:nvPr/>
        </p:nvSpPr>
        <p:spPr>
          <a:xfrm>
            <a:off x="0" y="6594316"/>
            <a:ext cx="34187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https://glaw.scourt.go.kr/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172B82-B733-64B1-D8C7-B8117F7882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9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F05CBC-C7A9-739A-B5F0-5E6BA1240963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6" descr="OpenAI (@OpenAI) / Twitter">
            <a:extLst>
              <a:ext uri="{FF2B5EF4-FFF2-40B4-BE49-F238E27FC236}">
                <a16:creationId xmlns:a16="http://schemas.microsoft.com/office/drawing/2014/main" id="{032C8A56-329D-76AB-B594-8366D0638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3FD987-D2C8-40B8-4B87-9B9339087925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4.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새로운 아이디어 탐색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DCA8FB-92EE-F8EB-45C5-4145E5ABB5E3}"/>
              </a:ext>
            </a:extLst>
          </p:cNvPr>
          <p:cNvGrpSpPr/>
          <p:nvPr/>
        </p:nvGrpSpPr>
        <p:grpSpPr>
          <a:xfrm>
            <a:off x="4158092" y="364759"/>
            <a:ext cx="367645" cy="367645"/>
            <a:chOff x="4112721" y="1240757"/>
            <a:chExt cx="367645" cy="36764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E647AB0D-C7A0-C786-0567-5FCC6E0CA48C}"/>
                </a:ext>
              </a:extLst>
            </p:cNvPr>
            <p:cNvSpPr/>
            <p:nvPr/>
          </p:nvSpPr>
          <p:spPr>
            <a:xfrm>
              <a:off x="4112721" y="1240757"/>
              <a:ext cx="367645" cy="367645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7152E31-7B01-F280-7CC2-32E34B5EF18A}"/>
                </a:ext>
              </a:extLst>
            </p:cNvPr>
            <p:cNvSpPr/>
            <p:nvPr/>
          </p:nvSpPr>
          <p:spPr>
            <a:xfrm>
              <a:off x="4189264" y="1349074"/>
              <a:ext cx="223838" cy="157162"/>
            </a:xfrm>
            <a:custGeom>
              <a:avLst/>
              <a:gdLst>
                <a:gd name="connsiteX0" fmla="*/ 0 w 223838"/>
                <a:gd name="connsiteY0" fmla="*/ 64293 h 157162"/>
                <a:gd name="connsiteX1" fmla="*/ 92869 w 223838"/>
                <a:gd name="connsiteY1" fmla="*/ 157162 h 157162"/>
                <a:gd name="connsiteX2" fmla="*/ 223838 w 223838"/>
                <a:gd name="connsiteY2" fmla="*/ 0 h 157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3838" h="157162">
                  <a:moveTo>
                    <a:pt x="0" y="64293"/>
                  </a:moveTo>
                  <a:lnTo>
                    <a:pt x="92869" y="157162"/>
                  </a:lnTo>
                  <a:lnTo>
                    <a:pt x="223838" y="0"/>
                  </a:lnTo>
                </a:path>
              </a:pathLst>
            </a:cu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B847245-5D2B-C5A2-823E-DA81F48065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69"/>
          <a:stretch/>
        </p:blipFill>
        <p:spPr>
          <a:xfrm>
            <a:off x="414468" y="1115528"/>
            <a:ext cx="6011599" cy="56908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3AB5DF-20EE-BA9F-8CD5-05344930A63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887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63F7AC6-A4B4-F35F-0078-72F871717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0" y="239428"/>
            <a:ext cx="6233078" cy="636168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987421-6888-6887-6F33-7BBB270F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6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091C7B3-4CD1-39A5-F6AE-ED7AF89F2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78" y="239428"/>
            <a:ext cx="6215930" cy="33523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B43B7C8-35F1-027E-9843-6BD435EB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44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4004BB1-E205-B7BE-AA00-B4983D526F3C}"/>
              </a:ext>
            </a:extLst>
          </p:cNvPr>
          <p:cNvSpPr/>
          <p:nvPr/>
        </p:nvSpPr>
        <p:spPr>
          <a:xfrm>
            <a:off x="0" y="0"/>
            <a:ext cx="6840537" cy="1115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6" descr="OpenAI (@OpenAI) / Twitter">
            <a:extLst>
              <a:ext uri="{FF2B5EF4-FFF2-40B4-BE49-F238E27FC236}">
                <a16:creationId xmlns:a16="http://schemas.microsoft.com/office/drawing/2014/main" id="{BA135C39-D5B7-D93F-2493-3F27AE3E4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115528" cy="111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910660-D410-44C3-70DE-16CAC060E16B}"/>
              </a:ext>
            </a:extLst>
          </p:cNvPr>
          <p:cNvSpPr txBox="1"/>
          <p:nvPr/>
        </p:nvSpPr>
        <p:spPr>
          <a:xfrm>
            <a:off x="1115529" y="333139"/>
            <a:ext cx="5585522" cy="4308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6. “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나</a:t>
            </a:r>
            <a:r>
              <a:rPr lang="en-US" altLang="ko-KR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” </a:t>
            </a:r>
            <a:r>
              <a:rPr lang="ko-KR" altLang="en-US" sz="22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맞춤형 업무 지시</a:t>
            </a:r>
            <a:endParaRPr lang="ko-KR" altLang="en-US" sz="2200" dirty="0">
              <a:solidFill>
                <a:schemeClr val="accent2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8E09E7-F96D-247B-A6BC-7B0B30159E3F}"/>
              </a:ext>
            </a:extLst>
          </p:cNvPr>
          <p:cNvGrpSpPr/>
          <p:nvPr/>
        </p:nvGrpSpPr>
        <p:grpSpPr>
          <a:xfrm>
            <a:off x="4209138" y="364759"/>
            <a:ext cx="367645" cy="367645"/>
            <a:chOff x="4112721" y="1701545"/>
            <a:chExt cx="367645" cy="367645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E9F392FA-4BCC-AB7B-7A48-790E0A2777B6}"/>
                </a:ext>
              </a:extLst>
            </p:cNvPr>
            <p:cNvSpPr/>
            <p:nvPr/>
          </p:nvSpPr>
          <p:spPr>
            <a:xfrm>
              <a:off x="4112721" y="1701545"/>
              <a:ext cx="367645" cy="367645"/>
            </a:xfrm>
            <a:prstGeom prst="ellipse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곱하기 기호 6">
              <a:extLst>
                <a:ext uri="{FF2B5EF4-FFF2-40B4-BE49-F238E27FC236}">
                  <a16:creationId xmlns:a16="http://schemas.microsoft.com/office/drawing/2014/main" id="{894BBB53-A618-D268-0454-D6936187C378}"/>
                </a:ext>
              </a:extLst>
            </p:cNvPr>
            <p:cNvSpPr/>
            <p:nvPr/>
          </p:nvSpPr>
          <p:spPr>
            <a:xfrm>
              <a:off x="4136383" y="1726545"/>
              <a:ext cx="320321" cy="320321"/>
            </a:xfrm>
            <a:prstGeom prst="mathMultiply">
              <a:avLst>
                <a:gd name="adj1" fmla="val 14832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A8C80E6-5B30-169F-AF3A-ACBC80E8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4" y="1649971"/>
            <a:ext cx="6678910" cy="25635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2C2353F-1649-38E2-CA7F-F9C598B9C0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80267" y="6453706"/>
            <a:ext cx="1020784" cy="3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98</TotalTime>
  <Words>418</Words>
  <Application>Microsoft Office PowerPoint</Application>
  <PresentationFormat>사용자 지정</PresentationFormat>
  <Paragraphs>65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나눔고딕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Jehyun</dc:creator>
  <cp:lastModifiedBy>Lee Jehyun</cp:lastModifiedBy>
  <cp:revision>8</cp:revision>
  <dcterms:created xsi:type="dcterms:W3CDTF">2023-02-14T14:22:22Z</dcterms:created>
  <dcterms:modified xsi:type="dcterms:W3CDTF">2023-02-14T16:24:27Z</dcterms:modified>
</cp:coreProperties>
</file>