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64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에스코어 드림 3 Light" panose="020B0303030302020204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제현" initials="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2"/>
    <p:restoredTop sz="97658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A4F8BE1-969F-416B-962E-A6348E522B69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12FC9F1-C626-4F2E-BC3A-A7A0CD37ED4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A9A461B-4998-4787-AB0E-FD19BE3E2EA9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334DD8E-9837-4B31-8946-20A8AA972DC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334DD8E-9837-4B31-8946-20A8AA972DC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334DD8E-9837-4B31-8946-20A8AA972DCE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수집한 직후의 raw data와 다른 점</a:t>
            </a:r>
          </a:p>
          <a:p>
            <a:pPr>
              <a:defRPr lang="ko-KR" altLang="en-US"/>
            </a:pPr>
            <a:r>
              <a:rPr lang="ko-KR" altLang="en-US"/>
              <a:t>Knowledge graph 활용 내용 정리</a:t>
            </a:r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334DD8E-9837-4B31-8946-20A8AA972DCE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19842"/>
            <a:ext cx="10515600" cy="485712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31E731D-073A-42F3-8DFA-A0BA0D2E5835}" type="datetimeFigureOut">
              <a:rPr lang="ko-KR" altLang="en-US"/>
              <a:pPr lvl="0">
                <a:defRPr lang="ko-KR" altLang="en-US"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A82B9BD-5929-4C6B-A880-575913CA105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6450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4367" y="1122363"/>
            <a:ext cx="10263266" cy="23876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6600">
                <a:latin typeface="에스코어 드림 6 Bold"/>
                <a:ea typeface="에스코어 드림 6 Bold"/>
              </a:rPr>
              <a:t>연구보고</a:t>
            </a:r>
            <a:endParaRPr lang="ko-KR" altLang="en-US" sz="6400">
              <a:latin typeface="에스코어 드림 6 Bold"/>
              <a:ea typeface="에스코어 드림 6 Bold"/>
            </a:endParaRP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5400">
                <a:solidFill>
                  <a:schemeClr val="tx1">
                    <a:lumMod val="60000"/>
                    <a:lumOff val="40000"/>
                  </a:schemeClr>
                </a:solidFill>
                <a:latin typeface="에스코어 드림 6 Bold"/>
                <a:ea typeface="에스코어 드림 6 Bold"/>
              </a:rPr>
              <a:t>논문 분석 자동화 시스템 개발</a:t>
            </a:r>
            <a:endParaRPr lang="en-US" altLang="ko-KR" sz="5400">
              <a:solidFill>
                <a:schemeClr val="tx1">
                  <a:lumMod val="60000"/>
                  <a:lumOff val="40000"/>
                </a:schemeClr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 anchor="ctr">
            <a:normAutofit fontScale="98330"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2022. 01. 1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8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.</a:t>
            </a: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충남대학교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유시현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에스코어 드림 6 Bold"/>
              <a:ea typeface="에스코어 드림 6 Bold"/>
            </a:endParaRPr>
          </a:p>
          <a:p>
            <a:pPr lvl="0">
              <a:spcBef>
                <a:spcPct val="35000"/>
              </a:spcBef>
              <a:defRPr lang="ko-KR" altLang="en-US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한국에너지기술연구원 이제현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x2keywords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0813" y="1760228"/>
            <a:ext cx="10111490" cy="5392794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2956522" y="1313884"/>
            <a:ext cx="6139004" cy="69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Keywords co-occurrence </a:t>
            </a:r>
          </a:p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in Journal 'Renewable' by networkx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8425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향후 계획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7700" y="1319841"/>
            <a:ext cx="10515600" cy="5038410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분석 시스템의 시간적 효율성 개선</a:t>
            </a:r>
          </a:p>
          <a:p>
            <a:pPr lvl="0">
              <a:spcBef>
                <a:spcPct val="32000"/>
              </a:spcBef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사용자 접근 기능의 추상화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문헌 수집부터 시각화에 이르는 전 과정을 </a:t>
            </a:r>
            <a:r>
              <a:rPr lang="ko-KR" altLang="en-US" sz="2300" u="sng">
                <a:latin typeface="에스코어 드림 4 Regular"/>
                <a:ea typeface="에스코어 드림 4 Regular"/>
              </a:rPr>
              <a:t>인력 없이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 시스템이 자동수행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"인간은 생각만, 일은 기계가"</a:t>
            </a:r>
          </a:p>
          <a:p>
            <a:pPr lvl="0">
              <a:spcBef>
                <a:spcPct val="32000"/>
              </a:spcBef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타 분야로의 확장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비에너지 관련 분야의 논문에 시스템 적용 가부 검증 예정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85736" y="618514"/>
            <a:ext cx="5582661" cy="29774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1043" y="4424861"/>
            <a:ext cx="3207361" cy="16572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441325"/>
            <a:ext cx="10515600" cy="8425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700" y="1396041"/>
            <a:ext cx="10515600" cy="154587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700">
                <a:latin typeface="에스코어 드림 4 Regular"/>
                <a:ea typeface="에스코어 드림 4 Regular"/>
              </a:rPr>
              <a:t>논문 수 급증에 따른 연구자들의 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700">
                <a:latin typeface="에스코어 드림 4 Regular"/>
                <a:ea typeface="에스코어 드림 4 Regular"/>
              </a:rPr>
              <a:t>   논문 분석 </a:t>
            </a:r>
            <a:r>
              <a:rPr lang="ko-KR" altLang="en-US" sz="2700" u="sng">
                <a:latin typeface="에스코어 드림 4 Regular"/>
                <a:ea typeface="에스코어 드림 4 Regular"/>
              </a:rPr>
              <a:t>피로도</a:t>
            </a:r>
            <a:r>
              <a:rPr lang="en-US" altLang="ko-KR" sz="2700">
                <a:latin typeface="에스코어 드림 4 Regular"/>
                <a:ea typeface="에스코어 드림 4 Regular"/>
              </a:rPr>
              <a:t> </a:t>
            </a:r>
            <a:r>
              <a:rPr lang="ko-KR" altLang="en-US" sz="2700">
                <a:latin typeface="에스코어 드림 4 Regular"/>
                <a:ea typeface="에스코어 드림 4 Regular"/>
              </a:rPr>
              <a:t>해결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649020" y="2845129"/>
            <a:ext cx="10515600" cy="84257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400" b="0" i="0" spc="5">
                <a:solidFill>
                  <a:srgbClr val="6450B9"/>
                </a:solidFill>
                <a:latin typeface="에스코어 드림 6 Bold"/>
                <a:ea typeface="에스코어 드림 6 Bold"/>
              </a:rPr>
              <a:t>방법</a:t>
            </a: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649020" y="3799846"/>
            <a:ext cx="10713644" cy="85850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20000"/>
              </a:lnSpc>
              <a:spcBef>
                <a:spcPct val="10000"/>
              </a:spcBef>
              <a:buFont typeface="Arial"/>
              <a:buChar char="•"/>
              <a:defRPr lang="ko-KR" altLang="en-US"/>
            </a:pPr>
            <a:r>
              <a:rPr lang="ko-KR" altLang="en-US" sz="2800" b="0" i="0" spc="5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python을 활용한 키워드 트렌드 및 논문 내 주요 키워드 도식화 </a:t>
            </a: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678821" y="4850377"/>
            <a:ext cx="10515600" cy="84257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400" b="0" i="0" spc="5">
                <a:solidFill>
                  <a:srgbClr val="6450B9"/>
                </a:solidFill>
                <a:latin typeface="에스코어 드림 6 Bold"/>
                <a:ea typeface="에스코어 드림 6 Bold"/>
              </a:rPr>
              <a:t>결과</a:t>
            </a: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78821" y="5805094"/>
            <a:ext cx="10713644" cy="85850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20000"/>
              </a:lnSpc>
              <a:spcBef>
                <a:spcPct val="10000"/>
              </a:spcBef>
              <a:buFont typeface="Arial"/>
              <a:buChar char="•"/>
              <a:defRPr lang="ko-KR" altLang="en-US"/>
            </a:pPr>
            <a:r>
              <a:rPr lang="ko-KR" altLang="en-US" sz="2800" b="0" i="0" spc="5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관심 키워드의 </a:t>
            </a:r>
            <a:r>
              <a:rPr lang="ko-KR" altLang="en-US" sz="2800" i="0" u="sng" spc="5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추세</a:t>
            </a:r>
            <a:r>
              <a:rPr lang="ko-KR" altLang="en-US" sz="2800" b="0" i="0" spc="5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나 키워드들 간 </a:t>
            </a:r>
            <a:r>
              <a:rPr lang="ko-KR" altLang="en-US" sz="2800" b="0" i="0" u="sng" spc="5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관계</a:t>
            </a:r>
            <a:r>
              <a:rPr lang="ko-KR" altLang="en-US" sz="2800" b="0" i="0" spc="5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를 관찰 가능한 솔루션 개발</a:t>
            </a:r>
          </a:p>
        </p:txBody>
      </p:sp>
      <p:cxnSp>
        <p:nvCxnSpPr>
          <p:cNvPr id="12" name="구부러진 연결선 11"/>
          <p:cNvCxnSpPr/>
          <p:nvPr/>
        </p:nvCxnSpPr>
        <p:spPr>
          <a:xfrm flipV="1">
            <a:off x="6715480" y="5034512"/>
            <a:ext cx="1203092" cy="848451"/>
          </a:xfrm>
          <a:prstGeom prst="curvedConnector3">
            <a:avLst>
              <a:gd name="adj1" fmla="val 12111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9" idx="1"/>
          </p:cNvCxnSpPr>
          <p:nvPr/>
        </p:nvCxnSpPr>
        <p:spPr>
          <a:xfrm flipV="1">
            <a:off x="4572000" y="2107223"/>
            <a:ext cx="1613736" cy="13217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0000"/>
                <a:lumOff val="2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>
            <a:off x="3056838" y="2520689"/>
            <a:ext cx="1515161" cy="90831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0000"/>
                <a:lumOff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61975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진행과정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76715" y="547666"/>
            <a:ext cx="1602840" cy="565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데이터 수집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71451" y="1570817"/>
            <a:ext cx="1602840" cy="565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데이터 가공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87793" y="2587311"/>
            <a:ext cx="1602840" cy="565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데이터 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86024" y="3599179"/>
            <a:ext cx="1602840" cy="5654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시각화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87827" y="4630750"/>
            <a:ext cx="1602840" cy="565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자동화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91810" y="5652604"/>
            <a:ext cx="1602840" cy="565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0000"/>
                <a:lumOff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에스코어 드림 4 Regular"/>
                <a:ea typeface="에스코어 드림 4 Regular"/>
              </a:rPr>
              <a:t>검증</a:t>
            </a: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8667457" y="1156423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 txBox="1"/>
          <p:nvPr/>
        </p:nvSpPr>
        <p:spPr>
          <a:xfrm>
            <a:off x="4806517" y="642176"/>
            <a:ext cx="3124480" cy="37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900">
                <a:latin typeface="에스코어 드림 3 Light"/>
                <a:ea typeface="에스코어 드림 3 Light"/>
              </a:rPr>
              <a:t>Scopus</a:t>
            </a:r>
            <a:r>
              <a:rPr lang="ko-KR" altLang="en-US" sz="1900">
                <a:latin typeface="에스코어 드림 3 Light"/>
                <a:ea typeface="에스코어 드림 3 Light"/>
              </a:rPr>
              <a:t> 논문 초록 수집</a:t>
            </a:r>
          </a:p>
        </p:txBody>
      </p:sp>
      <p:sp>
        <p:nvSpPr>
          <p:cNvPr id="28" name="직사각형 27"/>
          <p:cNvSpPr txBox="1"/>
          <p:nvPr/>
        </p:nvSpPr>
        <p:spPr>
          <a:xfrm>
            <a:off x="4208476" y="1682622"/>
            <a:ext cx="3716324" cy="37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데이터 전처리 및 키워드 정제</a:t>
            </a:r>
          </a:p>
        </p:txBody>
      </p:sp>
      <p:sp>
        <p:nvSpPr>
          <p:cNvPr id="30" name="직사각형 25"/>
          <p:cNvSpPr txBox="1"/>
          <p:nvPr/>
        </p:nvSpPr>
        <p:spPr>
          <a:xfrm>
            <a:off x="2945252" y="2685558"/>
            <a:ext cx="4979548" cy="37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단어 빈도를 통한 키워드 추세 및 관계 추출</a:t>
            </a:r>
          </a:p>
        </p:txBody>
      </p:sp>
      <p:sp>
        <p:nvSpPr>
          <p:cNvPr id="32" name="직사각형 27"/>
          <p:cNvSpPr txBox="1"/>
          <p:nvPr/>
        </p:nvSpPr>
        <p:spPr>
          <a:xfrm>
            <a:off x="3367037" y="3698844"/>
            <a:ext cx="4557763" cy="37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다양한 그래프를 통한 키워드 시각화</a:t>
            </a:r>
          </a:p>
        </p:txBody>
      </p:sp>
      <p:sp>
        <p:nvSpPr>
          <p:cNvPr id="34" name="직사각형 25"/>
          <p:cNvSpPr txBox="1"/>
          <p:nvPr/>
        </p:nvSpPr>
        <p:spPr>
          <a:xfrm>
            <a:off x="3330102" y="4716189"/>
            <a:ext cx="4591645" cy="36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가공~분석 단계의 수작업 자동화</a:t>
            </a:r>
          </a:p>
        </p:txBody>
      </p:sp>
      <p:sp>
        <p:nvSpPr>
          <p:cNvPr id="36" name="직사각형 27"/>
          <p:cNvSpPr txBox="1"/>
          <p:nvPr/>
        </p:nvSpPr>
        <p:spPr>
          <a:xfrm>
            <a:off x="4879535" y="5747671"/>
            <a:ext cx="3035739" cy="37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900">
                <a:latin typeface="에스코어 드림 3 Light"/>
                <a:ea typeface="에스코어 드림 3 Light"/>
              </a:rPr>
              <a:t>실사용 가능 여부 테스트</a:t>
            </a:r>
          </a:p>
        </p:txBody>
      </p:sp>
      <p:sp>
        <p:nvSpPr>
          <p:cNvPr id="39" name="오른쪽 화살표 20"/>
          <p:cNvSpPr/>
          <p:nvPr/>
        </p:nvSpPr>
        <p:spPr>
          <a:xfrm rot="5400000">
            <a:off x="8671896" y="2187897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오른쪽 화살표 20"/>
          <p:cNvSpPr/>
          <p:nvPr/>
        </p:nvSpPr>
        <p:spPr>
          <a:xfrm rot="5400000">
            <a:off x="8672451" y="3195548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오른쪽 화살표 20"/>
          <p:cNvSpPr/>
          <p:nvPr/>
        </p:nvSpPr>
        <p:spPr>
          <a:xfrm rot="5400000">
            <a:off x="8649149" y="4207140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오른쪽 화살표 20"/>
          <p:cNvSpPr/>
          <p:nvPr/>
        </p:nvSpPr>
        <p:spPr>
          <a:xfrm rot="5400000">
            <a:off x="8662836" y="5247030"/>
            <a:ext cx="430878" cy="3526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90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직사각형 42"/>
          <p:cNvSpPr txBox="1"/>
          <p:nvPr/>
        </p:nvSpPr>
        <p:spPr>
          <a:xfrm>
            <a:off x="680973" y="5200826"/>
            <a:ext cx="2635558" cy="101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1700">
                <a:solidFill>
                  <a:schemeClr val="accent6">
                    <a:lumMod val="80000"/>
                    <a:lumOff val="20000"/>
                  </a:schemeClr>
                </a:solidFill>
                <a:latin typeface="에스코어 드림 3 Light"/>
                <a:ea typeface="에스코어 드림 3 Light"/>
              </a:rPr>
              <a:t>●</a:t>
            </a:r>
            <a:r>
              <a:rPr lang="ko-KR" altLang="en-US" sz="1700">
                <a:latin typeface="에스코어 드림 3 Light"/>
                <a:ea typeface="에스코어 드림 3 Light"/>
              </a:rPr>
              <a:t> 이제현 진행</a:t>
            </a: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700">
                <a:solidFill>
                  <a:schemeClr val="accent5">
                    <a:lumMod val="80000"/>
                    <a:lumOff val="20000"/>
                  </a:schemeClr>
                </a:solidFill>
                <a:latin typeface="에스코어 드림 3 Light"/>
                <a:ea typeface="에스코어 드림 3 Light"/>
              </a:rPr>
              <a:t>●</a:t>
            </a:r>
            <a:r>
              <a:rPr lang="ko-KR" altLang="en-US" sz="1700">
                <a:latin typeface="에스코어 드림 3 Light"/>
                <a:ea typeface="에스코어 드림 3 Light"/>
              </a:rPr>
              <a:t> 유시현 진행</a:t>
            </a: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1700">
                <a:solidFill>
                  <a:schemeClr val="accent2">
                    <a:lumMod val="60000"/>
                    <a:lumOff val="40000"/>
                  </a:schemeClr>
                </a:solidFill>
                <a:latin typeface="에스코어 드림 3 Light"/>
                <a:ea typeface="에스코어 드림 3 Light"/>
              </a:rPr>
              <a:t>●</a:t>
            </a:r>
            <a:r>
              <a:rPr lang="ko-KR" altLang="en-US" sz="1700">
                <a:latin typeface="에스코어 드림 3 Light"/>
                <a:ea typeface="에스코어 드림 3 Light"/>
              </a:rPr>
              <a:t> 진행 예정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3844215" y="2874145"/>
            <a:ext cx="7564514" cy="330138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45314" y="525600"/>
            <a:ext cx="7582557" cy="290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35560" y="317222"/>
            <a:ext cx="10524846" cy="168410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시스템 설계</a:t>
            </a:r>
          </a:p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(개략)</a:t>
            </a:r>
          </a:p>
        </p:txBody>
      </p:sp>
      <p:pic>
        <p:nvPicPr>
          <p:cNvPr id="60" name="그림 59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111564" y="805772"/>
            <a:ext cx="7075907" cy="5246454"/>
          </a:xfrm>
          <a:prstGeom prst="rect">
            <a:avLst/>
          </a:prstGeom>
        </p:spPr>
      </p:pic>
      <p:sp>
        <p:nvSpPr>
          <p:cNvPr id="63" name="직사각형 62"/>
          <p:cNvSpPr txBox="1"/>
          <p:nvPr/>
        </p:nvSpPr>
        <p:spPr>
          <a:xfrm>
            <a:off x="304891" y="5010058"/>
            <a:ext cx="3346511" cy="1179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 altLang="en-US"/>
            </a:pPr>
            <a:r>
              <a:rPr lang="ko-KR" altLang="en-US" sz="2000">
                <a:latin typeface="에스코어 드림 3 Light"/>
                <a:ea typeface="에스코어 드림 3 Light"/>
              </a:rPr>
              <a:t>* 기진행된 부분을 바탕으로</a:t>
            </a: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2000">
                <a:latin typeface="에스코어 드림 3 Light"/>
                <a:ea typeface="에스코어 드림 3 Light"/>
              </a:rPr>
              <a:t>  유시현 인턴이 전반적인 </a:t>
            </a:r>
          </a:p>
          <a:p>
            <a:pPr>
              <a:lnSpc>
                <a:spcPct val="120000"/>
              </a:lnSpc>
              <a:defRPr lang="ko-KR" altLang="en-US"/>
            </a:pPr>
            <a:r>
              <a:rPr lang="ko-KR" altLang="en-US" sz="2000">
                <a:latin typeface="에스코어 드림 3 Light"/>
                <a:ea typeface="에스코어 드림 3 Light"/>
              </a:rPr>
              <a:t>  분석 시스템을 구축하였음.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상세 기능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8544" y="1578711"/>
          <a:ext cx="10402502" cy="4709200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89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9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13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기능명</a:t>
                      </a:r>
                      <a:r>
                        <a:rPr lang="ko-KR" altLang="ko-KR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keyword2x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 b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x2keywords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57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입력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관심 키워드 및 관심 문헌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latin typeface="에스코어 드림 3 Light"/>
                          <a:ea typeface="에스코어 드림 3 Light"/>
                        </a:rPr>
                        <a:t>관심 문헌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출력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키워드 트렌드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>
                          <a:latin typeface="에스코어 드림 3 Light"/>
                          <a:ea typeface="에스코어 드림 3 Light"/>
                        </a:rPr>
                        <a:t>문헌이 함유한 키워드들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59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관심대상</a:t>
                      </a:r>
                      <a:endParaRPr lang="ko-KR" altLang="en-US" sz="2000">
                        <a:solidFill>
                          <a:srgbClr val="000000"/>
                        </a:solidFill>
                        <a:latin typeface="에스코어 드림 3 Light"/>
                        <a:ea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단일한 단어의 추세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복수 단어 간의 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0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시각화 방식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막대 그래프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200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단어구름, 네트워크 그래프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71500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차별화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47700" y="1319841"/>
            <a:ext cx="10515600" cy="5038410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기존 시스템(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python </a:t>
            </a: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자연어처리 툴킷)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단순 단어 빈도에 기반한 통계 → 키워드 왜곡 위험성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단어의 양적인 평가만, 질적인 평가 (</a:t>
            </a:r>
            <a:r>
              <a:rPr lang="en-US" altLang="ko-KR" sz="2300">
                <a:latin typeface="에스코어 드림 4 Regular"/>
                <a:ea typeface="에스코어 드림 4 Regular"/>
              </a:rPr>
              <a:t>X)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 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endParaRPr lang="ko-KR" altLang="en-US" sz="1000">
              <a:latin typeface="에스코어 드림 4 Regular"/>
              <a:ea typeface="에스코어 드림 4 Regular"/>
            </a:endParaRPr>
          </a:p>
          <a:p>
            <a:pPr lvl="0">
              <a:spcBef>
                <a:spcPct val="32000"/>
              </a:spcBef>
              <a:defRPr lang="ko-KR" altLang="en-US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새로 개발된 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에스코어 드림 6 Bold"/>
                <a:ea typeface="에스코어 드림 6 Bold"/>
              </a:rPr>
              <a:t>keyword2x · x2keywords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단어의 위계 반영(하위지식을 통한 상위지식의 관심도 평가</a:t>
            </a:r>
            <a:r>
              <a:rPr lang="en-US" altLang="ko-KR" sz="2300">
                <a:latin typeface="에스코어 드림 4 Regular"/>
                <a:ea typeface="에스코어 드림 4 Regular"/>
              </a:rPr>
              <a:t> 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가능)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en-US" altLang="ko-KR" sz="2300">
                <a:latin typeface="에스코어 드림 4 Regular"/>
                <a:ea typeface="에스코어 드림 4 Regular"/>
              </a:rPr>
              <a:t>ex) </a:t>
            </a:r>
            <a:r>
              <a:rPr lang="ko-KR" altLang="en-US" sz="2300">
                <a:latin typeface="에스코어 드림 4 Regular"/>
                <a:ea typeface="에스코어 드림 4 Regular"/>
              </a:rPr>
              <a:t>"</a:t>
            </a:r>
            <a:r>
              <a:rPr lang="en-US" altLang="ko-KR" sz="2300">
                <a:latin typeface="에스코어 드림 4 Regular"/>
                <a:ea typeface="에스코어 드림 4 Regular"/>
              </a:rPr>
              <a:t>neural network" → "machine learning"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ko-KR" altLang="en-US" sz="2300">
                <a:latin typeface="에스코어 드림 4 Regular"/>
                <a:ea typeface="에스코어 드림 4 Regular"/>
              </a:rPr>
              <a:t>- 복합단어의 손실 방지</a:t>
            </a:r>
          </a:p>
          <a:p>
            <a:pPr lvl="0">
              <a:spcBef>
                <a:spcPct val="30000"/>
              </a:spcBef>
              <a:buNone/>
              <a:defRPr lang="ko-KR" altLang="en-US"/>
            </a:pPr>
            <a:r>
              <a:rPr lang="en-US" altLang="ko-KR" sz="2300">
                <a:latin typeface="에스코어 드림 4 Regular"/>
                <a:ea typeface="에스코어 드림 4 Regular"/>
              </a:rPr>
              <a:t>ex) "machine", "learning" (X) → "machine learning" (O)  </a:t>
            </a:r>
          </a:p>
        </p:txBody>
      </p:sp>
      <p:grpSp>
        <p:nvGrpSpPr>
          <p:cNvPr id="14" name="그룹 45"/>
          <p:cNvGrpSpPr/>
          <p:nvPr/>
        </p:nvGrpSpPr>
        <p:grpSpPr>
          <a:xfrm>
            <a:off x="8193989" y="596930"/>
            <a:ext cx="3675879" cy="2657062"/>
            <a:chOff x="811009" y="1329801"/>
            <a:chExt cx="3857796" cy="3005883"/>
          </a:xfrm>
        </p:grpSpPr>
        <p:pic>
          <p:nvPicPr>
            <p:cNvPr id="15" name="그림 4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64941" y="1425035"/>
              <a:ext cx="3803865" cy="2910650"/>
            </a:xfrm>
            <a:prstGeom prst="rect">
              <a:avLst/>
            </a:prstGeom>
          </p:spPr>
        </p:pic>
        <p:sp>
          <p:nvSpPr>
            <p:cNvPr id="16" name="직사각형 44"/>
            <p:cNvSpPr/>
            <p:nvPr/>
          </p:nvSpPr>
          <p:spPr>
            <a:xfrm>
              <a:off x="811009" y="1329801"/>
              <a:ext cx="1229927" cy="1229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18" name="구부러진 연결선 17"/>
          <p:cNvCxnSpPr/>
          <p:nvPr/>
        </p:nvCxnSpPr>
        <p:spPr>
          <a:xfrm flipV="1">
            <a:off x="9144000" y="3290619"/>
            <a:ext cx="998846" cy="944477"/>
          </a:xfrm>
          <a:prstGeom prst="curvedConnector2">
            <a:avLst/>
          </a:prstGeom>
          <a:ln w="19050">
            <a:solidFill>
              <a:schemeClr val="tx1">
                <a:lumMod val="70000"/>
                <a:lumOff val="3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 txBox="1"/>
          <p:nvPr/>
        </p:nvSpPr>
        <p:spPr>
          <a:xfrm>
            <a:off x="8574700" y="277507"/>
            <a:ext cx="3213222" cy="31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>
                <a:solidFill>
                  <a:schemeClr val="tx1">
                    <a:lumMod val="80000"/>
                    <a:lumOff val="20000"/>
                  </a:schemeClr>
                </a:solidFill>
                <a:latin typeface="에스코어 드림 6 Bold"/>
                <a:ea typeface="에스코어 드림 6 Bold"/>
              </a:rPr>
              <a:t>knowledge hierarchie 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955" y="329009"/>
            <a:ext cx="7136296" cy="3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keyword2x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6081" y="1481308"/>
            <a:ext cx="9362794" cy="4993490"/>
          </a:xfrm>
          <a:prstGeom prst="rect">
            <a:avLst/>
          </a:prstGeom>
        </p:spPr>
      </p:pic>
      <p:sp>
        <p:nvSpPr>
          <p:cNvPr id="9" name="직사각형 25"/>
          <p:cNvSpPr txBox="1"/>
          <p:nvPr/>
        </p:nvSpPr>
        <p:spPr>
          <a:xfrm>
            <a:off x="3919910" y="6258300"/>
            <a:ext cx="6674153" cy="33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>
                <a:latin typeface="에스코어 드림 3 Light"/>
                <a:ea typeface="에스코어 드림 3 Light"/>
              </a:rPr>
              <a:t>* </a:t>
            </a:r>
            <a:r>
              <a:rPr lang="ko-KR" altLang="en-US" sz="1600">
                <a:latin typeface="에스코어 드림 3 Light"/>
                <a:ea typeface="에스코어 드림 3 Light"/>
              </a:rPr>
              <a:t>분석대상 논문 분야 : 태양열 </a:t>
            </a:r>
            <a:r>
              <a:rPr lang="en-US" altLang="ko-KR" sz="1600">
                <a:latin typeface="에스코어 드림 3 Light"/>
                <a:ea typeface="에스코어 드림 3 Light"/>
              </a:rPr>
              <a:t>AND</a:t>
            </a:r>
            <a:r>
              <a:rPr lang="ko-KR" altLang="en-US" sz="1600">
                <a:latin typeface="에스코어 드림 3 Light"/>
                <a:ea typeface="에스코어 드림 3 Light"/>
              </a:rPr>
              <a:t> 머신러닝 </a:t>
            </a:r>
            <a:r>
              <a:rPr lang="en-US" altLang="ko-KR" sz="1600">
                <a:latin typeface="에스코어 드림 3 Light"/>
                <a:ea typeface="에스코어 드림 3 Light"/>
              </a:rPr>
              <a:t>(Searched in Scopus)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keyword2x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06081" y="1481308"/>
            <a:ext cx="9362793" cy="499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33425" y="365125"/>
            <a:ext cx="10515600" cy="84257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에스코어 드림 6 Bold"/>
                <a:ea typeface="에스코어 드림 6 Bold"/>
              </a:rPr>
              <a:t>개발결과 - </a:t>
            </a:r>
            <a:r>
              <a:rPr lang="en-US" altLang="ko-KR">
                <a:latin typeface="에스코어 드림 6 Bold"/>
                <a:ea typeface="에스코어 드림 6 Bold"/>
              </a:rPr>
              <a:t>x2keywords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213" y="1569729"/>
            <a:ext cx="10692520" cy="5463210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3455406" y="1447234"/>
            <a:ext cx="5544870" cy="69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Frequency of keywords</a:t>
            </a:r>
          </a:p>
          <a:p>
            <a:pPr algn="ctr">
              <a:defRPr lang="ko-KR" altLang="en-US"/>
            </a:pPr>
            <a:r>
              <a:rPr lang="en-US" altLang="ko-KR" sz="2000">
                <a:latin typeface="에스코어 드림 4 Regular"/>
                <a:ea typeface="에스코어 드림 4 Regular"/>
              </a:rPr>
              <a:t>in Journal 'Renewable' by WordCloud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와이드스크린</PresentationFormat>
  <Paragraphs>81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맑은 고딕</vt:lpstr>
      <vt:lpstr>에스코어 드림 3 Light</vt:lpstr>
      <vt:lpstr>에스코어 드림 6 Bold</vt:lpstr>
      <vt:lpstr>Arial</vt:lpstr>
      <vt:lpstr>에스코어 드림 4 Regular</vt:lpstr>
      <vt:lpstr>나눔고딕 ExtraBold</vt:lpstr>
      <vt:lpstr>Office 테마</vt:lpstr>
      <vt:lpstr>연구보고 논문 분석 자동화 시스템 개발</vt:lpstr>
      <vt:lpstr>개발목적</vt:lpstr>
      <vt:lpstr>진행과정</vt:lpstr>
      <vt:lpstr>시스템 설계 (개략)</vt:lpstr>
      <vt:lpstr>상세 기능</vt:lpstr>
      <vt:lpstr>차별화</vt:lpstr>
      <vt:lpstr>개발결과 - keyword2x</vt:lpstr>
      <vt:lpstr>개발결과 - keyword2x</vt:lpstr>
      <vt:lpstr>개발결과 - x2keywords</vt:lpstr>
      <vt:lpstr>개발결과 - x2keywords</vt:lpstr>
      <vt:lpstr>향후 계획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나에게 필요한 Python Visualization</dc:title>
  <dc:subject/>
  <dc:creator>이제현</dc:creator>
  <cp:keywords/>
  <dc:description/>
  <cp:lastModifiedBy>User</cp:lastModifiedBy>
  <cp:revision>1179</cp:revision>
  <dcterms:created xsi:type="dcterms:W3CDTF">2020-08-21T00:18:41Z</dcterms:created>
  <dcterms:modified xsi:type="dcterms:W3CDTF">2022-01-20T05:32:02Z</dcterms:modified>
  <cp:category/>
</cp:coreProperties>
</file>