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DB42E-849C-48C3-8025-1094D3EE0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0EA83A-E0D3-4BA2-867A-034D7F64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CC7FD-2DEE-4CA9-84E4-FD4E974D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074E-89E9-4AF0-942D-5E9ABCDD21E0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3AD8D-518F-4241-8DCA-843AEF7B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EDF93-FB1B-4799-B294-2787E193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945E-2EB4-4CC4-B661-8C9495A28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74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C3A02-E225-4123-8F9A-E0DDDF0B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4BEAAB-7A0C-431F-B8B7-F6CCCDB78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D91E8-571B-45F8-9D37-FDD52DB9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074E-89E9-4AF0-942D-5E9ABCDD21E0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8520B-1FD1-4C9A-A976-2D2DB48B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6BAE7-4F0A-46AE-A58D-E9FF365D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945E-2EB4-4CC4-B661-8C9495A28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8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836E6D-1B34-44DE-99B6-A3217D86A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2EC86D-F95A-4412-AFE3-D34DD4A7F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361B9-4833-40A1-BFBB-782B216B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074E-89E9-4AF0-942D-5E9ABCDD21E0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0A2CA-7AFE-4B28-ACBF-C8682102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69D57-BA0C-4D36-BADA-DD111761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945E-2EB4-4CC4-B661-8C9495A28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38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51726-B49A-421D-8899-C34C0B1E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42B32-32C7-4BC6-8CF4-6E53AFCE9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A78BE-D86E-43F9-BCB0-B287BEB6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074E-89E9-4AF0-942D-5E9ABCDD21E0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172D8-F648-4366-B4FE-5D76E728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1CDDF-35EB-43F1-AD8B-9A1863A8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945E-2EB4-4CC4-B661-8C9495A28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3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63EB9-97E3-45F7-AF90-DCC32751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005EF-87E6-4EB2-9FAF-A723F7BB2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BDB48-CAC4-4791-A8A0-579C38EC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074E-89E9-4AF0-942D-5E9ABCDD21E0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415D8-4B65-477D-83C0-3FB379AC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0AB8A-6102-4426-89F4-F3D8B479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945E-2EB4-4CC4-B661-8C9495A28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9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CE9A2-758D-4F7C-ADED-172C7F88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73EDD-8A42-44D8-99DE-0C89AEC20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BA7CBE-8F43-48FC-8058-5320299DB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0E0969-70FB-43F9-B209-29D13334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074E-89E9-4AF0-942D-5E9ABCDD21E0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F0B02-3B0C-4D9D-91B0-FDB5751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728044-75CF-45E4-8FA9-8BAAE0C9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945E-2EB4-4CC4-B661-8C9495A28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0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4E81F-9D9B-4F3A-9BA3-5A225869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DB55A1-3D23-4411-9187-AC65EC02D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14194-6DB2-440D-BFC3-00BF5A4A9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64BE03-D99F-4967-B657-349A2B9E8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76C5CE-A68A-44EA-BD25-3BB092B5D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FFF3DA-8109-4925-B185-D4229C93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074E-89E9-4AF0-942D-5E9ABCDD21E0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5C0189-9F8C-4B77-80CD-849F851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2EB02C-358A-496D-90BC-DA2A89FC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945E-2EB4-4CC4-B661-8C9495A28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5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E236B-A1BB-4AEA-8F28-6BF29F6D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96B79A-EE13-4E03-BB0F-B5D9398F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074E-89E9-4AF0-942D-5E9ABCDD21E0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830971-13E0-49AD-8E0E-AE895045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5F053B-AE76-472C-899D-1B8FF4DC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945E-2EB4-4CC4-B661-8C9495A28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3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6E356-8217-47D3-BD32-786D8561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074E-89E9-4AF0-942D-5E9ABCDD21E0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F73B30-08D4-46AF-A233-8C0726D7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0DA8F1-F184-4744-9F08-C4B6432B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945E-2EB4-4CC4-B661-8C9495A28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3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59285-204B-4565-8B07-B9B9081D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10D01-91C1-4288-AD55-58260489E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5AE09E-DF5E-4881-A7EE-48D439AEC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1D8622-55F2-48B0-ACDD-3F2998E5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074E-89E9-4AF0-942D-5E9ABCDD21E0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6BBF3-0FCF-4978-9BBD-D4780225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82B421-2E59-4FAE-87BD-52350A30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945E-2EB4-4CC4-B661-8C9495A28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26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448AA-5A5B-415E-BD5E-02C3B1A1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08981D-7C3E-465A-9390-20D1FF8C9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45AD84-77E6-405C-A7BC-30F4FB010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D76C1-019B-4BAB-A10F-A61DB9BF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074E-89E9-4AF0-942D-5E9ABCDD21E0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749EAA-77A4-4873-B091-A2B229E3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D66BDC-43EF-42C9-9F82-BAEF06D9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945E-2EB4-4CC4-B661-8C9495A28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4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7BBB22-4042-4EBD-B13D-4FDB729A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AD7D7E-243A-40D5-B322-56833A809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3F60B-305B-4E9A-83EA-6F31CDDA9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A074E-89E9-4AF0-942D-5E9ABCDD21E0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4DF1F-ECDB-404E-842D-6E138CA5A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6D4D7-B978-4F76-8639-2E05B93FA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945E-2EB4-4CC4-B661-8C9495A28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5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F96D89-6B6F-4593-88B5-C41E45DEB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41" y="3066802"/>
            <a:ext cx="9857118" cy="3791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3C6C4-97C6-4E7B-BC7C-960465726A93}"/>
              </a:ext>
            </a:extLst>
          </p:cNvPr>
          <p:cNvSpPr txBox="1"/>
          <p:nvPr/>
        </p:nvSpPr>
        <p:spPr>
          <a:xfrm>
            <a:off x="0" y="0"/>
            <a:ext cx="11024559" cy="39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/>
              <a:t>summary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3FDAD-F621-4B97-833D-F19DB9C84CED}"/>
              </a:ext>
            </a:extLst>
          </p:cNvPr>
          <p:cNvSpPr txBox="1"/>
          <p:nvPr/>
        </p:nvSpPr>
        <p:spPr>
          <a:xfrm>
            <a:off x="799381" y="609137"/>
            <a:ext cx="11024559" cy="213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에너지 분야 논문 출판 건수 기하급수 증가</a:t>
            </a:r>
            <a:r>
              <a:rPr lang="ko-KR" altLang="en-US" sz="1600" dirty="0"/>
              <a:t> </a:t>
            </a:r>
            <a:r>
              <a:rPr lang="en-US" altLang="ko-KR" sz="1600" dirty="0"/>
              <a:t>(2019</a:t>
            </a:r>
            <a:r>
              <a:rPr lang="ko-KR" altLang="en-US" sz="1600" dirty="0"/>
              <a:t>년 기준 </a:t>
            </a:r>
            <a:r>
              <a:rPr lang="en-US" altLang="ko-KR" sz="1600" dirty="0"/>
              <a:t>294,170 </a:t>
            </a:r>
            <a:r>
              <a:rPr lang="ko-KR" altLang="en-US" sz="1600" dirty="0"/>
              <a:t>편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에너지</a:t>
            </a:r>
            <a:r>
              <a:rPr lang="en-US" altLang="ko-KR" sz="1600" dirty="0"/>
              <a:t> </a:t>
            </a:r>
            <a:r>
              <a:rPr lang="ko-KR" altLang="en-US" sz="1600" dirty="0"/>
              <a:t>분야에서 </a:t>
            </a:r>
            <a:r>
              <a:rPr lang="ko-KR" altLang="en-US" sz="1600" b="1" dirty="0"/>
              <a:t>신재생 에너지</a:t>
            </a:r>
            <a:r>
              <a:rPr lang="ko-KR" altLang="en-US" sz="1600" dirty="0"/>
              <a:t>와 </a:t>
            </a:r>
            <a:r>
              <a:rPr lang="ko-KR" altLang="en-US" sz="1600" b="1" dirty="0"/>
              <a:t>에너지 저장</a:t>
            </a:r>
            <a:r>
              <a:rPr lang="en-US" altLang="ko-KR" sz="1600" dirty="0"/>
              <a:t> </a:t>
            </a:r>
            <a:r>
              <a:rPr lang="ko-KR" altLang="en-US" sz="1600" dirty="0"/>
              <a:t>분야가 차지하는 </a:t>
            </a:r>
            <a:r>
              <a:rPr lang="ko-KR" altLang="en-US" sz="1600" b="1" dirty="0"/>
              <a:t>비중</a:t>
            </a:r>
            <a:r>
              <a:rPr lang="ko-KR" altLang="en-US" sz="1600" dirty="0"/>
              <a:t>이 급격히 증가함</a:t>
            </a:r>
            <a:endParaRPr lang="en-US" altLang="ko-KR" sz="16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신재생에너지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b="1" dirty="0"/>
              <a:t>2000</a:t>
            </a:r>
            <a:r>
              <a:rPr lang="ko-KR" altLang="en-US" sz="1600" b="1" dirty="0"/>
              <a:t>년 이후 급증세</a:t>
            </a:r>
            <a:r>
              <a:rPr lang="en-US" altLang="ko-KR" sz="1600" dirty="0"/>
              <a:t> (</a:t>
            </a:r>
            <a:r>
              <a:rPr lang="ko-KR" altLang="en-US" sz="1600" dirty="0"/>
              <a:t>연평균 </a:t>
            </a:r>
            <a:r>
              <a:rPr lang="en-US" altLang="ko-KR" sz="1600" dirty="0"/>
              <a:t>0.3% </a:t>
            </a:r>
            <a:r>
              <a:rPr lang="ko-KR" altLang="en-US" sz="1600" dirty="0"/>
              <a:t>포인트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에너지 저장</a:t>
            </a:r>
            <a:r>
              <a:rPr lang="en-US" altLang="ko-KR" sz="1600" dirty="0"/>
              <a:t> : 2000</a:t>
            </a:r>
            <a:r>
              <a:rPr lang="ko-KR" altLang="en-US" sz="1600" dirty="0"/>
              <a:t>년까지 하락세였으나 </a:t>
            </a:r>
            <a:r>
              <a:rPr lang="en-US" altLang="ko-KR" sz="1600" b="1" dirty="0"/>
              <a:t>2010</a:t>
            </a:r>
            <a:r>
              <a:rPr lang="ko-KR" altLang="en-US" sz="1600" b="1" dirty="0"/>
              <a:t>년 이후 급증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연평균 </a:t>
            </a:r>
            <a:r>
              <a:rPr lang="en-US" altLang="ko-KR" sz="1600" dirty="0"/>
              <a:t>0.5% </a:t>
            </a:r>
            <a:r>
              <a:rPr lang="ko-KR" altLang="en-US" sz="1600" dirty="0"/>
              <a:t>포인트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                  “</a:t>
            </a:r>
            <a:r>
              <a:rPr lang="ko-KR" altLang="en-US" sz="1600" dirty="0"/>
              <a:t>에너지 저장</a:t>
            </a:r>
            <a:r>
              <a:rPr lang="en-US" altLang="ko-KR" sz="1600" dirty="0"/>
              <a:t>”</a:t>
            </a:r>
            <a:r>
              <a:rPr lang="ko-KR" altLang="en-US" sz="1600" dirty="0"/>
              <a:t>은 </a:t>
            </a:r>
            <a:r>
              <a:rPr lang="en-US" altLang="ko-KR" sz="1600" dirty="0"/>
              <a:t>“</a:t>
            </a:r>
            <a:r>
              <a:rPr lang="ko-KR" altLang="en-US" sz="1600" dirty="0"/>
              <a:t>에너지 저장 시스템</a:t>
            </a:r>
            <a:r>
              <a:rPr lang="en-US" altLang="ko-KR" sz="1600" dirty="0"/>
              <a:t>” </a:t>
            </a:r>
            <a:r>
              <a:rPr lang="ko-KR" altLang="en-US" sz="1600" dirty="0"/>
              <a:t>외 </a:t>
            </a:r>
            <a:r>
              <a:rPr lang="en-US" altLang="ko-KR" sz="1600" dirty="0"/>
              <a:t>“</a:t>
            </a:r>
            <a:r>
              <a:rPr lang="ko-KR" altLang="en-US" sz="1600" dirty="0"/>
              <a:t>에너지 소재</a:t>
            </a:r>
            <a:r>
              <a:rPr lang="en-US" altLang="ko-KR" sz="1600" dirty="0"/>
              <a:t>” </a:t>
            </a:r>
            <a:r>
              <a:rPr lang="ko-KR" altLang="en-US" sz="1600" dirty="0"/>
              <a:t>등을 포함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에너지 저장 시스템</a:t>
            </a:r>
            <a:r>
              <a:rPr lang="ko-KR" altLang="en-US" sz="1600" dirty="0"/>
              <a:t> </a:t>
            </a:r>
            <a:r>
              <a:rPr lang="en-US" altLang="ko-KR" sz="1600" dirty="0"/>
              <a:t>: “</a:t>
            </a:r>
            <a:r>
              <a:rPr lang="ko-KR" altLang="en-US" sz="1600" dirty="0"/>
              <a:t>에너지 저장</a:t>
            </a:r>
            <a:r>
              <a:rPr lang="en-US" altLang="ko-KR" sz="1600" dirty="0"/>
              <a:t>”</a:t>
            </a:r>
            <a:r>
              <a:rPr lang="ko-KR" altLang="en-US" sz="1600" dirty="0"/>
              <a:t>과 전반적인 추세가 유사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6212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586860-0784-4F75-85A8-398EF091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출판 경향 조사 </a:t>
            </a:r>
            <a:r>
              <a:rPr lang="en-US" altLang="ko-KR" dirty="0"/>
              <a:t>@SCOPUS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E6105D-89A2-45B8-9976-2C537C825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/>
              <a:t>분야별 논문 출판 수 </a:t>
            </a:r>
            <a:r>
              <a:rPr lang="en-US" altLang="ko-KR" sz="2400" dirty="0"/>
              <a:t>Scopus Query</a:t>
            </a:r>
          </a:p>
          <a:p>
            <a:pPr lvl="1">
              <a:lnSpc>
                <a:spcPct val="120000"/>
              </a:lnSpc>
            </a:pPr>
            <a:r>
              <a:rPr lang="ko-KR" altLang="en-US" sz="2000" dirty="0"/>
              <a:t>에너지 </a:t>
            </a:r>
            <a:r>
              <a:rPr lang="en-US" altLang="ko-KR" sz="2000" dirty="0"/>
              <a:t>: “energy”</a:t>
            </a:r>
          </a:p>
          <a:p>
            <a:pPr lvl="1">
              <a:lnSpc>
                <a:spcPct val="120000"/>
              </a:lnSpc>
            </a:pPr>
            <a:r>
              <a:rPr lang="ko-KR" altLang="en-US" sz="2000" dirty="0"/>
              <a:t>신재생에너지 </a:t>
            </a:r>
            <a:r>
              <a:rPr lang="en-US" altLang="ko-KR" sz="2000" dirty="0"/>
              <a:t>: “energy” AND “renewable”</a:t>
            </a:r>
          </a:p>
          <a:p>
            <a:pPr lvl="1">
              <a:lnSpc>
                <a:spcPct val="120000"/>
              </a:lnSpc>
            </a:pPr>
            <a:r>
              <a:rPr lang="ko-KR" altLang="en-US" sz="2000" dirty="0"/>
              <a:t>에너지 저장 </a:t>
            </a:r>
            <a:r>
              <a:rPr lang="en-US" altLang="ko-KR" sz="2000" dirty="0"/>
              <a:t>: “energy” AND “energy storage”</a:t>
            </a:r>
          </a:p>
          <a:p>
            <a:pPr lvl="1">
              <a:lnSpc>
                <a:spcPct val="120000"/>
              </a:lnSpc>
            </a:pPr>
            <a:r>
              <a:rPr lang="ko-KR" altLang="en-US" sz="2000" dirty="0"/>
              <a:t>에너지 저장 시스템 </a:t>
            </a:r>
            <a:r>
              <a:rPr lang="en-US" altLang="ko-KR" sz="2000" dirty="0"/>
              <a:t>: “energy” AND (“energy storage system” OR “ESS”)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614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586860-0784-4F75-85A8-398EF091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Raw data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B77ED0B9-2AB0-424D-BD6A-92680E756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409551"/>
              </p:ext>
            </p:extLst>
          </p:nvPr>
        </p:nvGraphicFramePr>
        <p:xfrm>
          <a:off x="5910554" y="279399"/>
          <a:ext cx="4091540" cy="649290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818308">
                  <a:extLst>
                    <a:ext uri="{9D8B030D-6E8A-4147-A177-3AD203B41FA5}">
                      <a16:colId xmlns:a16="http://schemas.microsoft.com/office/drawing/2014/main" val="302158556"/>
                    </a:ext>
                  </a:extLst>
                </a:gridCol>
                <a:gridCol w="818308">
                  <a:extLst>
                    <a:ext uri="{9D8B030D-6E8A-4147-A177-3AD203B41FA5}">
                      <a16:colId xmlns:a16="http://schemas.microsoft.com/office/drawing/2014/main" val="3797068657"/>
                    </a:ext>
                  </a:extLst>
                </a:gridCol>
                <a:gridCol w="818308">
                  <a:extLst>
                    <a:ext uri="{9D8B030D-6E8A-4147-A177-3AD203B41FA5}">
                      <a16:colId xmlns:a16="http://schemas.microsoft.com/office/drawing/2014/main" val="3313903327"/>
                    </a:ext>
                  </a:extLst>
                </a:gridCol>
                <a:gridCol w="818308">
                  <a:extLst>
                    <a:ext uri="{9D8B030D-6E8A-4147-A177-3AD203B41FA5}">
                      <a16:colId xmlns:a16="http://schemas.microsoft.com/office/drawing/2014/main" val="4131786558"/>
                    </a:ext>
                  </a:extLst>
                </a:gridCol>
                <a:gridCol w="818308">
                  <a:extLst>
                    <a:ext uri="{9D8B030D-6E8A-4147-A177-3AD203B41FA5}">
                      <a16:colId xmlns:a16="http://schemas.microsoft.com/office/drawing/2014/main" val="3758158661"/>
                    </a:ext>
                  </a:extLst>
                </a:gridCol>
              </a:tblGrid>
              <a:tr h="1545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 dirty="0">
                          <a:effectLst/>
                        </a:rPr>
                        <a:t>years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 dirty="0" err="1">
                          <a:effectLst/>
                        </a:rPr>
                        <a:t>pubs_energy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 dirty="0" err="1">
                          <a:effectLst/>
                        </a:rPr>
                        <a:t>pubs_renewable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 dirty="0" err="1">
                          <a:effectLst/>
                        </a:rPr>
                        <a:t>pubs_es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 dirty="0" err="1">
                          <a:effectLst/>
                        </a:rPr>
                        <a:t>pubs_ess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124924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1980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29414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140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491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64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13982366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1981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31114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188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542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2679496104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1982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32080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457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64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1763114649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1983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35418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168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488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47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3804231639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1984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37805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226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625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72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3082443084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1985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38063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167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558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3668641284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1986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36245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135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493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54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1280853363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1987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35611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119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509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2134229959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1988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35488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101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435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1230958051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1989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38651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478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64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635371930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1990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39565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156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388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800310427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1991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43342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190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76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955919157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1992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43732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272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445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63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4247449901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1993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49231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279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2168078951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1994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53558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376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474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586094392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1995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55163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284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516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78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1305161819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1996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63704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436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501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79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974576145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1997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65268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384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532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91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2641609509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1998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66079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389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483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87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2520660129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1999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67623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401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552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116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2076883042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75352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532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582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111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4257524613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2001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80184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777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712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118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2321170756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2002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85835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1008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740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110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400074799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2003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93293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1427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975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2498094295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2004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106902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1689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1217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154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1393772716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2005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115845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2074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1273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195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3364008490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2006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118515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2414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1553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209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2724385421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2007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127306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3452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2028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282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190452144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2008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138525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5256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2537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323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1357035585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2009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147398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5668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2078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488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163362769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157844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6058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2525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640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636781348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176052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7671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3602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810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3213647243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186907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8972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4546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1031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773255047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200520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10101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5425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1281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2149386515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212975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11362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7052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1655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2080661004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220282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11656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7926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1851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1356006406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233189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13625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9616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2512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243752875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258110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16024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12067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2954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177868439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270728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17999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14173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3719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3507124022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2019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294170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21173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16808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4685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1759035649"/>
                  </a:ext>
                </a:extLst>
              </a:tr>
              <a:tr h="1545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2020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179887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11916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11942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2832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458" marT="0" marB="0" anchor="ctr"/>
                </a:tc>
                <a:extLst>
                  <a:ext uri="{0D108BD9-81ED-4DB2-BD59-A6C34878D82A}">
                    <a16:rowId xmlns:a16="http://schemas.microsoft.com/office/drawing/2014/main" val="985174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08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361</Words>
  <Application>Microsoft Office PowerPoint</Application>
  <PresentationFormat>와이드스크린</PresentationFormat>
  <Paragraphs>224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논문 출판 경향 조사 @SCOPUS</vt:lpstr>
      <vt:lpstr>Raw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출판 경향 @SCOPUS</dc:title>
  <dc:creator>이제현</dc:creator>
  <cp:lastModifiedBy>이제현</cp:lastModifiedBy>
  <cp:revision>5</cp:revision>
  <dcterms:created xsi:type="dcterms:W3CDTF">2020-09-03T22:10:58Z</dcterms:created>
  <dcterms:modified xsi:type="dcterms:W3CDTF">2020-09-03T22:30:48Z</dcterms:modified>
</cp:coreProperties>
</file>