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61" r:id="rId2"/>
    <p:sldId id="291" r:id="rId3"/>
    <p:sldId id="289" r:id="rId4"/>
    <p:sldId id="256" r:id="rId5"/>
    <p:sldId id="259" r:id="rId6"/>
    <p:sldId id="257" r:id="rId7"/>
    <p:sldId id="268" r:id="rId8"/>
    <p:sldId id="269" r:id="rId9"/>
    <p:sldId id="270" r:id="rId10"/>
    <p:sldId id="271" r:id="rId11"/>
    <p:sldId id="273" r:id="rId12"/>
    <p:sldId id="279" r:id="rId13"/>
    <p:sldId id="280" r:id="rId14"/>
    <p:sldId id="264" r:id="rId15"/>
    <p:sldId id="266" r:id="rId16"/>
    <p:sldId id="281" r:id="rId17"/>
    <p:sldId id="292" r:id="rId18"/>
    <p:sldId id="293" r:id="rId19"/>
    <p:sldId id="285" r:id="rId20"/>
    <p:sldId id="283" r:id="rId2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FORME YACUE JHON KENNEDY" initials="CYJK" lastIdx="3" clrIdx="0">
    <p:extLst>
      <p:ext uri="{19B8F6BF-5375-455C-9EA6-DF929625EA0E}">
        <p15:presenceInfo xmlns:p15="http://schemas.microsoft.com/office/powerpoint/2012/main" userId="CONFORME YACUE JHON KENNE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94353" autoAdjust="0"/>
  </p:normalViewPr>
  <p:slideViewPr>
    <p:cSldViewPr snapToGrid="0">
      <p:cViewPr>
        <p:scale>
          <a:sx n="64" d="100"/>
          <a:sy n="64" d="100"/>
        </p:scale>
        <p:origin x="726"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8C0EA-D5CB-4BB2-B01F-AB518B1F9F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AF5B07-5235-4D07-BB15-907CF68A62CC}">
      <dgm:prSet/>
      <dgm:spPr/>
      <dgm:t>
        <a:bodyPr/>
        <a:lstStyle/>
        <a:p>
          <a:r>
            <a:rPr lang="es-ES" b="1" dirty="0"/>
            <a:t>OBJETIVO:</a:t>
          </a:r>
          <a:endParaRPr lang="en-US" dirty="0"/>
        </a:p>
      </dgm:t>
    </dgm:pt>
    <dgm:pt modelId="{2F459A40-98DB-4D7E-B962-46C495D23969}" type="parTrans" cxnId="{43E85A4D-E812-4E88-B6AD-34BA5708F784}">
      <dgm:prSet/>
      <dgm:spPr/>
      <dgm:t>
        <a:bodyPr/>
        <a:lstStyle/>
        <a:p>
          <a:endParaRPr lang="en-US"/>
        </a:p>
      </dgm:t>
    </dgm:pt>
    <dgm:pt modelId="{35FAD9FA-0120-4B81-B606-217F2A04DEF9}" type="sibTrans" cxnId="{43E85A4D-E812-4E88-B6AD-34BA5708F784}">
      <dgm:prSet/>
      <dgm:spPr/>
      <dgm:t>
        <a:bodyPr/>
        <a:lstStyle/>
        <a:p>
          <a:endParaRPr lang="en-US"/>
        </a:p>
      </dgm:t>
    </dgm:pt>
    <dgm:pt modelId="{D61A7257-EC2A-4BE4-9315-336995DCBF25}">
      <dgm:prSet/>
      <dgm:spPr/>
      <dgm:t>
        <a:bodyPr/>
        <a:lstStyle/>
        <a:p>
          <a:r>
            <a:rPr lang="es-ES" b="1" dirty="0"/>
            <a:t>Analizar los procesos que se realizan en un kínder y desarrollar una estructura de base de datos de acuerdo a las necesidades solicitadas.</a:t>
          </a:r>
          <a:endParaRPr lang="en-US" dirty="0"/>
        </a:p>
      </dgm:t>
    </dgm:pt>
    <dgm:pt modelId="{8F571F2E-50C6-43DE-AAF1-E764984588AA}" type="parTrans" cxnId="{0F6D891D-8C8C-4861-B6FC-D4D040057D1C}">
      <dgm:prSet/>
      <dgm:spPr/>
      <dgm:t>
        <a:bodyPr/>
        <a:lstStyle/>
        <a:p>
          <a:endParaRPr lang="en-US"/>
        </a:p>
      </dgm:t>
    </dgm:pt>
    <dgm:pt modelId="{D4A94389-92E6-4702-AEE6-D77EC532EEEB}" type="sibTrans" cxnId="{0F6D891D-8C8C-4861-B6FC-D4D040057D1C}">
      <dgm:prSet/>
      <dgm:spPr/>
      <dgm:t>
        <a:bodyPr/>
        <a:lstStyle/>
        <a:p>
          <a:endParaRPr lang="en-US"/>
        </a:p>
      </dgm:t>
    </dgm:pt>
    <dgm:pt modelId="{5E26AC05-A3D0-4B76-B53B-B604CAA08D15}">
      <dgm:prSet/>
      <dgm:spPr/>
      <dgm:t>
        <a:bodyPr/>
        <a:lstStyle/>
        <a:p>
          <a:r>
            <a:rPr lang="es-EC" b="1" dirty="0"/>
            <a:t>Poner en practica los conocimientos obtenidos en clases.</a:t>
          </a:r>
          <a:endParaRPr lang="en-US" dirty="0"/>
        </a:p>
      </dgm:t>
    </dgm:pt>
    <dgm:pt modelId="{63D4BC6A-5C43-49F8-9AF8-F2D079040474}" type="parTrans" cxnId="{2A0BCBAD-8080-4494-A751-EB6E0F76C29D}">
      <dgm:prSet/>
      <dgm:spPr/>
      <dgm:t>
        <a:bodyPr/>
        <a:lstStyle/>
        <a:p>
          <a:endParaRPr lang="en-US"/>
        </a:p>
      </dgm:t>
    </dgm:pt>
    <dgm:pt modelId="{9C60EB93-0C4D-42B4-BA27-CB5830FE1A16}" type="sibTrans" cxnId="{2A0BCBAD-8080-4494-A751-EB6E0F76C29D}">
      <dgm:prSet/>
      <dgm:spPr/>
      <dgm:t>
        <a:bodyPr/>
        <a:lstStyle/>
        <a:p>
          <a:endParaRPr lang="en-US"/>
        </a:p>
      </dgm:t>
    </dgm:pt>
    <dgm:pt modelId="{1B8533AC-CEE6-4A60-B8A7-D9B3AA73E8F3}" type="pres">
      <dgm:prSet presAssocID="{B728C0EA-D5CB-4BB2-B01F-AB518B1F9F9E}" presName="linear" presStyleCnt="0">
        <dgm:presLayoutVars>
          <dgm:animLvl val="lvl"/>
          <dgm:resizeHandles val="exact"/>
        </dgm:presLayoutVars>
      </dgm:prSet>
      <dgm:spPr/>
    </dgm:pt>
    <dgm:pt modelId="{5C57B245-93B7-4979-A3D6-212577879D83}" type="pres">
      <dgm:prSet presAssocID="{B3AF5B07-5235-4D07-BB15-907CF68A62CC}" presName="parentText" presStyleLbl="node1" presStyleIdx="0" presStyleCnt="1">
        <dgm:presLayoutVars>
          <dgm:chMax val="0"/>
          <dgm:bulletEnabled val="1"/>
        </dgm:presLayoutVars>
      </dgm:prSet>
      <dgm:spPr/>
    </dgm:pt>
    <dgm:pt modelId="{A848BD47-2F02-4BFE-AAF3-AC2A81CCD15B}" type="pres">
      <dgm:prSet presAssocID="{B3AF5B07-5235-4D07-BB15-907CF68A62CC}" presName="childText" presStyleLbl="revTx" presStyleIdx="0" presStyleCnt="1">
        <dgm:presLayoutVars>
          <dgm:bulletEnabled val="1"/>
        </dgm:presLayoutVars>
      </dgm:prSet>
      <dgm:spPr/>
    </dgm:pt>
  </dgm:ptLst>
  <dgm:cxnLst>
    <dgm:cxn modelId="{9D9C540F-42CD-4460-B59B-69EBFAD1E6D1}" type="presOf" srcId="{D61A7257-EC2A-4BE4-9315-336995DCBF25}" destId="{A848BD47-2F02-4BFE-AAF3-AC2A81CCD15B}" srcOrd="0" destOrd="0" presId="urn:microsoft.com/office/officeart/2005/8/layout/vList2"/>
    <dgm:cxn modelId="{0F6D891D-8C8C-4861-B6FC-D4D040057D1C}" srcId="{B3AF5B07-5235-4D07-BB15-907CF68A62CC}" destId="{D61A7257-EC2A-4BE4-9315-336995DCBF25}" srcOrd="0" destOrd="0" parTransId="{8F571F2E-50C6-43DE-AAF1-E764984588AA}" sibTransId="{D4A94389-92E6-4702-AEE6-D77EC532EEEB}"/>
    <dgm:cxn modelId="{43E85A4D-E812-4E88-B6AD-34BA5708F784}" srcId="{B728C0EA-D5CB-4BB2-B01F-AB518B1F9F9E}" destId="{B3AF5B07-5235-4D07-BB15-907CF68A62CC}" srcOrd="0" destOrd="0" parTransId="{2F459A40-98DB-4D7E-B962-46C495D23969}" sibTransId="{35FAD9FA-0120-4B81-B606-217F2A04DEF9}"/>
    <dgm:cxn modelId="{63ED4E79-A514-4C06-A0F1-D4DACB21D9F9}" type="presOf" srcId="{B728C0EA-D5CB-4BB2-B01F-AB518B1F9F9E}" destId="{1B8533AC-CEE6-4A60-B8A7-D9B3AA73E8F3}" srcOrd="0" destOrd="0" presId="urn:microsoft.com/office/officeart/2005/8/layout/vList2"/>
    <dgm:cxn modelId="{0FE1468A-950C-4C33-8AD5-ABE36276FAA6}" type="presOf" srcId="{B3AF5B07-5235-4D07-BB15-907CF68A62CC}" destId="{5C57B245-93B7-4979-A3D6-212577879D83}" srcOrd="0" destOrd="0" presId="urn:microsoft.com/office/officeart/2005/8/layout/vList2"/>
    <dgm:cxn modelId="{2A0BCBAD-8080-4494-A751-EB6E0F76C29D}" srcId="{B3AF5B07-5235-4D07-BB15-907CF68A62CC}" destId="{5E26AC05-A3D0-4B76-B53B-B604CAA08D15}" srcOrd="1" destOrd="0" parTransId="{63D4BC6A-5C43-49F8-9AF8-F2D079040474}" sibTransId="{9C60EB93-0C4D-42B4-BA27-CB5830FE1A16}"/>
    <dgm:cxn modelId="{117A41E9-4B0B-46C3-BBAE-0796D67CEAF6}" type="presOf" srcId="{5E26AC05-A3D0-4B76-B53B-B604CAA08D15}" destId="{A848BD47-2F02-4BFE-AAF3-AC2A81CCD15B}" srcOrd="0" destOrd="1" presId="urn:microsoft.com/office/officeart/2005/8/layout/vList2"/>
    <dgm:cxn modelId="{E806E0DB-5EAE-4C5C-B58D-4CF67CB0E49A}" type="presParOf" srcId="{1B8533AC-CEE6-4A60-B8A7-D9B3AA73E8F3}" destId="{5C57B245-93B7-4979-A3D6-212577879D83}" srcOrd="0" destOrd="0" presId="urn:microsoft.com/office/officeart/2005/8/layout/vList2"/>
    <dgm:cxn modelId="{69DAC3E9-3F25-4C2C-8331-16B048150F01}" type="presParOf" srcId="{1B8533AC-CEE6-4A60-B8A7-D9B3AA73E8F3}" destId="{A848BD47-2F02-4BFE-AAF3-AC2A81CCD15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7B245-93B7-4979-A3D6-212577879D83}">
      <dsp:nvSpPr>
        <dsp:cNvPr id="0" name=""/>
        <dsp:cNvSpPr/>
      </dsp:nvSpPr>
      <dsp:spPr>
        <a:xfrm>
          <a:off x="0" y="33934"/>
          <a:ext cx="899035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b="1" kern="1200" dirty="0"/>
            <a:t>OBJETIVO:</a:t>
          </a:r>
          <a:endParaRPr lang="en-US" sz="3000" kern="1200" dirty="0"/>
        </a:p>
      </dsp:txBody>
      <dsp:txXfrm>
        <a:off x="35125" y="69059"/>
        <a:ext cx="8920100" cy="649299"/>
      </dsp:txXfrm>
    </dsp:sp>
    <dsp:sp modelId="{A848BD47-2F02-4BFE-AAF3-AC2A81CCD15B}">
      <dsp:nvSpPr>
        <dsp:cNvPr id="0" name=""/>
        <dsp:cNvSpPr/>
      </dsp:nvSpPr>
      <dsp:spPr>
        <a:xfrm>
          <a:off x="0" y="753484"/>
          <a:ext cx="8990350"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4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ES" sz="2300" b="1" kern="1200" dirty="0"/>
            <a:t>Analizar los procesos que se realizan en un kínder y desarrollar una estructura de base de datos de acuerdo a las necesidades solicitadas.</a:t>
          </a:r>
          <a:endParaRPr lang="en-US" sz="2300" kern="1200" dirty="0"/>
        </a:p>
        <a:p>
          <a:pPr marL="228600" lvl="1" indent="-228600" algn="l" defTabSz="1022350">
            <a:lnSpc>
              <a:spcPct val="90000"/>
            </a:lnSpc>
            <a:spcBef>
              <a:spcPct val="0"/>
            </a:spcBef>
            <a:spcAft>
              <a:spcPct val="20000"/>
            </a:spcAft>
            <a:buChar char="•"/>
          </a:pPr>
          <a:r>
            <a:rPr lang="es-EC" sz="2300" b="1" kern="1200" dirty="0"/>
            <a:t>Poner en practica los conocimientos obtenidos en clases.</a:t>
          </a:r>
          <a:endParaRPr lang="en-US" sz="2300" kern="1200" dirty="0"/>
        </a:p>
      </dsp:txBody>
      <dsp:txXfrm>
        <a:off x="0" y="753484"/>
        <a:ext cx="8990350" cy="1459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484EB-CAFD-4D0A-A288-05966B86B114}" type="datetimeFigureOut">
              <a:rPr lang="es-ES" smtClean="0"/>
              <a:t>14/07/2021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1750C-5E8D-40B3-AE5C-B22A7EF5B206}" type="slidenum">
              <a:rPr lang="es-ES" smtClean="0"/>
              <a:t>‹Nº›</a:t>
            </a:fld>
            <a:endParaRPr lang="es-ES"/>
          </a:p>
        </p:txBody>
      </p:sp>
    </p:spTree>
    <p:extLst>
      <p:ext uri="{BB962C8B-B14F-4D97-AF65-F5344CB8AC3E}">
        <p14:creationId xmlns:p14="http://schemas.microsoft.com/office/powerpoint/2010/main" val="1354587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41750C-5E8D-40B3-AE5C-B22A7EF5B206}" type="slidenum">
              <a:rPr lang="es-ES" smtClean="0"/>
              <a:t>5</a:t>
            </a:fld>
            <a:endParaRPr lang="es-ES"/>
          </a:p>
        </p:txBody>
      </p:sp>
    </p:spTree>
    <p:extLst>
      <p:ext uri="{BB962C8B-B14F-4D97-AF65-F5344CB8AC3E}">
        <p14:creationId xmlns:p14="http://schemas.microsoft.com/office/powerpoint/2010/main" val="303395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41750C-5E8D-40B3-AE5C-B22A7EF5B206}" type="slidenum">
              <a:rPr lang="es-ES" smtClean="0"/>
              <a:t>6</a:t>
            </a:fld>
            <a:endParaRPr lang="es-ES"/>
          </a:p>
        </p:txBody>
      </p:sp>
    </p:spTree>
    <p:extLst>
      <p:ext uri="{BB962C8B-B14F-4D97-AF65-F5344CB8AC3E}">
        <p14:creationId xmlns:p14="http://schemas.microsoft.com/office/powerpoint/2010/main" val="417095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41750C-5E8D-40B3-AE5C-B22A7EF5B206}" type="slidenum">
              <a:rPr lang="es-ES" smtClean="0"/>
              <a:t>12</a:t>
            </a:fld>
            <a:endParaRPr lang="es-ES"/>
          </a:p>
        </p:txBody>
      </p:sp>
    </p:spTree>
    <p:extLst>
      <p:ext uri="{BB962C8B-B14F-4D97-AF65-F5344CB8AC3E}">
        <p14:creationId xmlns:p14="http://schemas.microsoft.com/office/powerpoint/2010/main" val="346616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0698-874A-4B13-9979-B46A60B5377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05A2E2D-E1BB-4F10-A618-194561428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B3464CE-B71D-47ED-BD5B-65496B9E14ED}"/>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1E9986B9-EE0F-462C-9415-93D7BC8C7984}"/>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7EAB2672-7A63-44E2-A122-3C48B8756001}"/>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58965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76002-8FE4-493F-8E94-59CCF883C84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E33A0D9-284C-4762-B691-9A351AFA61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999BC6-4552-4DF4-BAE0-DB3A3B3A3C82}"/>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F1C1F530-AB12-4FE3-9EF0-AAD9551D5755}"/>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3E8A452E-F925-4A18-AD9A-90A91C513194}"/>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07280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C23F77-BB96-4FC6-BA22-6B6BA0494CC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73EB5507-E8A2-4AC4-BF1A-B67A90A966F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FBE4880-C937-4924-B14B-4CFAF3683898}"/>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25DA4A43-C208-457D-AFDE-95FC51861F41}"/>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1A66363B-1142-4D87-BB18-85B0C8673C97}"/>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09953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FA5A7-A79C-448B-8891-58CD632A32C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F1ECCD3-7AA9-489E-B785-4640DC8E4B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DAEF816-C455-4259-897F-56CA1C91534D}"/>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8129C17B-144E-4FD4-B0A7-275675A5F7B9}"/>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A381024A-E79A-4672-AB48-3532A2BEAF87}"/>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7903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51795-CD5D-433B-A6F5-A0335F9F8B6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D6B416D-924E-4177-903B-007D1B1E8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1E21C-DA7A-4324-A7C4-B82359663B9E}"/>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A1B7F0D4-8B7B-4D7E-B405-9978F1640937}"/>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9FD43F21-D307-4A46-8477-C7BEEEAFE9C0}"/>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75000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E3F6-D5DF-40A8-8DE6-FE4C7079F93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61E7D22-E0E5-496A-B6E5-B19DDC1EB7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0770D1CC-D58E-4898-9E6F-E5423324BD9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248D595D-C163-4679-AAE6-520D15CAAA80}"/>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6" name="Marcador de pie de página 5">
            <a:extLst>
              <a:ext uri="{FF2B5EF4-FFF2-40B4-BE49-F238E27FC236}">
                <a16:creationId xmlns:a16="http://schemas.microsoft.com/office/drawing/2014/main" id="{A3DD2545-4794-486A-AF9C-F1BF4E725A8D}"/>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DC61A329-D5D7-4860-A9AC-BA95F0BC8C04}"/>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90591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7D340-44D0-40E3-B040-484DDE0C9F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C3A9AC5-B1A3-4077-97A3-2E9B745420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497183-B9ED-4428-88CC-C047531F6C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9D66DF0E-1056-4860-9669-75ED0D8F7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D7F62A-8417-403D-80BC-0D1B12994F6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6B289ED8-66B6-4BAB-B6C4-0DFE09AC9C08}"/>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8" name="Marcador de pie de página 7">
            <a:extLst>
              <a:ext uri="{FF2B5EF4-FFF2-40B4-BE49-F238E27FC236}">
                <a16:creationId xmlns:a16="http://schemas.microsoft.com/office/drawing/2014/main" id="{253A9275-DC6B-4558-8752-68FEB84CEC55}"/>
              </a:ext>
            </a:extLst>
          </p:cNvPr>
          <p:cNvSpPr>
            <a:spLocks noGrp="1"/>
          </p:cNvSpPr>
          <p:nvPr>
            <p:ph type="ftr" sz="quarter" idx="11"/>
          </p:nvPr>
        </p:nvSpPr>
        <p:spPr/>
        <p:txBody>
          <a:bodyPr/>
          <a:lstStyle/>
          <a:p>
            <a:endParaRPr lang="es-EC" dirty="0"/>
          </a:p>
        </p:txBody>
      </p:sp>
      <p:sp>
        <p:nvSpPr>
          <p:cNvPr id="9" name="Marcador de número de diapositiva 8">
            <a:extLst>
              <a:ext uri="{FF2B5EF4-FFF2-40B4-BE49-F238E27FC236}">
                <a16:creationId xmlns:a16="http://schemas.microsoft.com/office/drawing/2014/main" id="{CC072759-7FF0-4A42-9DA1-7C7A873AD482}"/>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47321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CC0A8-CD29-489F-BDEB-05CA75FD299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FF3146FD-614D-4CB9-8B22-9ED7722E5652}"/>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4" name="Marcador de pie de página 3">
            <a:extLst>
              <a:ext uri="{FF2B5EF4-FFF2-40B4-BE49-F238E27FC236}">
                <a16:creationId xmlns:a16="http://schemas.microsoft.com/office/drawing/2014/main" id="{AC40BD4F-87D1-4769-BA99-63BF89EAF848}"/>
              </a:ext>
            </a:extLst>
          </p:cNvPr>
          <p:cNvSpPr>
            <a:spLocks noGrp="1"/>
          </p:cNvSpPr>
          <p:nvPr>
            <p:ph type="ftr" sz="quarter" idx="11"/>
          </p:nvPr>
        </p:nvSpPr>
        <p:spPr/>
        <p:txBody>
          <a:bodyPr/>
          <a:lstStyle/>
          <a:p>
            <a:endParaRPr lang="es-EC" dirty="0"/>
          </a:p>
        </p:txBody>
      </p:sp>
      <p:sp>
        <p:nvSpPr>
          <p:cNvPr id="5" name="Marcador de número de diapositiva 4">
            <a:extLst>
              <a:ext uri="{FF2B5EF4-FFF2-40B4-BE49-F238E27FC236}">
                <a16:creationId xmlns:a16="http://schemas.microsoft.com/office/drawing/2014/main" id="{3A2AFA9A-A20F-4793-B0E4-315ADA1DAD56}"/>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5587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0EF7D5-7579-4507-AE54-430E35CAD465}"/>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3" name="Marcador de pie de página 2">
            <a:extLst>
              <a:ext uri="{FF2B5EF4-FFF2-40B4-BE49-F238E27FC236}">
                <a16:creationId xmlns:a16="http://schemas.microsoft.com/office/drawing/2014/main" id="{7C1F5B05-8FF1-4497-909D-EA755C6C7114}"/>
              </a:ext>
            </a:extLst>
          </p:cNvPr>
          <p:cNvSpPr>
            <a:spLocks noGrp="1"/>
          </p:cNvSpPr>
          <p:nvPr>
            <p:ph type="ftr" sz="quarter" idx="11"/>
          </p:nvPr>
        </p:nvSpPr>
        <p:spPr/>
        <p:txBody>
          <a:bodyPr/>
          <a:lstStyle/>
          <a:p>
            <a:endParaRPr lang="es-EC" dirty="0"/>
          </a:p>
        </p:txBody>
      </p:sp>
      <p:sp>
        <p:nvSpPr>
          <p:cNvPr id="4" name="Marcador de número de diapositiva 3">
            <a:extLst>
              <a:ext uri="{FF2B5EF4-FFF2-40B4-BE49-F238E27FC236}">
                <a16:creationId xmlns:a16="http://schemas.microsoft.com/office/drawing/2014/main" id="{A323F0AA-B389-4034-BCD4-86A631284853}"/>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54505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3932D-8901-4FD2-A000-AC32C02110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325D36A-D499-4EEC-93C8-2E6E4491E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3FA80CDD-5CDC-4C2B-9C2E-862EDA512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994A6C-C773-4F63-9055-9D00DAECF718}"/>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6" name="Marcador de pie de página 5">
            <a:extLst>
              <a:ext uri="{FF2B5EF4-FFF2-40B4-BE49-F238E27FC236}">
                <a16:creationId xmlns:a16="http://schemas.microsoft.com/office/drawing/2014/main" id="{7ABE4D3F-1574-44A0-804D-23E04A479433}"/>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EA545547-1786-4012-B743-AED1A60B0CEF}"/>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94731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4BA0B-48A1-4299-906A-B86BB94C3A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5D4D06AB-142B-4E8C-868B-01B680E7F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DB316140-82CB-4FDC-BBE6-CE0945092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F7F018-54AE-43CD-9E36-FF7BBF547572}"/>
              </a:ext>
            </a:extLst>
          </p:cNvPr>
          <p:cNvSpPr>
            <a:spLocks noGrp="1"/>
          </p:cNvSpPr>
          <p:nvPr>
            <p:ph type="dt" sz="half" idx="10"/>
          </p:nvPr>
        </p:nvSpPr>
        <p:spPr/>
        <p:txBody>
          <a:bodyPr/>
          <a:lstStyle/>
          <a:p>
            <a:fld id="{317F09F7-9F37-4F0A-B61F-3602BEAE2307}" type="datetimeFigureOut">
              <a:rPr lang="es-EC" smtClean="0"/>
              <a:t>14/7/2021</a:t>
            </a:fld>
            <a:endParaRPr lang="es-EC" dirty="0"/>
          </a:p>
        </p:txBody>
      </p:sp>
      <p:sp>
        <p:nvSpPr>
          <p:cNvPr id="6" name="Marcador de pie de página 5">
            <a:extLst>
              <a:ext uri="{FF2B5EF4-FFF2-40B4-BE49-F238E27FC236}">
                <a16:creationId xmlns:a16="http://schemas.microsoft.com/office/drawing/2014/main" id="{ABFF5FF7-F7EE-44E7-B514-71C445A5A469}"/>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D994398A-4400-4C7A-8EFF-917741E798BB}"/>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5176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361313-C8CB-4723-B90A-CA2943289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214D783-B208-4265-9779-FE6869BC1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1344796B-6D69-42F9-BF44-451C0174C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F09F7-9F37-4F0A-B61F-3602BEAE2307}" type="datetimeFigureOut">
              <a:rPr lang="es-EC" smtClean="0"/>
              <a:t>14/7/2021</a:t>
            </a:fld>
            <a:endParaRPr lang="es-EC" dirty="0"/>
          </a:p>
        </p:txBody>
      </p:sp>
      <p:sp>
        <p:nvSpPr>
          <p:cNvPr id="5" name="Marcador de pie de página 4">
            <a:extLst>
              <a:ext uri="{FF2B5EF4-FFF2-40B4-BE49-F238E27FC236}">
                <a16:creationId xmlns:a16="http://schemas.microsoft.com/office/drawing/2014/main" id="{81164B13-5EDA-4277-9E4B-C010ED1ED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dirty="0"/>
          </a:p>
        </p:txBody>
      </p:sp>
      <p:sp>
        <p:nvSpPr>
          <p:cNvPr id="6" name="Marcador de número de diapositiva 5">
            <a:extLst>
              <a:ext uri="{FF2B5EF4-FFF2-40B4-BE49-F238E27FC236}">
                <a16:creationId xmlns:a16="http://schemas.microsoft.com/office/drawing/2014/main" id="{1CDCFC21-1D00-49EF-806E-0C11F123B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686469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jeifkol123/KinderDatabase/blob/main/Scripts/Claves%20foraneas.sql"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sercciones%20de%20Datos.sql" TargetMode="Externa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21.png"/><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jeifkol123/KinderDatabase/blob/main/Scripts/Insercciones%20de%20Datos.sql"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slide" Target="slide2.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sercciones%20de%20Datos.sq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hyperlink" Target="https://github.com/jeifkol123/KinderDatabase/blob/main/Scripts/Consulta%201.sql"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hyperlink" Target="https://github.com/jeifkol123/KinderDatabase/blob/main/Scripts/Consulta%202.sql"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hyperlink" Target="https://github.com/jeifkol123/KinderDatabase/blob/main/Scripts/Consulta%203.sql"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eifkol123/KinderDatabase/blob/main/Scripts/Consulta%204.sql" TargetMode="Externa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eifkol123/KinderDatabase/blob/main/Scripts/Consulta%205.sql" TargetMode="Externa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slide" Target="slide2.xml"/><Relationship Id="rId2" Type="http://schemas.openxmlformats.org/officeDocument/2006/relationships/hyperlink" Target="https://github.com/jeifkol123/KinderDatabase" TargetMode="External"/><Relationship Id="rId1" Type="http://schemas.openxmlformats.org/officeDocument/2006/relationships/slideLayout" Target="../slideLayouts/slideLayout2.xml"/><Relationship Id="rId6" Type="http://schemas.openxmlformats.org/officeDocument/2006/relationships/hyperlink" Target="https://github.com/jeifkol123/KinderDatabase/blob/main/Scripts/SCRIPT%20GENERAL%20KINDERDATABASE.sql" TargetMode="External"/><Relationship Id="rId5" Type="http://schemas.openxmlformats.org/officeDocument/2006/relationships/hyperlink" Target="https://github.com/jeifkol123/KinderDatabase/tree/main/Scripts" TargetMode="Externa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6.xml"/><Relationship Id="rId5" Type="http://schemas.openxmlformats.org/officeDocument/2006/relationships/slide" Target="slide6.xml"/><Relationship Id="rId15" Type="http://schemas.openxmlformats.org/officeDocument/2006/relationships/slide" Target="slide20.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4.xml"/><Relationship Id="rId1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hyperlink" Target="https://github.com/jeifkol123/KinderDatabase/blob/main/PowerDesigner/MODELO_CONCEPTUAL_KINDER.cd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hyperlink" Target="https://github.com/jeifkol123/KinderDatabase/blob/main/PowerDesigner/MODELO_LOGICO_KINDER.ld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hyperlink" Target="https://github.com/jeifkol123/KinderDatabase/blob/main/PowerDesigner/MODELO_FISICO_KINDER.pdm"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hyperlink" Target="https://github.com/jeifkol123/KinderDatabase/blob/main/Scripts/Creacion%20Databas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3.png"/><Relationship Id="rId4" Type="http://schemas.openxmlformats.org/officeDocument/2006/relationships/hyperlink" Target="https://github.com/jeifkol123/KinderDatabase/blob/main/Scripts/Creacion%20tablas.sql" TargetMode="External"/><Relationship Id="rId9" Type="http://schemas.openxmlformats.org/officeDocument/2006/relationships/slide" Target="slide2.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3.png"/><Relationship Id="rId7" Type="http://schemas.openxmlformats.org/officeDocument/2006/relationships/hyperlink" Target="https://github.com/jeifkol123/KinderDatabase/blob/main/Scripts/Indices.sql"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reacion%20tablas.sq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dices.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tint val="95000"/>
              <a:satMod val="170000"/>
            </a:schemeClr>
          </a:fgClr>
          <a:bgClr>
            <a:schemeClr val="bg1"/>
          </a:bgClr>
        </a:pattFill>
        <a:effectLst/>
      </p:bgPr>
    </p:bg>
    <p:spTree>
      <p:nvGrpSpPr>
        <p:cNvPr id="1" name=""/>
        <p:cNvGrpSpPr/>
        <p:nvPr/>
      </p:nvGrpSpPr>
      <p:grpSpPr>
        <a:xfrm>
          <a:off x="0" y="0"/>
          <a:ext cx="0" cy="0"/>
          <a:chOff x="0" y="0"/>
          <a:chExt cx="0" cy="0"/>
        </a:xfrm>
      </p:grpSpPr>
      <p:sp>
        <p:nvSpPr>
          <p:cNvPr id="19" name="Rectangle 19">
            <a:extLst>
              <a:ext uri="{FF2B5EF4-FFF2-40B4-BE49-F238E27FC236}">
                <a16:creationId xmlns:a16="http://schemas.microsoft.com/office/drawing/2014/main" id="{0739B88A-D387-4170-BEDA-8D45BFED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1" name="Título 1">
            <a:extLst>
              <a:ext uri="{FF2B5EF4-FFF2-40B4-BE49-F238E27FC236}">
                <a16:creationId xmlns:a16="http://schemas.microsoft.com/office/drawing/2014/main" id="{EBB3C6F8-2ECC-4371-8E60-3734B9DAD286}"/>
              </a:ext>
            </a:extLst>
          </p:cNvPr>
          <p:cNvSpPr>
            <a:spLocks noGrp="1"/>
          </p:cNvSpPr>
          <p:nvPr/>
        </p:nvSpPr>
        <p:spPr>
          <a:xfrm>
            <a:off x="0" y="365126"/>
            <a:ext cx="10646797" cy="1146176"/>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s-ES" sz="4000" b="1" dirty="0">
                <a:solidFill>
                  <a:schemeClr val="bg1"/>
                </a:solidFill>
                <a:latin typeface="Times New Roman" panose="02020603050405020304" pitchFamily="18" charset="0"/>
                <a:cs typeface="Times New Roman" panose="02020603050405020304" pitchFamily="18" charset="0"/>
              </a:rPr>
              <a:t>Tema: </a:t>
            </a:r>
            <a:br>
              <a:rPr lang="es-ES" sz="4000" b="1" dirty="0">
                <a:solidFill>
                  <a:schemeClr val="bg1"/>
                </a:solidFill>
                <a:latin typeface="Times New Roman" panose="02020603050405020304" pitchFamily="18" charset="0"/>
                <a:cs typeface="Times New Roman" panose="02020603050405020304" pitchFamily="18" charset="0"/>
              </a:rPr>
            </a:br>
            <a:r>
              <a:rPr lang="es-MX" sz="4000" b="1" dirty="0">
                <a:solidFill>
                  <a:schemeClr val="bg1"/>
                </a:solidFill>
                <a:latin typeface="Times New Roman" panose="02020603050405020304" pitchFamily="18" charset="0"/>
                <a:cs typeface="Times New Roman" panose="02020603050405020304" pitchFamily="18" charset="0"/>
              </a:rPr>
              <a:t>Universo del discurso Kínder</a:t>
            </a:r>
            <a:endParaRPr lang="en-US" sz="4000" b="1" kern="1200" dirty="0">
              <a:solidFill>
                <a:schemeClr val="bg1"/>
              </a:solidFill>
              <a:latin typeface="Times New Roman" panose="02020603050405020304" pitchFamily="18" charset="0"/>
              <a:cs typeface="Times New Roman" panose="02020603050405020304" pitchFamily="18" charset="0"/>
            </a:endParaRPr>
          </a:p>
        </p:txBody>
      </p:sp>
      <p:sp>
        <p:nvSpPr>
          <p:cNvPr id="23" name="Freeform: Shape 21">
            <a:extLst>
              <a:ext uri="{FF2B5EF4-FFF2-40B4-BE49-F238E27FC236}">
                <a16:creationId xmlns:a16="http://schemas.microsoft.com/office/drawing/2014/main" id="{7DFA574A-EE9C-4553-98D3-C6ECFAFD2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5" name="Freeform: Shape 23">
            <a:extLst>
              <a:ext uri="{FF2B5EF4-FFF2-40B4-BE49-F238E27FC236}">
                <a16:creationId xmlns:a16="http://schemas.microsoft.com/office/drawing/2014/main" id="{F6A18B75-9E08-43F7-8755-F7081579B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7" name="Freeform: Shape 25">
            <a:extLst>
              <a:ext uri="{FF2B5EF4-FFF2-40B4-BE49-F238E27FC236}">
                <a16:creationId xmlns:a16="http://schemas.microsoft.com/office/drawing/2014/main" id="{08811E23-F502-4CA7-8170-352EA3318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9" name="CuadroTexto 28">
            <a:extLst>
              <a:ext uri="{FF2B5EF4-FFF2-40B4-BE49-F238E27FC236}">
                <a16:creationId xmlns:a16="http://schemas.microsoft.com/office/drawing/2014/main" id="{7967350B-D421-4338-BD3F-BAA073403DBA}"/>
              </a:ext>
            </a:extLst>
          </p:cNvPr>
          <p:cNvSpPr txBox="1"/>
          <p:nvPr/>
        </p:nvSpPr>
        <p:spPr>
          <a:xfrm>
            <a:off x="43301" y="4636879"/>
            <a:ext cx="8480685" cy="1914563"/>
          </a:xfrm>
          <a:prstGeom prst="rect">
            <a:avLst/>
          </a:prstGeom>
          <a:noFill/>
        </p:spPr>
        <p:txBody>
          <a:bodyPr wrap="square">
            <a:spAutoFit/>
          </a:bodyPr>
          <a:lstStyle/>
          <a:p>
            <a:pPr>
              <a:lnSpc>
                <a:spcPct val="70000"/>
              </a:lnSpc>
              <a:spcBef>
                <a:spcPts val="1000"/>
              </a:spcBef>
            </a:pPr>
            <a:r>
              <a:rPr lang="es-ES" sz="2400" b="1" dirty="0">
                <a:latin typeface="Times New Roman" panose="02020603050405020304" pitchFamily="18" charset="0"/>
                <a:cs typeface="Times New Roman" panose="02020603050405020304" pitchFamily="18" charset="0"/>
              </a:rPr>
              <a:t>Universidad Laica Eloy Alfaro de Manabí</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Nombre: Conforme Yacué Jhon Kennedy</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Carrera: Ingeniería en Sistemas</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Materia: Administración de bases de datos 5 “A”</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Colaborador: Ing. Robert Moreira Centeno</a:t>
            </a:r>
          </a:p>
        </p:txBody>
      </p:sp>
      <p:pic>
        <p:nvPicPr>
          <p:cNvPr id="30" name="Imagen 29" descr="Logotipo&#10;&#10;Descripción generada automáticamente">
            <a:extLst>
              <a:ext uri="{FF2B5EF4-FFF2-40B4-BE49-F238E27FC236}">
                <a16:creationId xmlns:a16="http://schemas.microsoft.com/office/drawing/2014/main" id="{84BD95A6-A1D4-4F43-8848-3912BD167C33}"/>
              </a:ext>
            </a:extLst>
          </p:cNvPr>
          <p:cNvPicPr>
            <a:picLocks noChangeAspect="1"/>
          </p:cNvPicPr>
          <p:nvPr/>
        </p:nvPicPr>
        <p:blipFill>
          <a:blip r:embed="rId2">
            <a:alphaModFix/>
          </a:blip>
          <a:stretch>
            <a:fillRect/>
          </a:stretch>
        </p:blipFill>
        <p:spPr>
          <a:xfrm>
            <a:off x="10263899" y="6014099"/>
            <a:ext cx="1884800" cy="622395"/>
          </a:xfrm>
          <a:prstGeom prst="rect">
            <a:avLst/>
          </a:prstGeom>
        </p:spPr>
      </p:pic>
      <p:pic>
        <p:nvPicPr>
          <p:cNvPr id="31" name="Imagen 30" descr="Logotipo, nombre de la empresa&#10;&#10;Descripción generada automáticamente">
            <a:extLst>
              <a:ext uri="{FF2B5EF4-FFF2-40B4-BE49-F238E27FC236}">
                <a16:creationId xmlns:a16="http://schemas.microsoft.com/office/drawing/2014/main" id="{8BF65B3D-04EE-4658-88AA-34FDBB9088DB}"/>
              </a:ext>
            </a:extLst>
          </p:cNvPr>
          <p:cNvPicPr>
            <a:picLocks noChangeAspect="1"/>
          </p:cNvPicPr>
          <p:nvPr/>
        </p:nvPicPr>
        <p:blipFill>
          <a:blip r:embed="rId3"/>
          <a:stretch>
            <a:fillRect/>
          </a:stretch>
        </p:blipFill>
        <p:spPr>
          <a:xfrm>
            <a:off x="10357993" y="5167312"/>
            <a:ext cx="1722120" cy="625282"/>
          </a:xfrm>
          <a:prstGeom prst="rect">
            <a:avLst/>
          </a:prstGeom>
        </p:spPr>
      </p:pic>
      <p:graphicFrame>
        <p:nvGraphicFramePr>
          <p:cNvPr id="33" name="CuadroTexto 27">
            <a:extLst>
              <a:ext uri="{FF2B5EF4-FFF2-40B4-BE49-F238E27FC236}">
                <a16:creationId xmlns:a16="http://schemas.microsoft.com/office/drawing/2014/main" id="{1C8B98C0-ABC0-47EA-B8D5-DA726AC45366}"/>
              </a:ext>
            </a:extLst>
          </p:cNvPr>
          <p:cNvGraphicFramePr/>
          <p:nvPr/>
        </p:nvGraphicFramePr>
        <p:xfrm>
          <a:off x="378502" y="1876427"/>
          <a:ext cx="8990350" cy="2246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9673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B056812-6187-49EC-B612-387BE3845FFA}"/>
              </a:ext>
            </a:extLst>
          </p:cNvPr>
          <p:cNvPicPr>
            <a:picLocks noChangeAspect="1"/>
          </p:cNvPicPr>
          <p:nvPr/>
        </p:nvPicPr>
        <p:blipFill>
          <a:blip r:embed="rId2"/>
          <a:stretch>
            <a:fillRect/>
          </a:stretch>
        </p:blipFill>
        <p:spPr>
          <a:xfrm>
            <a:off x="280845" y="1152525"/>
            <a:ext cx="5133975" cy="5705475"/>
          </a:xfrm>
          <a:prstGeom prst="rect">
            <a:avLst/>
          </a:prstGeom>
        </p:spPr>
      </p:pic>
      <p:pic>
        <p:nvPicPr>
          <p:cNvPr id="7" name="Imagen 6">
            <a:extLst>
              <a:ext uri="{FF2B5EF4-FFF2-40B4-BE49-F238E27FC236}">
                <a16:creationId xmlns:a16="http://schemas.microsoft.com/office/drawing/2014/main" id="{3D4167E2-7C43-4310-BCBF-D81D5A1840F8}"/>
              </a:ext>
            </a:extLst>
          </p:cNvPr>
          <p:cNvPicPr>
            <a:picLocks noChangeAspect="1"/>
          </p:cNvPicPr>
          <p:nvPr/>
        </p:nvPicPr>
        <p:blipFill>
          <a:blip r:embed="rId3"/>
          <a:stretch>
            <a:fillRect/>
          </a:stretch>
        </p:blipFill>
        <p:spPr>
          <a:xfrm>
            <a:off x="6108226" y="870552"/>
            <a:ext cx="5619750" cy="5200650"/>
          </a:xfrm>
          <a:prstGeom prst="rect">
            <a:avLst/>
          </a:prstGeom>
        </p:spPr>
      </p:pic>
      <p:pic>
        <p:nvPicPr>
          <p:cNvPr id="9" name="Imagen 8">
            <a:extLst>
              <a:ext uri="{FF2B5EF4-FFF2-40B4-BE49-F238E27FC236}">
                <a16:creationId xmlns:a16="http://schemas.microsoft.com/office/drawing/2014/main" id="{3475498C-3F82-4D7C-A05A-D3C38E5F6320}"/>
              </a:ext>
            </a:extLst>
          </p:cNvPr>
          <p:cNvPicPr>
            <a:picLocks noChangeAspect="1"/>
          </p:cNvPicPr>
          <p:nvPr/>
        </p:nvPicPr>
        <p:blipFill>
          <a:blip r:embed="rId4"/>
          <a:stretch>
            <a:fillRect/>
          </a:stretch>
        </p:blipFill>
        <p:spPr>
          <a:xfrm>
            <a:off x="6108226" y="6134100"/>
            <a:ext cx="5495925" cy="723900"/>
          </a:xfrm>
          <a:prstGeom prst="rect">
            <a:avLst/>
          </a:prstGeom>
        </p:spPr>
      </p:pic>
      <p:sp>
        <p:nvSpPr>
          <p:cNvPr id="6" name="CuadroTexto 5">
            <a:extLst>
              <a:ext uri="{FF2B5EF4-FFF2-40B4-BE49-F238E27FC236}">
                <a16:creationId xmlns:a16="http://schemas.microsoft.com/office/drawing/2014/main" id="{029016D4-9076-4FCB-B65F-4A4F713CBC88}"/>
              </a:ext>
            </a:extLst>
          </p:cNvPr>
          <p:cNvSpPr txBox="1"/>
          <p:nvPr/>
        </p:nvSpPr>
        <p:spPr>
          <a:xfrm>
            <a:off x="0" y="0"/>
            <a:ext cx="449825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CLAVES FORANEAS</a:t>
            </a:r>
            <a:endParaRPr lang="es-EC" sz="3600" b="1" dirty="0">
              <a:effectLst>
                <a:outerShdw blurRad="38100" dist="38100" dir="2700000" algn="tl">
                  <a:srgbClr val="000000">
                    <a:alpha val="43137"/>
                  </a:srgbClr>
                </a:outerShdw>
              </a:effectLst>
            </a:endParaRPr>
          </a:p>
        </p:txBody>
      </p:sp>
      <p:pic>
        <p:nvPicPr>
          <p:cNvPr id="8" name="Gráfico 7" descr="Diseño web con relleno sólido">
            <a:hlinkClick r:id="rId5"/>
            <a:extLst>
              <a:ext uri="{FF2B5EF4-FFF2-40B4-BE49-F238E27FC236}">
                <a16:creationId xmlns:a16="http://schemas.microsoft.com/office/drawing/2014/main" id="{CCC99DAF-6341-4822-B60A-E9DDFB50D1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54670" y="-65451"/>
            <a:ext cx="777232" cy="777232"/>
          </a:xfrm>
          <a:prstGeom prst="rect">
            <a:avLst/>
          </a:prstGeom>
        </p:spPr>
      </p:pic>
      <p:sp>
        <p:nvSpPr>
          <p:cNvPr id="10" name="Título 7">
            <a:hlinkClick r:id="rId8" action="ppaction://hlinksldjump"/>
            <a:extLst>
              <a:ext uri="{FF2B5EF4-FFF2-40B4-BE49-F238E27FC236}">
                <a16:creationId xmlns:a16="http://schemas.microsoft.com/office/drawing/2014/main" id="{15E4624C-4BB5-4136-835F-49A7BA7B669A}"/>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92343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7DF84C-5EDE-4613-A8E8-6842C1C84709}"/>
              </a:ext>
            </a:extLst>
          </p:cNvPr>
          <p:cNvPicPr>
            <a:picLocks noChangeAspect="1"/>
          </p:cNvPicPr>
          <p:nvPr/>
        </p:nvPicPr>
        <p:blipFill rotWithShape="1">
          <a:blip r:embed="rId2"/>
          <a:srcRect b="943"/>
          <a:stretch/>
        </p:blipFill>
        <p:spPr>
          <a:xfrm>
            <a:off x="-45750" y="1111430"/>
            <a:ext cx="5230739" cy="4635140"/>
          </a:xfrm>
          <a:prstGeom prst="rect">
            <a:avLst/>
          </a:prstGeom>
        </p:spPr>
      </p:pic>
      <p:pic>
        <p:nvPicPr>
          <p:cNvPr id="22" name="Imagen 21">
            <a:extLst>
              <a:ext uri="{FF2B5EF4-FFF2-40B4-BE49-F238E27FC236}">
                <a16:creationId xmlns:a16="http://schemas.microsoft.com/office/drawing/2014/main" id="{CD39EE3A-48D2-45E0-9DF6-FFDCBABC512F}"/>
              </a:ext>
            </a:extLst>
          </p:cNvPr>
          <p:cNvPicPr>
            <a:picLocks noChangeAspect="1"/>
          </p:cNvPicPr>
          <p:nvPr/>
        </p:nvPicPr>
        <p:blipFill>
          <a:blip r:embed="rId3"/>
          <a:stretch>
            <a:fillRect/>
          </a:stretch>
        </p:blipFill>
        <p:spPr>
          <a:xfrm>
            <a:off x="5184989" y="1556273"/>
            <a:ext cx="7007011" cy="4190297"/>
          </a:xfrm>
          <a:prstGeom prst="rect">
            <a:avLst/>
          </a:prstGeom>
        </p:spPr>
      </p:pic>
      <p:sp>
        <p:nvSpPr>
          <p:cNvPr id="23" name="CuadroTexto 22">
            <a:extLst>
              <a:ext uri="{FF2B5EF4-FFF2-40B4-BE49-F238E27FC236}">
                <a16:creationId xmlns:a16="http://schemas.microsoft.com/office/drawing/2014/main" id="{A722DCFC-CC81-4508-BFC7-DA8A626128DA}"/>
              </a:ext>
            </a:extLst>
          </p:cNvPr>
          <p:cNvSpPr txBox="1"/>
          <p:nvPr/>
        </p:nvSpPr>
        <p:spPr>
          <a:xfrm>
            <a:off x="0" y="8555"/>
            <a:ext cx="542544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 DE DATOS</a:t>
            </a:r>
            <a:endParaRPr lang="es-EC" sz="3600" b="1" dirty="0">
              <a:effectLst>
                <a:outerShdw blurRad="38100" dist="38100" dir="2700000" algn="tl">
                  <a:srgbClr val="000000">
                    <a:alpha val="43137"/>
                  </a:srgbClr>
                </a:outerShdw>
              </a:effectLst>
            </a:endParaRPr>
          </a:p>
        </p:txBody>
      </p:sp>
      <p:pic>
        <p:nvPicPr>
          <p:cNvPr id="5" name="Gráfico 4" descr="Diseño web con relleno sólido">
            <a:hlinkClick r:id="rId4"/>
            <a:extLst>
              <a:ext uri="{FF2B5EF4-FFF2-40B4-BE49-F238E27FC236}">
                <a16:creationId xmlns:a16="http://schemas.microsoft.com/office/drawing/2014/main" id="{427FE907-4CAE-44E2-9ED6-FE7A47BEC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7174" y="-668"/>
            <a:ext cx="777232" cy="777232"/>
          </a:xfrm>
          <a:prstGeom prst="rect">
            <a:avLst/>
          </a:prstGeom>
        </p:spPr>
      </p:pic>
      <p:sp>
        <p:nvSpPr>
          <p:cNvPr id="6" name="Título 7">
            <a:hlinkClick r:id="rId7" action="ppaction://hlinksldjump"/>
            <a:extLst>
              <a:ext uri="{FF2B5EF4-FFF2-40B4-BE49-F238E27FC236}">
                <a16:creationId xmlns:a16="http://schemas.microsoft.com/office/drawing/2014/main" id="{BBE542A1-EF6E-483E-9D24-319914CB323B}"/>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2683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A722DCFC-CC81-4508-BFC7-DA8A626128DA}"/>
              </a:ext>
            </a:extLst>
          </p:cNvPr>
          <p:cNvSpPr txBox="1"/>
          <p:nvPr/>
        </p:nvSpPr>
        <p:spPr>
          <a:xfrm>
            <a:off x="0" y="-20179"/>
            <a:ext cx="4778477"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 DE DATOS</a:t>
            </a:r>
            <a:endParaRPr lang="es-EC" sz="3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A535AF1B-E303-4665-B676-E0057C282259}"/>
              </a:ext>
            </a:extLst>
          </p:cNvPr>
          <p:cNvPicPr>
            <a:picLocks noChangeAspect="1"/>
          </p:cNvPicPr>
          <p:nvPr/>
        </p:nvPicPr>
        <p:blipFill>
          <a:blip r:embed="rId3"/>
          <a:stretch>
            <a:fillRect/>
          </a:stretch>
        </p:blipFill>
        <p:spPr>
          <a:xfrm>
            <a:off x="-1" y="1377073"/>
            <a:ext cx="6004585" cy="4933540"/>
          </a:xfrm>
          <a:prstGeom prst="rect">
            <a:avLst/>
          </a:prstGeom>
        </p:spPr>
      </p:pic>
      <p:pic>
        <p:nvPicPr>
          <p:cNvPr id="6" name="Imagen 5">
            <a:extLst>
              <a:ext uri="{FF2B5EF4-FFF2-40B4-BE49-F238E27FC236}">
                <a16:creationId xmlns:a16="http://schemas.microsoft.com/office/drawing/2014/main" id="{A7F56E72-34C1-4437-A122-0A1704C6392B}"/>
              </a:ext>
            </a:extLst>
          </p:cNvPr>
          <p:cNvPicPr>
            <a:picLocks noChangeAspect="1"/>
          </p:cNvPicPr>
          <p:nvPr/>
        </p:nvPicPr>
        <p:blipFill>
          <a:blip r:embed="rId4"/>
          <a:stretch>
            <a:fillRect/>
          </a:stretch>
        </p:blipFill>
        <p:spPr>
          <a:xfrm>
            <a:off x="6004585" y="1617067"/>
            <a:ext cx="6187415" cy="4265117"/>
          </a:xfrm>
          <a:prstGeom prst="rect">
            <a:avLst/>
          </a:prstGeom>
        </p:spPr>
      </p:pic>
      <p:pic>
        <p:nvPicPr>
          <p:cNvPr id="7" name="Gráfico 6" descr="Diseño web con relleno sólido">
            <a:hlinkClick r:id="rId5"/>
            <a:extLst>
              <a:ext uri="{FF2B5EF4-FFF2-40B4-BE49-F238E27FC236}">
                <a16:creationId xmlns:a16="http://schemas.microsoft.com/office/drawing/2014/main" id="{841BA7A8-943D-47F0-8171-3BCC97E79B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8413" y="-85630"/>
            <a:ext cx="777232" cy="777232"/>
          </a:xfrm>
          <a:prstGeom prst="rect">
            <a:avLst/>
          </a:prstGeom>
        </p:spPr>
      </p:pic>
      <p:sp>
        <p:nvSpPr>
          <p:cNvPr id="8" name="Título 7">
            <a:hlinkClick r:id="rId8" action="ppaction://hlinksldjump"/>
            <a:extLst>
              <a:ext uri="{FF2B5EF4-FFF2-40B4-BE49-F238E27FC236}">
                <a16:creationId xmlns:a16="http://schemas.microsoft.com/office/drawing/2014/main" id="{4587A263-9145-4B58-B335-21F2FEF2D576}"/>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380700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A722DCFC-CC81-4508-BFC7-DA8A626128DA}"/>
              </a:ext>
            </a:extLst>
          </p:cNvPr>
          <p:cNvSpPr txBox="1"/>
          <p:nvPr/>
        </p:nvSpPr>
        <p:spPr>
          <a:xfrm>
            <a:off x="0" y="0"/>
            <a:ext cx="550164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 DE DATOS</a:t>
            </a:r>
            <a:endParaRPr lang="es-EC" sz="3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6D1D455D-F11C-477C-85D1-80F0808723E5}"/>
              </a:ext>
            </a:extLst>
          </p:cNvPr>
          <p:cNvPicPr>
            <a:picLocks noChangeAspect="1"/>
          </p:cNvPicPr>
          <p:nvPr/>
        </p:nvPicPr>
        <p:blipFill rotWithShape="1">
          <a:blip r:embed="rId2"/>
          <a:srcRect b="41731"/>
          <a:stretch/>
        </p:blipFill>
        <p:spPr>
          <a:xfrm>
            <a:off x="5698148" y="1719782"/>
            <a:ext cx="6493851" cy="2940141"/>
          </a:xfrm>
          <a:prstGeom prst="rect">
            <a:avLst/>
          </a:prstGeom>
        </p:spPr>
      </p:pic>
      <p:pic>
        <p:nvPicPr>
          <p:cNvPr id="6" name="Imagen 5">
            <a:extLst>
              <a:ext uri="{FF2B5EF4-FFF2-40B4-BE49-F238E27FC236}">
                <a16:creationId xmlns:a16="http://schemas.microsoft.com/office/drawing/2014/main" id="{0E78FE80-F822-430E-AAD5-6E6AEFFE0181}"/>
              </a:ext>
            </a:extLst>
          </p:cNvPr>
          <p:cNvPicPr>
            <a:picLocks noChangeAspect="1"/>
          </p:cNvPicPr>
          <p:nvPr/>
        </p:nvPicPr>
        <p:blipFill>
          <a:blip r:embed="rId3"/>
          <a:stretch>
            <a:fillRect/>
          </a:stretch>
        </p:blipFill>
        <p:spPr>
          <a:xfrm>
            <a:off x="0" y="1056726"/>
            <a:ext cx="5698149" cy="5029200"/>
          </a:xfrm>
          <a:prstGeom prst="rect">
            <a:avLst/>
          </a:prstGeom>
        </p:spPr>
      </p:pic>
      <p:pic>
        <p:nvPicPr>
          <p:cNvPr id="7" name="Gráfico 6" descr="Diseño web con relleno sólido">
            <a:hlinkClick r:id="rId4"/>
            <a:extLst>
              <a:ext uri="{FF2B5EF4-FFF2-40B4-BE49-F238E27FC236}">
                <a16:creationId xmlns:a16="http://schemas.microsoft.com/office/drawing/2014/main" id="{3DD11651-55C4-44D8-8A4E-DCCBEA0543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8148" y="-89679"/>
            <a:ext cx="777232" cy="777232"/>
          </a:xfrm>
          <a:prstGeom prst="rect">
            <a:avLst/>
          </a:prstGeom>
        </p:spPr>
      </p:pic>
      <p:sp>
        <p:nvSpPr>
          <p:cNvPr id="8" name="Título 7">
            <a:hlinkClick r:id="rId7" action="ppaction://hlinksldjump"/>
            <a:extLst>
              <a:ext uri="{FF2B5EF4-FFF2-40B4-BE49-F238E27FC236}">
                <a16:creationId xmlns:a16="http://schemas.microsoft.com/office/drawing/2014/main" id="{728D8C66-0195-4786-91F7-FD4758A1256C}"/>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224811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descr="Diseño web con relleno sólido">
            <a:hlinkClick r:id="rId2"/>
            <a:extLst>
              <a:ext uri="{FF2B5EF4-FFF2-40B4-BE49-F238E27FC236}">
                <a16:creationId xmlns:a16="http://schemas.microsoft.com/office/drawing/2014/main" id="{CA48A392-1009-48E1-AF4D-C79F2D6D17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0766" y="0"/>
            <a:ext cx="777232" cy="777232"/>
          </a:xfrm>
          <a:prstGeom prst="rect">
            <a:avLst/>
          </a:prstGeom>
        </p:spPr>
      </p:pic>
      <p:sp>
        <p:nvSpPr>
          <p:cNvPr id="12" name="CuadroTexto 11">
            <a:extLst>
              <a:ext uri="{FF2B5EF4-FFF2-40B4-BE49-F238E27FC236}">
                <a16:creationId xmlns:a16="http://schemas.microsoft.com/office/drawing/2014/main" id="{16C59638-44FE-42E9-A291-5C5365B75E01}"/>
              </a:ext>
            </a:extLst>
          </p:cNvPr>
          <p:cNvSpPr txBox="1"/>
          <p:nvPr/>
        </p:nvSpPr>
        <p:spPr>
          <a:xfrm>
            <a:off x="0" y="-16494"/>
            <a:ext cx="6902245" cy="67191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C" b="1" dirty="0">
                <a:effectLst>
                  <a:outerShdw blurRad="38100" dist="38100" dir="2700000" algn="tl">
                    <a:srgbClr val="000000">
                      <a:alpha val="43137"/>
                    </a:srgbClr>
                  </a:outerShdw>
                </a:effectLst>
              </a:rPr>
              <a:t>¿Qué estudiantes no tienen a su madre de forma activa en su vida? ¿Qué estudiantes no tienen a su padre de forma activa en su vida?</a:t>
            </a:r>
          </a:p>
        </p:txBody>
      </p:sp>
      <p:pic>
        <p:nvPicPr>
          <p:cNvPr id="5" name="Imagen 4">
            <a:extLst>
              <a:ext uri="{FF2B5EF4-FFF2-40B4-BE49-F238E27FC236}">
                <a16:creationId xmlns:a16="http://schemas.microsoft.com/office/drawing/2014/main" id="{ED691944-EB7C-4AA4-ACBD-424765E45A29}"/>
              </a:ext>
            </a:extLst>
          </p:cNvPr>
          <p:cNvPicPr>
            <a:picLocks noChangeAspect="1"/>
          </p:cNvPicPr>
          <p:nvPr/>
        </p:nvPicPr>
        <p:blipFill>
          <a:blip r:embed="rId5"/>
          <a:stretch>
            <a:fillRect/>
          </a:stretch>
        </p:blipFill>
        <p:spPr>
          <a:xfrm>
            <a:off x="410570" y="910738"/>
            <a:ext cx="9994710" cy="3098698"/>
          </a:xfrm>
          <a:prstGeom prst="rect">
            <a:avLst/>
          </a:prstGeom>
        </p:spPr>
      </p:pic>
      <p:pic>
        <p:nvPicPr>
          <p:cNvPr id="11" name="Imagen 10">
            <a:extLst>
              <a:ext uri="{FF2B5EF4-FFF2-40B4-BE49-F238E27FC236}">
                <a16:creationId xmlns:a16="http://schemas.microsoft.com/office/drawing/2014/main" id="{387CC1C3-AF19-44F1-B57C-EE6311307758}"/>
              </a:ext>
            </a:extLst>
          </p:cNvPr>
          <p:cNvPicPr>
            <a:picLocks noChangeAspect="1"/>
          </p:cNvPicPr>
          <p:nvPr/>
        </p:nvPicPr>
        <p:blipFill>
          <a:blip r:embed="rId6"/>
          <a:stretch>
            <a:fillRect/>
          </a:stretch>
        </p:blipFill>
        <p:spPr>
          <a:xfrm>
            <a:off x="419170" y="4264753"/>
            <a:ext cx="9124309" cy="2345096"/>
          </a:xfrm>
          <a:prstGeom prst="rect">
            <a:avLst/>
          </a:prstGeom>
        </p:spPr>
      </p:pic>
      <p:sp>
        <p:nvSpPr>
          <p:cNvPr id="14" name="Título 7">
            <a:hlinkClick r:id="rId7" action="ppaction://hlinksldjump"/>
            <a:extLst>
              <a:ext uri="{FF2B5EF4-FFF2-40B4-BE49-F238E27FC236}">
                <a16:creationId xmlns:a16="http://schemas.microsoft.com/office/drawing/2014/main" id="{986BD07E-0370-4FF5-BA52-A3F8030FE4D2}"/>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1859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8242E452-AB0E-48A9-BA85-2522DFB566DD}"/>
              </a:ext>
            </a:extLst>
          </p:cNvPr>
          <p:cNvSpPr txBox="1"/>
          <p:nvPr/>
        </p:nvSpPr>
        <p:spPr>
          <a:xfrm>
            <a:off x="0" y="-2082"/>
            <a:ext cx="60935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C" b="1" dirty="0">
                <a:effectLst>
                  <a:outerShdw blurRad="38100" dist="38100" dir="2700000" algn="tl">
                    <a:srgbClr val="000000">
                      <a:alpha val="43137"/>
                    </a:srgbClr>
                  </a:outerShdw>
                </a:effectLst>
              </a:rPr>
              <a:t>Cantidad de calificaciones regulares, buenas y excelentes en cada actividad por cada infante</a:t>
            </a:r>
          </a:p>
        </p:txBody>
      </p:sp>
      <p:pic>
        <p:nvPicPr>
          <p:cNvPr id="7" name="Gráfico 6" descr="Diseño web con relleno sólido">
            <a:hlinkClick r:id="rId2"/>
            <a:extLst>
              <a:ext uri="{FF2B5EF4-FFF2-40B4-BE49-F238E27FC236}">
                <a16:creationId xmlns:a16="http://schemas.microsoft.com/office/drawing/2014/main" id="{13B43DDD-366B-4E38-87A5-285FACE13E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7610" y="39289"/>
            <a:ext cx="777232" cy="777232"/>
          </a:xfrm>
          <a:prstGeom prst="rect">
            <a:avLst/>
          </a:prstGeom>
        </p:spPr>
      </p:pic>
      <p:pic>
        <p:nvPicPr>
          <p:cNvPr id="3" name="Imagen 2">
            <a:extLst>
              <a:ext uri="{FF2B5EF4-FFF2-40B4-BE49-F238E27FC236}">
                <a16:creationId xmlns:a16="http://schemas.microsoft.com/office/drawing/2014/main" id="{448FD758-89D2-4BE0-B2EC-F2B99E4304F7}"/>
              </a:ext>
            </a:extLst>
          </p:cNvPr>
          <p:cNvPicPr>
            <a:picLocks noChangeAspect="1"/>
          </p:cNvPicPr>
          <p:nvPr/>
        </p:nvPicPr>
        <p:blipFill>
          <a:blip r:embed="rId5"/>
          <a:stretch>
            <a:fillRect/>
          </a:stretch>
        </p:blipFill>
        <p:spPr>
          <a:xfrm>
            <a:off x="196437" y="930607"/>
            <a:ext cx="10301460" cy="2559289"/>
          </a:xfrm>
          <a:prstGeom prst="rect">
            <a:avLst/>
          </a:prstGeom>
        </p:spPr>
      </p:pic>
      <p:pic>
        <p:nvPicPr>
          <p:cNvPr id="5" name="Imagen 4">
            <a:extLst>
              <a:ext uri="{FF2B5EF4-FFF2-40B4-BE49-F238E27FC236}">
                <a16:creationId xmlns:a16="http://schemas.microsoft.com/office/drawing/2014/main" id="{97E7A02F-5017-4837-A1FA-C3E7BAA06327}"/>
              </a:ext>
            </a:extLst>
          </p:cNvPr>
          <p:cNvPicPr>
            <a:picLocks noChangeAspect="1"/>
          </p:cNvPicPr>
          <p:nvPr/>
        </p:nvPicPr>
        <p:blipFill>
          <a:blip r:embed="rId6"/>
          <a:stretch>
            <a:fillRect/>
          </a:stretch>
        </p:blipFill>
        <p:spPr>
          <a:xfrm>
            <a:off x="196437" y="3429000"/>
            <a:ext cx="5044205" cy="3429000"/>
          </a:xfrm>
          <a:prstGeom prst="rect">
            <a:avLst/>
          </a:prstGeom>
        </p:spPr>
      </p:pic>
      <p:sp>
        <p:nvSpPr>
          <p:cNvPr id="13" name="Título 7">
            <a:hlinkClick r:id="rId7" action="ppaction://hlinksldjump"/>
            <a:extLst>
              <a:ext uri="{FF2B5EF4-FFF2-40B4-BE49-F238E27FC236}">
                <a16:creationId xmlns:a16="http://schemas.microsoft.com/office/drawing/2014/main" id="{35C41E09-F34A-4CBA-B717-B19EBFEC0EEC}"/>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418901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831A48-F0E8-404B-8E9A-6553BAD7089D}"/>
              </a:ext>
            </a:extLst>
          </p:cNvPr>
          <p:cNvSpPr txBox="1"/>
          <p:nvPr/>
        </p:nvSpPr>
        <p:spPr>
          <a:xfrm>
            <a:off x="2276" y="0"/>
            <a:ext cx="6093724" cy="67191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C" b="1" dirty="0">
                <a:effectLst>
                  <a:outerShdw blurRad="38100" dist="38100" dir="2700000" algn="tl">
                    <a:srgbClr val="000000">
                      <a:alpha val="43137"/>
                    </a:srgbClr>
                  </a:outerShdw>
                </a:effectLst>
              </a:rPr>
              <a:t>Cantidad de profesores hombres y mujeres que tiene cada programa.</a:t>
            </a:r>
          </a:p>
        </p:txBody>
      </p:sp>
      <p:pic>
        <p:nvPicPr>
          <p:cNvPr id="6" name="Gráfico 5" descr="Diseño web con relleno sólido">
            <a:hlinkClick r:id="rId2"/>
            <a:extLst>
              <a:ext uri="{FF2B5EF4-FFF2-40B4-BE49-F238E27FC236}">
                <a16:creationId xmlns:a16="http://schemas.microsoft.com/office/drawing/2014/main" id="{7F240504-8E8D-4BC9-986F-8879FAC288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6864" y="-52659"/>
            <a:ext cx="777232" cy="777232"/>
          </a:xfrm>
          <a:prstGeom prst="rect">
            <a:avLst/>
          </a:prstGeom>
        </p:spPr>
      </p:pic>
      <p:pic>
        <p:nvPicPr>
          <p:cNvPr id="3" name="Imagen 2">
            <a:extLst>
              <a:ext uri="{FF2B5EF4-FFF2-40B4-BE49-F238E27FC236}">
                <a16:creationId xmlns:a16="http://schemas.microsoft.com/office/drawing/2014/main" id="{22FA7CE7-A6A3-4D49-AE14-CC7ECF833380}"/>
              </a:ext>
            </a:extLst>
          </p:cNvPr>
          <p:cNvPicPr>
            <a:picLocks noChangeAspect="1"/>
          </p:cNvPicPr>
          <p:nvPr/>
        </p:nvPicPr>
        <p:blipFill>
          <a:blip r:embed="rId5"/>
          <a:stretch>
            <a:fillRect/>
          </a:stretch>
        </p:blipFill>
        <p:spPr>
          <a:xfrm>
            <a:off x="131570" y="893395"/>
            <a:ext cx="6225294" cy="3840124"/>
          </a:xfrm>
          <a:prstGeom prst="rect">
            <a:avLst/>
          </a:prstGeom>
        </p:spPr>
      </p:pic>
      <p:pic>
        <p:nvPicPr>
          <p:cNvPr id="10" name="Imagen 9">
            <a:extLst>
              <a:ext uri="{FF2B5EF4-FFF2-40B4-BE49-F238E27FC236}">
                <a16:creationId xmlns:a16="http://schemas.microsoft.com/office/drawing/2014/main" id="{0457CFB9-BC43-4E03-A74A-02B06941A99E}"/>
              </a:ext>
            </a:extLst>
          </p:cNvPr>
          <p:cNvPicPr>
            <a:picLocks noChangeAspect="1"/>
          </p:cNvPicPr>
          <p:nvPr/>
        </p:nvPicPr>
        <p:blipFill>
          <a:blip r:embed="rId6"/>
          <a:stretch>
            <a:fillRect/>
          </a:stretch>
        </p:blipFill>
        <p:spPr>
          <a:xfrm>
            <a:off x="6984859" y="2023672"/>
            <a:ext cx="4803432" cy="2103464"/>
          </a:xfrm>
          <a:prstGeom prst="rect">
            <a:avLst/>
          </a:prstGeom>
        </p:spPr>
      </p:pic>
      <p:sp>
        <p:nvSpPr>
          <p:cNvPr id="12" name="Título 7">
            <a:hlinkClick r:id="rId7" action="ppaction://hlinksldjump"/>
            <a:extLst>
              <a:ext uri="{FF2B5EF4-FFF2-40B4-BE49-F238E27FC236}">
                <a16:creationId xmlns:a16="http://schemas.microsoft.com/office/drawing/2014/main" id="{4F0D2D30-6532-46BA-8000-CCFDE75571F9}"/>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166738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F5D8168-3192-486A-B4EB-0D63508DA2CF}"/>
              </a:ext>
            </a:extLst>
          </p:cNvPr>
          <p:cNvSpPr txBox="1"/>
          <p:nvPr/>
        </p:nvSpPr>
        <p:spPr>
          <a:xfrm>
            <a:off x="2276" y="0"/>
            <a:ext cx="8790032" cy="37555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C" b="1" dirty="0">
                <a:effectLst>
                  <a:outerShdw blurRad="38100" dist="38100" dir="2700000" algn="tl">
                    <a:srgbClr val="000000">
                      <a:alpha val="43137"/>
                    </a:srgbClr>
                  </a:outerShdw>
                </a:effectLst>
              </a:rPr>
              <a:t>Consulte el nombre del niño, la nacionalidad, edad, nombre representante, </a:t>
            </a:r>
            <a:r>
              <a:rPr lang="es-EC" b="1" dirty="0" err="1">
                <a:effectLst>
                  <a:outerShdw blurRad="38100" dist="38100" dir="2700000" algn="tl">
                    <a:srgbClr val="000000">
                      <a:alpha val="43137"/>
                    </a:srgbClr>
                  </a:outerShdw>
                </a:effectLst>
              </a:rPr>
              <a:t>parenteso</a:t>
            </a:r>
            <a:endParaRPr lang="es-EC"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F3D3DE52-1BF8-4E00-9A50-2638EAC48965}"/>
              </a:ext>
            </a:extLst>
          </p:cNvPr>
          <p:cNvPicPr>
            <a:picLocks noChangeAspect="1"/>
          </p:cNvPicPr>
          <p:nvPr/>
        </p:nvPicPr>
        <p:blipFill>
          <a:blip r:embed="rId2"/>
          <a:stretch>
            <a:fillRect/>
          </a:stretch>
        </p:blipFill>
        <p:spPr>
          <a:xfrm>
            <a:off x="0" y="375552"/>
            <a:ext cx="8512665" cy="6482448"/>
          </a:xfrm>
          <a:prstGeom prst="rect">
            <a:avLst/>
          </a:prstGeom>
        </p:spPr>
      </p:pic>
      <p:pic>
        <p:nvPicPr>
          <p:cNvPr id="9" name="Gráfico 8" descr="Diseño web con relleno sólido">
            <a:hlinkClick r:id="rId3"/>
            <a:extLst>
              <a:ext uri="{FF2B5EF4-FFF2-40B4-BE49-F238E27FC236}">
                <a16:creationId xmlns:a16="http://schemas.microsoft.com/office/drawing/2014/main" id="{A01A2FDE-1529-4096-A5FA-46974D8D9A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1746" y="-85630"/>
            <a:ext cx="777232" cy="777232"/>
          </a:xfrm>
          <a:prstGeom prst="rect">
            <a:avLst/>
          </a:prstGeom>
        </p:spPr>
      </p:pic>
      <p:sp>
        <p:nvSpPr>
          <p:cNvPr id="10" name="Título 7">
            <a:hlinkClick r:id="rId6" action="ppaction://hlinksldjump"/>
            <a:extLst>
              <a:ext uri="{FF2B5EF4-FFF2-40B4-BE49-F238E27FC236}">
                <a16:creationId xmlns:a16="http://schemas.microsoft.com/office/drawing/2014/main" id="{EFCBD62F-F505-41F5-A1E4-D37F65683236}"/>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400224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28F261E-04B8-4B1C-A434-888AC757ABD9}"/>
              </a:ext>
            </a:extLst>
          </p:cNvPr>
          <p:cNvSpPr txBox="1"/>
          <p:nvPr/>
        </p:nvSpPr>
        <p:spPr>
          <a:xfrm>
            <a:off x="2276" y="0"/>
            <a:ext cx="6683337" cy="67191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S" b="1" dirty="0">
                <a:effectLst>
                  <a:outerShdw blurRad="38100" dist="38100" dir="2700000" algn="tl">
                    <a:srgbClr val="000000">
                      <a:alpha val="43137"/>
                    </a:srgbClr>
                  </a:outerShdw>
                </a:effectLst>
              </a:rPr>
              <a:t>Consultar el nombre del profesional, nacionalidad, el nombre del programa,   y total de alumnos</a:t>
            </a:r>
            <a:endParaRPr lang="es-EC"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DC67F5C1-3C2E-4EF6-9718-59BDC9C557FB}"/>
              </a:ext>
            </a:extLst>
          </p:cNvPr>
          <p:cNvPicPr>
            <a:picLocks noChangeAspect="1"/>
          </p:cNvPicPr>
          <p:nvPr/>
        </p:nvPicPr>
        <p:blipFill>
          <a:blip r:embed="rId2"/>
          <a:stretch>
            <a:fillRect/>
          </a:stretch>
        </p:blipFill>
        <p:spPr>
          <a:xfrm>
            <a:off x="-1" y="671914"/>
            <a:ext cx="11252275" cy="6186085"/>
          </a:xfrm>
          <a:prstGeom prst="rect">
            <a:avLst/>
          </a:prstGeom>
        </p:spPr>
      </p:pic>
      <p:pic>
        <p:nvPicPr>
          <p:cNvPr id="7" name="Gráfico 6" descr="Diseño web con relleno sólido">
            <a:hlinkClick r:id="rId3"/>
            <a:extLst>
              <a:ext uri="{FF2B5EF4-FFF2-40B4-BE49-F238E27FC236}">
                <a16:creationId xmlns:a16="http://schemas.microsoft.com/office/drawing/2014/main" id="{FF65F97B-8149-43D1-B106-FDAF4CD584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471" y="-105319"/>
            <a:ext cx="777232" cy="777232"/>
          </a:xfrm>
          <a:prstGeom prst="rect">
            <a:avLst/>
          </a:prstGeom>
        </p:spPr>
      </p:pic>
      <p:sp>
        <p:nvSpPr>
          <p:cNvPr id="8" name="Título 7">
            <a:hlinkClick r:id="rId6" action="ppaction://hlinksldjump"/>
            <a:extLst>
              <a:ext uri="{FF2B5EF4-FFF2-40B4-BE49-F238E27FC236}">
                <a16:creationId xmlns:a16="http://schemas.microsoft.com/office/drawing/2014/main" id="{4BF73C3C-ED05-4822-A689-1A20FAA400D4}"/>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397774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75AEBDD3-B56F-481F-B681-E422663D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5" name="Título 1">
            <a:extLst>
              <a:ext uri="{FF2B5EF4-FFF2-40B4-BE49-F238E27FC236}">
                <a16:creationId xmlns:a16="http://schemas.microsoft.com/office/drawing/2014/main" id="{F2077ADA-196C-4C7A-82FB-873CAE26E2A0}"/>
              </a:ext>
            </a:extLst>
          </p:cNvPr>
          <p:cNvSpPr txBox="1">
            <a:spLocks/>
          </p:cNvSpPr>
          <p:nvPr/>
        </p:nvSpPr>
        <p:spPr>
          <a:xfrm>
            <a:off x="1137037" y="484094"/>
            <a:ext cx="8847621" cy="1206594"/>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defPPr>
              <a:defRPr lang="es-EC"/>
            </a:defPPr>
            <a:lvl1pPr marL="342900" lvl="0" indent="-342900">
              <a:lnSpc>
                <a:spcPct val="107000"/>
              </a:lnSpc>
              <a:buFont typeface="Calibri" panose="020F0502020204030204" pitchFamily="34" charset="0"/>
              <a:buChar char="-"/>
            </a:lvl1pPr>
          </a:lstStyle>
          <a:p>
            <a:pPr>
              <a:lnSpc>
                <a:spcPct val="90000"/>
              </a:lnSpc>
              <a:spcBef>
                <a:spcPct val="0"/>
              </a:spcBef>
              <a:spcAft>
                <a:spcPts val="600"/>
              </a:spcAft>
              <a:buNone/>
            </a:pPr>
            <a:r>
              <a:rPr lang="en-US" sz="4400" b="1" kern="120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ENLACES GIT HUB</a:t>
            </a:r>
          </a:p>
        </p:txBody>
      </p:sp>
      <p:sp>
        <p:nvSpPr>
          <p:cNvPr id="28" name="Freeform: Shape 27">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pic>
        <p:nvPicPr>
          <p:cNvPr id="7" name="Gráfico 6" descr="Diseño web con relleno sólido">
            <a:hlinkClick r:id="rId2"/>
            <a:extLst>
              <a:ext uri="{FF2B5EF4-FFF2-40B4-BE49-F238E27FC236}">
                <a16:creationId xmlns:a16="http://schemas.microsoft.com/office/drawing/2014/main" id="{AB589FD6-44B2-4AF7-B704-25A598ABE8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404" y="2297417"/>
            <a:ext cx="3274548" cy="3274548"/>
          </a:xfrm>
          <a:prstGeom prst="rect">
            <a:avLst/>
          </a:prstGeom>
        </p:spPr>
      </p:pic>
      <p:sp>
        <p:nvSpPr>
          <p:cNvPr id="30"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C1E913F6-3030-4B09-9D44-3F202EF199BB}"/>
              </a:ext>
            </a:extLst>
          </p:cNvPr>
          <p:cNvSpPr txBox="1"/>
          <p:nvPr/>
        </p:nvSpPr>
        <p:spPr>
          <a:xfrm>
            <a:off x="5181180" y="2334709"/>
            <a:ext cx="5954298" cy="3837272"/>
          </a:xfrm>
          <a:prstGeom prst="rect">
            <a:avLst/>
          </a:prstGeom>
        </p:spPr>
        <p:txBody>
          <a:bodyPr vert="horz" lIns="91440" tIns="45720" rIns="91440" bIns="45720" rtlCol="0" anchor="ctr">
            <a:normAutofit lnSpcReduction="10000"/>
          </a:bodyPr>
          <a:lstStyle/>
          <a:p>
            <a:pPr indent="-228600">
              <a:lnSpc>
                <a:spcPct val="90000"/>
              </a:lnSpc>
              <a:spcAft>
                <a:spcPts val="800"/>
              </a:spcAf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Link Scripts : </a:t>
            </a:r>
            <a:r>
              <a:rPr lang="en-US" sz="2800" b="1" dirty="0">
                <a:latin typeface="Times New Roman" panose="02020603050405020304" pitchFamily="18" charset="0"/>
                <a:cs typeface="Times New Roman" panose="02020603050405020304" pitchFamily="18" charset="0"/>
                <a:hlinkClick r:id="rId5"/>
              </a:rPr>
              <a:t>https://github.com/jeifkol123/KinderDatabase/tree/main/Scripts</a:t>
            </a:r>
            <a:endParaRPr lang="en-US" sz="2800" b="1" dirty="0">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Link Script General; </a:t>
            </a:r>
            <a:r>
              <a:rPr lang="en-US" sz="2800" b="1" dirty="0">
                <a:effectLst/>
                <a:latin typeface="Times New Roman" panose="02020603050405020304" pitchFamily="18" charset="0"/>
                <a:cs typeface="Times New Roman" panose="02020603050405020304" pitchFamily="18" charset="0"/>
                <a:hlinkClick r:id="rId6"/>
              </a:rPr>
              <a:t>https://github.com/jeifkol123/KinderDatabase/blob/main/Scripts/SCRIPT%20GENERAL%20KINDERDATABASE.sql</a:t>
            </a:r>
            <a:endParaRPr lang="en-US" sz="2800" b="1" dirty="0">
              <a:effectLst/>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endParaRPr lang="en-US" sz="2800" b="1" dirty="0">
              <a:effectLst/>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BDF739F3-0987-40C7-B1A5-11057715B993}"/>
              </a:ext>
            </a:extLst>
          </p:cNvPr>
          <p:cNvSpPr txBox="1"/>
          <p:nvPr/>
        </p:nvSpPr>
        <p:spPr>
          <a:xfrm>
            <a:off x="1755774" y="2348819"/>
            <a:ext cx="609845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Link </a:t>
            </a:r>
            <a:r>
              <a:rPr lang="en-US" b="1" dirty="0">
                <a:latin typeface="Times New Roman" panose="02020603050405020304" pitchFamily="18" charset="0"/>
                <a:cs typeface="Times New Roman" panose="02020603050405020304" pitchFamily="18" charset="0"/>
              </a:rPr>
              <a:t>General</a:t>
            </a:r>
            <a:endParaRPr lang="es-EC" dirty="0"/>
          </a:p>
        </p:txBody>
      </p:sp>
      <p:sp>
        <p:nvSpPr>
          <p:cNvPr id="11" name="Título 7">
            <a:hlinkClick r:id="rId7" action="ppaction://hlinksldjump"/>
            <a:extLst>
              <a:ext uri="{FF2B5EF4-FFF2-40B4-BE49-F238E27FC236}">
                <a16:creationId xmlns:a16="http://schemas.microsoft.com/office/drawing/2014/main" id="{400416CE-6685-4B89-8B63-57876B2A9B34}"/>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97328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6"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Subtítulo 8">
            <a:extLst>
              <a:ext uri="{FF2B5EF4-FFF2-40B4-BE49-F238E27FC236}">
                <a16:creationId xmlns:a16="http://schemas.microsoft.com/office/drawing/2014/main" id="{51C424CC-3655-40E4-9EFE-BB02589AAAED}"/>
              </a:ext>
            </a:extLst>
          </p:cNvPr>
          <p:cNvSpPr>
            <a:spLocks noGrp="1"/>
          </p:cNvSpPr>
          <p:nvPr>
            <p:ph type="subTitle" idx="1"/>
          </p:nvPr>
        </p:nvSpPr>
        <p:spPr>
          <a:xfrm>
            <a:off x="4186989" y="201622"/>
            <a:ext cx="7334451" cy="6454754"/>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70000" lnSpcReduction="20000"/>
          </a:bodyPr>
          <a:lstStyle/>
          <a:p>
            <a:pPr marL="114300" lvl="0" indent="-228600" algn="l">
              <a:spcAft>
                <a:spcPts val="600"/>
              </a:spcAft>
              <a:buFont typeface="Arial" panose="020B0604020202020204" pitchFamily="34" charset="0"/>
              <a:buChar char="•"/>
              <a:defRPr/>
            </a:pPr>
            <a:endParaRPr lang="en-US" dirty="0">
              <a:solidFill>
                <a:schemeClr val="tx1"/>
              </a:solidFill>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Universo</a:t>
            </a:r>
            <a:r>
              <a:rPr lang="en-US"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del </a:t>
            </a:r>
            <a:r>
              <a:rPr lang="es-EC"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Discurso</a:t>
            </a:r>
            <a:endParaRPr lang="es-EC"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Conceptual</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r>
              <a:rPr lang="es-EC" sz="2600" b="1" noProof="1">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Lógico</a:t>
            </a:r>
            <a:r>
              <a:rPr lang="en-US"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s-EC"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Físico</a:t>
            </a:r>
            <a:r>
              <a:rPr lang="en-US"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Creación</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Tablas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índices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tablas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Claves </a:t>
            </a:r>
            <a:r>
              <a:rPr lang="en-US" sz="2600" b="1" dirty="0" err="1">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foraneas</a:t>
            </a:r>
            <a:r>
              <a:rPr lang="en-US" sz="2600" b="1" dirty="0">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Insercción</a:t>
            </a:r>
            <a:r>
              <a:rPr lang="en-US" sz="2600" b="1" dirty="0">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Datos</a:t>
            </a:r>
            <a:r>
              <a:rPr lang="en-US" sz="2600" b="1" dirty="0">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Consulta 1</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Consulta 2 </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Consulta 3 </a:t>
            </a:r>
            <a:endParaRPr lang="en-US" sz="2600" b="1" dirty="0">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Consulta 4 </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4" action="ppaction://hlinksldjump">
                  <a:extLst>
                    <a:ext uri="{A12FA001-AC4F-418D-AE19-62706E023703}">
                      <ahyp:hlinkClr xmlns:ahyp="http://schemas.microsoft.com/office/drawing/2018/hyperlinkcolor" val="tx"/>
                    </a:ext>
                  </a:extLst>
                </a:hlinkClick>
              </a:rPr>
              <a:t>Consulta 5 </a:t>
            </a:r>
            <a:endParaRPr lang="en-US" sz="2600" b="1" dirty="0">
              <a:solidFill>
                <a:schemeClr val="tx1"/>
              </a:solidFill>
              <a:latin typeface="Lucida Fax" panose="020606020505050202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Enlace </a:t>
            </a:r>
            <a:r>
              <a:rPr lang="en-US" sz="2600" b="1" dirty="0" err="1">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Github</a:t>
            </a:r>
            <a:r>
              <a:rPr lang="en-US" sz="2600" b="1" dirty="0">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15" action="ppaction://hlinksldjump">
                  <a:extLst>
                    <a:ext uri="{A12FA001-AC4F-418D-AE19-62706E023703}">
                      <ahyp:hlinkClr xmlns:ahyp="http://schemas.microsoft.com/office/drawing/2018/hyperlinkcolor" val="tx"/>
                    </a:ext>
                  </a:extLst>
                </a:hlinkClick>
              </a:rPr>
              <a:t>Conclusiones</a:t>
            </a:r>
            <a:endParaRPr lang="en-US" sz="2600" b="1" dirty="0">
              <a:solidFill>
                <a:schemeClr val="tx1"/>
              </a:solidFill>
              <a:latin typeface="Lucida Fax" panose="02060602050505020204" pitchFamily="18" charset="0"/>
              <a:cs typeface="Times New Roman" panose="02020603050405020304" pitchFamily="18" charset="0"/>
            </a:endParaRPr>
          </a:p>
          <a:p>
            <a:pPr indent="-228600" algn="l">
              <a:buFont typeface="Arial" panose="020B0604020202020204" pitchFamily="34" charset="0"/>
              <a:buChar char="•"/>
            </a:pPr>
            <a:endParaRPr lang="en-US" dirty="0">
              <a:solidFill>
                <a:schemeClr val="tx1"/>
              </a:solidFill>
            </a:endParaRPr>
          </a:p>
        </p:txBody>
      </p:sp>
      <p:sp>
        <p:nvSpPr>
          <p:cNvPr id="5" name="CuadroTexto 4">
            <a:extLst>
              <a:ext uri="{FF2B5EF4-FFF2-40B4-BE49-F238E27FC236}">
                <a16:creationId xmlns:a16="http://schemas.microsoft.com/office/drawing/2014/main" id="{3A095DE0-0B41-49D8-8EF4-DF4CE6A1ADB1}"/>
              </a:ext>
            </a:extLst>
          </p:cNvPr>
          <p:cNvSpPr txBox="1"/>
          <p:nvPr/>
        </p:nvSpPr>
        <p:spPr>
          <a:xfrm>
            <a:off x="3866147" y="201624"/>
            <a:ext cx="8010294"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
        <p:nvSpPr>
          <p:cNvPr id="10" name="Rectángulo 9">
            <a:extLst>
              <a:ext uri="{FF2B5EF4-FFF2-40B4-BE49-F238E27FC236}">
                <a16:creationId xmlns:a16="http://schemas.microsoft.com/office/drawing/2014/main" id="{3B495A82-C843-415F-A585-10EC278A89D7}"/>
              </a:ext>
            </a:extLst>
          </p:cNvPr>
          <p:cNvSpPr/>
          <p:nvPr/>
        </p:nvSpPr>
        <p:spPr>
          <a:xfrm>
            <a:off x="1188720" y="1299411"/>
            <a:ext cx="1708659" cy="5311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Título 7">
            <a:extLst>
              <a:ext uri="{FF2B5EF4-FFF2-40B4-BE49-F238E27FC236}">
                <a16:creationId xmlns:a16="http://schemas.microsoft.com/office/drawing/2014/main" id="{B68F1797-9E1E-484D-A180-78E8EACF9F0E}"/>
              </a:ext>
            </a:extLst>
          </p:cNvPr>
          <p:cNvSpPr>
            <a:spLocks noGrp="1"/>
          </p:cNvSpPr>
          <p:nvPr>
            <p:ph type="ctrTitle"/>
          </p:nvPr>
        </p:nvSpPr>
        <p:spPr>
          <a:xfrm>
            <a:off x="1131259" y="761361"/>
            <a:ext cx="1864297" cy="656489"/>
          </a:xfr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a:bodyPr>
          <a:lstStyle/>
          <a:p>
            <a:pPr algn="l"/>
            <a:r>
              <a:rPr lang="en-US" sz="5400" b="1" dirty="0" err="1">
                <a:solidFill>
                  <a:schemeClr val="tx1"/>
                </a:solidFill>
                <a:latin typeface="+mj-lt"/>
                <a:ea typeface="+mj-ea"/>
                <a:cs typeface="+mj-cs"/>
              </a:rPr>
              <a:t>I</a:t>
            </a:r>
            <a:r>
              <a:rPr lang="en-US" sz="5400" b="1" kern="1200" dirty="0" err="1">
                <a:solidFill>
                  <a:schemeClr val="tx1"/>
                </a:solidFill>
                <a:latin typeface="+mj-lt"/>
                <a:ea typeface="+mj-ea"/>
                <a:cs typeface="+mj-cs"/>
              </a:rPr>
              <a:t>ndice</a:t>
            </a: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8142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117901-2D04-45F7-B38C-8C3E872FBAFF}"/>
              </a:ext>
            </a:extLst>
          </p:cNvPr>
          <p:cNvSpPr>
            <a:spLocks noGrp="1"/>
          </p:cNvSpPr>
          <p:nvPr>
            <p:ph type="title"/>
          </p:nvPr>
        </p:nvSpPr>
        <p:spPr>
          <a:xfrm>
            <a:off x="53261" y="609058"/>
            <a:ext cx="10646797" cy="68539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EC" b="1">
                <a:solidFill>
                  <a:schemeClr val="bg1"/>
                </a:solidFill>
                <a:effectLst>
                  <a:outerShdw blurRad="38100" dist="38100" dir="2700000" algn="tl">
                    <a:srgbClr val="000000">
                      <a:alpha val="43137"/>
                    </a:srgbClr>
                  </a:outerShdw>
                </a:effectLst>
              </a:rPr>
              <a:t>CONCLUSIONES</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E91B51C-A5C6-4EC9-B43E-F7DC22761C49}"/>
              </a:ext>
            </a:extLst>
          </p:cNvPr>
          <p:cNvSpPr>
            <a:spLocks noGrp="1"/>
          </p:cNvSpPr>
          <p:nvPr>
            <p:ph idx="1"/>
          </p:nvPr>
        </p:nvSpPr>
        <p:spPr>
          <a:xfrm>
            <a:off x="838201" y="2055811"/>
            <a:ext cx="7315200" cy="4121152"/>
          </a:xfrm>
        </p:spPr>
        <p:txBody>
          <a:bodyPr>
            <a:normAutofit/>
          </a:bodyPr>
          <a:lstStyle/>
          <a:p>
            <a:r>
              <a:rPr lang="es-ES" sz="2000"/>
              <a:t>Las base de datos son muy importantes y muy útiles cuando hay que guardar y/o organizar mucha información en lugares laborales, negocios, empresas, instituciones, etc. Ya sea para llevar registros, control de inventarios, movimientos o para generar estadísticas. </a:t>
            </a:r>
          </a:p>
          <a:p>
            <a:r>
              <a:rPr lang="es-ES" sz="2000"/>
              <a:t>El diseño de la base de datos por medio de los modelos conceptuales físicos y lógicos nos ayudan a planificar cual es la información valiosa y necesaria que deseamos almacenar y administrar.</a:t>
            </a:r>
          </a:p>
          <a:p>
            <a:r>
              <a:rPr lang="es-ES" sz="2000"/>
              <a:t>Para evitar errores de tipeo para ciertos parámetros redundantes se crearon tablas como la de genero, nacionalidad, escala de rendimiento para evitar que al consultar no nos muestre todos los datos. </a:t>
            </a:r>
          </a:p>
          <a:p>
            <a:endParaRPr lang="es-ES" sz="2000"/>
          </a:p>
          <a:p>
            <a:endParaRPr lang="es-ES" sz="2000"/>
          </a:p>
          <a:p>
            <a:pPr marL="0" indent="0">
              <a:buNone/>
            </a:pPr>
            <a:endParaRPr lang="es-ES" sz="2000"/>
          </a:p>
          <a:p>
            <a:endParaRPr lang="es-ES" sz="20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ítulo 7">
            <a:hlinkClick r:id="rId2" action="ppaction://hlinksldjump"/>
            <a:extLst>
              <a:ext uri="{FF2B5EF4-FFF2-40B4-BE49-F238E27FC236}">
                <a16:creationId xmlns:a16="http://schemas.microsoft.com/office/drawing/2014/main" id="{4A331224-01B4-4F6F-9F47-1F7452970A3A}"/>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bg1"/>
                </a:solidFill>
                <a:latin typeface="+mj-lt"/>
                <a:ea typeface="+mj-ea"/>
                <a:cs typeface="+mj-cs"/>
              </a:rPr>
              <a:t>Indice</a:t>
            </a:r>
            <a:endParaRPr lang="en-US" sz="5400" dirty="0">
              <a:solidFill>
                <a:schemeClr val="bg1"/>
              </a:solidFill>
              <a:latin typeface="+mj-lt"/>
              <a:ea typeface="+mj-ea"/>
              <a:cs typeface="+mj-cs"/>
            </a:endParaRPr>
          </a:p>
        </p:txBody>
      </p:sp>
    </p:spTree>
    <p:extLst>
      <p:ext uri="{BB962C8B-B14F-4D97-AF65-F5344CB8AC3E}">
        <p14:creationId xmlns:p14="http://schemas.microsoft.com/office/powerpoint/2010/main" val="41425910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AB03FC08-47CE-40A3-968F-A0EA18D7A0DB}"/>
              </a:ext>
            </a:extLst>
          </p:cNvPr>
          <p:cNvSpPr>
            <a:spLocks noGrp="1"/>
          </p:cNvSpPr>
          <p:nvPr/>
        </p:nvSpPr>
        <p:spPr>
          <a:xfrm>
            <a:off x="1653363" y="365760"/>
            <a:ext cx="8169063" cy="118872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err="1">
                <a:solidFill>
                  <a:schemeClr val="tx1"/>
                </a:solidFill>
                <a:effectLst>
                  <a:outerShdw blurRad="38100" dist="38100" dir="2700000" algn="tl">
                    <a:srgbClr val="000000">
                      <a:alpha val="43137"/>
                    </a:srgbClr>
                  </a:outerShdw>
                </a:effectLst>
                <a:latin typeface="+mj-lt"/>
                <a:ea typeface="+mj-ea"/>
                <a:cs typeface="+mj-cs"/>
              </a:rPr>
              <a:t>Universo</a:t>
            </a:r>
            <a:r>
              <a:rPr lang="en-US" b="1" kern="1200">
                <a:solidFill>
                  <a:schemeClr val="tx1"/>
                </a:solidFill>
                <a:effectLst>
                  <a:outerShdw blurRad="38100" dist="38100" dir="2700000" algn="tl">
                    <a:srgbClr val="000000">
                      <a:alpha val="43137"/>
                    </a:srgbClr>
                  </a:outerShdw>
                </a:effectLst>
                <a:latin typeface="+mj-lt"/>
                <a:ea typeface="+mj-ea"/>
                <a:cs typeface="+mj-cs"/>
              </a:rPr>
              <a:t> del Discurso</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uadroTexto 4">
            <a:extLst>
              <a:ext uri="{FF2B5EF4-FFF2-40B4-BE49-F238E27FC236}">
                <a16:creationId xmlns:a16="http://schemas.microsoft.com/office/drawing/2014/main" id="{6B850A62-C734-4887-A882-75A418E48193}"/>
              </a:ext>
            </a:extLst>
          </p:cNvPr>
          <p:cNvSpPr txBox="1"/>
          <p:nvPr/>
        </p:nvSpPr>
        <p:spPr>
          <a:xfrm>
            <a:off x="1173480" y="1695372"/>
            <a:ext cx="11018520" cy="4522548"/>
          </a:xfrm>
          <a:prstGeom prst="rect">
            <a:avLst/>
          </a:prstGeom>
        </p:spPr>
        <p:txBody>
          <a:bodyPr vert="horz" lIns="91440" tIns="45720" rIns="91440" bIns="45720" rtlCol="0" anchor="t">
            <a:noAutofit/>
          </a:bodyPr>
          <a:lstStyle/>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El kinder “Amaia Moreira” </a:t>
            </a:r>
            <a:r>
              <a:rPr lang="en-US" sz="1700" dirty="0" err="1">
                <a:effectLst/>
                <a:latin typeface="Times New Roman" panose="02020603050405020304" pitchFamily="18" charset="0"/>
                <a:cs typeface="Times New Roman" panose="02020603050405020304" pitchFamily="18" charset="0"/>
              </a:rPr>
              <a:t>desea</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sistema</a:t>
            </a:r>
            <a:r>
              <a:rPr lang="en-US" sz="1700" dirty="0">
                <a:effectLst/>
                <a:latin typeface="Times New Roman" panose="02020603050405020304" pitchFamily="18" charset="0"/>
                <a:cs typeface="Times New Roman" panose="02020603050405020304" pitchFamily="18" charset="0"/>
              </a:rPr>
              <a:t> para la </a:t>
            </a:r>
            <a:r>
              <a:rPr lang="en-US" sz="1700" dirty="0" err="1">
                <a:effectLst/>
                <a:latin typeface="Times New Roman" panose="02020603050405020304" pitchFamily="18" charset="0"/>
                <a:cs typeface="Times New Roman" panose="02020603050405020304" pitchFamily="18" charset="0"/>
              </a:rPr>
              <a:t>gestión</a:t>
            </a:r>
            <a:r>
              <a:rPr lang="en-US" sz="1700" dirty="0">
                <a:effectLst/>
                <a:latin typeface="Times New Roman" panose="02020603050405020304" pitchFamily="18" charset="0"/>
                <a:cs typeface="Times New Roman" panose="02020603050405020304" pitchFamily="18" charset="0"/>
              </a:rPr>
              <a:t> de sus </a:t>
            </a:r>
            <a:r>
              <a:rPr lang="en-US" sz="1700" dirty="0" err="1">
                <a:effectLst/>
                <a:latin typeface="Times New Roman" panose="02020603050405020304" pitchFamily="18" charset="0"/>
                <a:cs typeface="Times New Roman" panose="02020603050405020304" pitchFamily="18" charset="0"/>
              </a:rPr>
              <a:t>actividades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desarrollar</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modelo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cumpla</a:t>
            </a:r>
            <a:r>
              <a:rPr lang="en-US" sz="1700" dirty="0">
                <a:effectLst/>
                <a:latin typeface="Times New Roman" panose="02020603050405020304" pitchFamily="18" charset="0"/>
                <a:cs typeface="Times New Roman" panose="02020603050405020304" pitchFamily="18" charset="0"/>
              </a:rPr>
              <a:t> lo </a:t>
            </a:r>
            <a:r>
              <a:rPr lang="en-US" sz="1700" dirty="0" err="1">
                <a:effectLst/>
                <a:latin typeface="Times New Roman" panose="02020603050405020304" pitchFamily="18" charset="0"/>
                <a:cs typeface="Times New Roman" panose="02020603050405020304" pitchFamily="18" charset="0"/>
              </a:rPr>
              <a:t>siguiente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agregue</a:t>
            </a:r>
            <a:r>
              <a:rPr lang="en-US" sz="1700" dirty="0">
                <a:effectLst/>
                <a:latin typeface="Times New Roman" panose="02020603050405020304" pitchFamily="18" charset="0"/>
                <a:cs typeface="Times New Roman" panose="02020603050405020304" pitchFamily="18" charset="0"/>
              </a:rPr>
              <a:t> </a:t>
            </a:r>
            <a:r>
              <a:rPr lang="es-EC" sz="1700" dirty="0">
                <a:effectLst/>
                <a:latin typeface="Times New Roman" panose="02020603050405020304" pitchFamily="18" charset="0"/>
                <a:cs typeface="Times New Roman" panose="02020603050405020304" pitchFamily="18" charset="0"/>
              </a:rPr>
              <a:t>campos</a:t>
            </a:r>
            <a:r>
              <a:rPr lang="en-US" sz="1700" dirty="0">
                <a:effectLst/>
                <a:latin typeface="Times New Roman" panose="02020603050405020304" pitchFamily="18" charset="0"/>
                <a:cs typeface="Times New Roman" panose="02020603050405020304" pitchFamily="18" charset="0"/>
              </a:rPr>
              <a:t> o </a:t>
            </a:r>
            <a:r>
              <a:rPr lang="en-US" sz="1700" dirty="0" err="1">
                <a:effectLst/>
                <a:latin typeface="Times New Roman" panose="02020603050405020304" pitchFamily="18" charset="0"/>
                <a:cs typeface="Times New Roman" panose="02020603050405020304" pitchFamily="18" charset="0"/>
              </a:rPr>
              <a:t>tablas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según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análisis</a:t>
            </a:r>
            <a:r>
              <a:rPr lang="en-US" sz="1700" dirty="0">
                <a:effectLst/>
                <a:latin typeface="Times New Roman" panose="02020603050405020304" pitchFamily="18" charset="0"/>
                <a:cs typeface="Times New Roman" panose="02020603050405020304" pitchFamily="18" charset="0"/>
              </a:rPr>
              <a:t> lo </a:t>
            </a:r>
            <a:r>
              <a:rPr lang="en-US" sz="1700" dirty="0" err="1">
                <a:effectLst/>
                <a:latin typeface="Times New Roman" panose="02020603050405020304" pitchFamily="18" charset="0"/>
                <a:cs typeface="Times New Roman" panose="02020603050405020304" pitchFamily="18" charset="0"/>
              </a:rPr>
              <a:t>requiera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siempre</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cuando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justifique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criterio</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 los </a:t>
            </a:r>
            <a:r>
              <a:rPr lang="en-US" sz="1700" dirty="0" err="1">
                <a:effectLst/>
                <a:latin typeface="Times New Roman" panose="02020603050405020304" pitchFamily="18" charset="0"/>
                <a:cs typeface="Times New Roman" panose="02020603050405020304" pitchFamily="18" charset="0"/>
              </a:rPr>
              <a:t>niños</a:t>
            </a:r>
            <a:r>
              <a:rPr lang="en-US" sz="1700" dirty="0">
                <a:effectLst/>
                <a:latin typeface="Times New Roman" panose="02020603050405020304" pitchFamily="18" charset="0"/>
                <a:cs typeface="Times New Roman" panose="02020603050405020304" pitchFamily="18" charset="0"/>
              </a:rPr>
              <a:t>: C.I., </a:t>
            </a:r>
            <a:r>
              <a:rPr lang="en-US" sz="1700" dirty="0" err="1">
                <a:effectLst/>
                <a:latin typeface="Times New Roman" panose="02020603050405020304" pitchFamily="18" charset="0"/>
                <a:cs typeface="Times New Roman" panose="02020603050405020304" pitchFamily="18" charset="0"/>
              </a:rPr>
              <a:t>nombres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apellidos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género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nacionalidad</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de los padres de forma </a:t>
            </a:r>
            <a:r>
              <a:rPr lang="en-US" sz="1700" dirty="0" err="1">
                <a:effectLst/>
                <a:latin typeface="Times New Roman" panose="02020603050405020304" pitchFamily="18" charset="0"/>
                <a:cs typeface="Times New Roman" panose="02020603050405020304" pitchFamily="18" charset="0"/>
              </a:rPr>
              <a:t>obligatoria</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puede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haber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tutores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quienes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han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asumido</a:t>
            </a:r>
            <a:r>
              <a:rPr lang="en-US" sz="1700" dirty="0">
                <a:effectLst/>
                <a:latin typeface="Times New Roman" panose="02020603050405020304" pitchFamily="18" charset="0"/>
                <a:cs typeface="Times New Roman" panose="02020603050405020304" pitchFamily="18" charset="0"/>
              </a:rPr>
              <a:t> por </a:t>
            </a:r>
            <a:r>
              <a:rPr lang="en-US" sz="1700" dirty="0" err="1">
                <a:effectLst/>
                <a:latin typeface="Times New Roman" panose="02020603050405020304" pitchFamily="18" charset="0"/>
                <a:cs typeface="Times New Roman" panose="02020603050405020304" pitchFamily="18" charset="0"/>
              </a:rPr>
              <a:t>algún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motivo</a:t>
            </a:r>
            <a:r>
              <a:rPr lang="en-US" sz="1700" dirty="0">
                <a:effectLst/>
                <a:latin typeface="Times New Roman" panose="02020603050405020304" pitchFamily="18" charset="0"/>
                <a:cs typeface="Times New Roman" panose="02020603050405020304" pitchFamily="18" charset="0"/>
              </a:rPr>
              <a:t> la tutela de los </a:t>
            </a:r>
            <a:r>
              <a:rPr lang="en-US" sz="1700" dirty="0" err="1">
                <a:effectLst/>
                <a:latin typeface="Times New Roman" panose="02020603050405020304" pitchFamily="18" charset="0"/>
                <a:cs typeface="Times New Roman" panose="02020603050405020304" pitchFamily="18" charset="0"/>
              </a:rPr>
              <a:t>niños</a:t>
            </a:r>
            <a:r>
              <a:rPr lang="en-US" sz="1700" dirty="0">
                <a:effectLst/>
                <a:latin typeface="Times New Roman" panose="02020603050405020304" pitchFamily="18" charset="0"/>
                <a:cs typeface="Times New Roman" panose="02020603050405020304" pitchFamily="18" charset="0"/>
              </a:rPr>
              <a:t>: C.I., </a:t>
            </a:r>
            <a:r>
              <a:rPr lang="en-US" sz="1700" dirty="0" err="1">
                <a:effectLst/>
                <a:latin typeface="Times New Roman" panose="02020603050405020304" pitchFamily="18" charset="0"/>
                <a:cs typeface="Times New Roman" panose="02020603050405020304" pitchFamily="18" charset="0"/>
              </a:rPr>
              <a:t>nombres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apellidos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genero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nacionalidad</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dirección</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teléfono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hogar</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domicilio</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estado</a:t>
            </a:r>
            <a:r>
              <a:rPr lang="en-US" sz="1700" dirty="0">
                <a:effectLst/>
                <a:latin typeface="Times New Roman" panose="02020603050405020304" pitchFamily="18" charset="0"/>
                <a:cs typeface="Times New Roman" panose="02020603050405020304" pitchFamily="18" charset="0"/>
              </a:rPr>
              <a:t> social y de </a:t>
            </a:r>
            <a:r>
              <a:rPr lang="en-US" sz="1700" dirty="0" err="1">
                <a:effectLst/>
                <a:latin typeface="Times New Roman" panose="02020603050405020304" pitchFamily="18" charset="0"/>
                <a:cs typeface="Times New Roman" panose="02020603050405020304" pitchFamily="18" charset="0"/>
              </a:rPr>
              <a:t>salud</a:t>
            </a:r>
            <a:r>
              <a:rPr lang="en-US" sz="1700" dirty="0">
                <a:effectLst/>
                <a:latin typeface="Times New Roman" panose="02020603050405020304" pitchFamily="18" charset="0"/>
                <a:cs typeface="Times New Roman" panose="02020603050405020304" pitchFamily="18" charset="0"/>
              </a:rPr>
              <a:t> de los infantes, </a:t>
            </a:r>
            <a:r>
              <a:rPr lang="en-US" sz="1700" dirty="0" err="1">
                <a:effectLst/>
                <a:latin typeface="Times New Roman" panose="02020603050405020304" pitchFamily="18" charset="0"/>
                <a:cs typeface="Times New Roman" panose="02020603050405020304" pitchFamily="18" charset="0"/>
              </a:rPr>
              <a:t>como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talla</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vestimenta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talla</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zapatos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alergias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medicamentos</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toma</a:t>
            </a:r>
            <a:r>
              <a:rPr lang="en-US" sz="1700" dirty="0">
                <a:effectLst/>
                <a:latin typeface="Times New Roman" panose="02020603050405020304" pitchFamily="18" charset="0"/>
                <a:cs typeface="Times New Roman" panose="02020603050405020304" pitchFamily="18" charset="0"/>
              </a:rPr>
              <a:t> regular, </a:t>
            </a:r>
            <a:r>
              <a:rPr lang="en-US" sz="1700" dirty="0" err="1">
                <a:effectLst/>
                <a:latin typeface="Times New Roman" panose="02020603050405020304" pitchFamily="18" charset="0"/>
                <a:cs typeface="Times New Roman" panose="02020603050405020304" pitchFamily="18" charset="0"/>
              </a:rPr>
              <a:t>última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fecha</a:t>
            </a:r>
            <a:r>
              <a:rPr lang="en-US" sz="1700" dirty="0">
                <a:effectLst/>
                <a:latin typeface="Times New Roman" panose="02020603050405020304" pitchFamily="18" charset="0"/>
                <a:cs typeface="Times New Roman" panose="02020603050405020304" pitchFamily="18" charset="0"/>
              </a:rPr>
              <a:t> en la que </a:t>
            </a:r>
            <a:r>
              <a:rPr lang="en-US" sz="1700" dirty="0" err="1">
                <a:effectLst/>
                <a:latin typeface="Times New Roman" panose="02020603050405020304" pitchFamily="18" charset="0"/>
                <a:cs typeface="Times New Roman" panose="02020603050405020304" pitchFamily="18" charset="0"/>
              </a:rPr>
              <a:t>estuvo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enfermo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diagnóstico</a:t>
            </a:r>
            <a:r>
              <a:rPr lang="en-US" sz="1700" dirty="0">
                <a:effectLst/>
                <a:latin typeface="Times New Roman" panose="02020603050405020304" pitchFamily="18" charset="0"/>
                <a:cs typeface="Times New Roman" panose="02020603050405020304" pitchFamily="18" charset="0"/>
              </a:rPr>
              <a:t> y doctor </a:t>
            </a:r>
            <a:r>
              <a:rPr lang="en-US" sz="1700" dirty="0" err="1">
                <a:effectLst/>
                <a:latin typeface="Times New Roman" panose="02020603050405020304" pitchFamily="18" charset="0"/>
                <a:cs typeface="Times New Roman" panose="02020603050405020304" pitchFamily="18" charset="0"/>
              </a:rPr>
              <a:t>tratante</a:t>
            </a:r>
            <a:r>
              <a:rPr lang="en-US" sz="1700" dirty="0">
                <a:effectLst/>
                <a:latin typeface="Times New Roman" panose="02020603050405020304" pitchFamily="18" charset="0"/>
                <a:cs typeface="Times New Roman" panose="02020603050405020304" pitchFamily="18" charset="0"/>
              </a:rPr>
              <a:t>. El </a:t>
            </a:r>
            <a:r>
              <a:rPr lang="en-US" sz="1700" dirty="0" err="1">
                <a:effectLst/>
                <a:latin typeface="Times New Roman" panose="02020603050405020304" pitchFamily="18" charset="0"/>
                <a:cs typeface="Times New Roman" panose="02020603050405020304" pitchFamily="18" charset="0"/>
              </a:rPr>
              <a:t>kínder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cuenta</a:t>
            </a:r>
            <a:r>
              <a:rPr lang="en-US" sz="1700" dirty="0">
                <a:effectLst/>
                <a:latin typeface="Times New Roman" panose="02020603050405020304" pitchFamily="18" charset="0"/>
                <a:cs typeface="Times New Roman" panose="02020603050405020304" pitchFamily="18" charset="0"/>
              </a:rPr>
              <a:t> con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para la </a:t>
            </a:r>
            <a:r>
              <a:rPr lang="en-US" sz="1700" dirty="0" err="1">
                <a:effectLst/>
                <a:latin typeface="Times New Roman" panose="02020603050405020304" pitchFamily="18" charset="0"/>
                <a:cs typeface="Times New Roman" panose="02020603050405020304" pitchFamily="18" charset="0"/>
              </a:rPr>
              <a:t>estimulación</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desarrollo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intelectual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emocional</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motriz</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niño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existe</a:t>
            </a:r>
            <a:r>
              <a:rPr lang="en-US" sz="1700" dirty="0">
                <a:effectLst/>
                <a:latin typeface="Times New Roman" panose="02020603050405020304" pitchFamily="18" charset="0"/>
                <a:cs typeface="Times New Roman" panose="02020603050405020304" pitchFamily="18" charset="0"/>
              </a:rPr>
              <a:t> un conjunto de </a:t>
            </a:r>
            <a:r>
              <a:rPr lang="en-US" sz="1700" dirty="0" err="1">
                <a:effectLst/>
                <a:latin typeface="Times New Roman" panose="02020603050405020304" pitchFamily="18" charset="0"/>
                <a:cs typeface="Times New Roman" panose="02020603050405020304" pitchFamily="18" charset="0"/>
              </a:rPr>
              <a:t>profesionales</a:t>
            </a:r>
            <a:r>
              <a:rPr lang="en-US" sz="1700" dirty="0">
                <a:effectLst/>
                <a:latin typeface="Times New Roman" panose="02020603050405020304" pitchFamily="18" charset="0"/>
                <a:cs typeface="Times New Roman" panose="02020603050405020304" pitchFamily="18" charset="0"/>
              </a:rPr>
              <a:t> que la </a:t>
            </a:r>
            <a:r>
              <a:rPr lang="en-US" sz="1700" dirty="0" err="1">
                <a:effectLst/>
                <a:latin typeface="Times New Roman" panose="02020603050405020304" pitchFamily="18" charset="0"/>
                <a:cs typeface="Times New Roman" panose="02020603050405020304" pitchFamily="18" charset="0"/>
              </a:rPr>
              <a:t>institución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contrata</a:t>
            </a:r>
            <a:r>
              <a:rPr lang="en-US" sz="1700" dirty="0">
                <a:effectLst/>
                <a:latin typeface="Times New Roman" panose="02020603050405020304" pitchFamily="18" charset="0"/>
                <a:cs typeface="Times New Roman" panose="02020603050405020304" pitchFamily="18" charset="0"/>
              </a:rPr>
              <a:t> de los </a:t>
            </a:r>
            <a:r>
              <a:rPr lang="en-US" sz="1700" dirty="0" err="1">
                <a:effectLst/>
                <a:latin typeface="Times New Roman" panose="02020603050405020304" pitchFamily="18" charset="0"/>
                <a:cs typeface="Times New Roman" panose="02020603050405020304" pitchFamily="18" charset="0"/>
              </a:rPr>
              <a:t>cuales</a:t>
            </a:r>
            <a:r>
              <a:rPr lang="en-US" sz="1700" dirty="0">
                <a:effectLst/>
                <a:latin typeface="Times New Roman" panose="02020603050405020304" pitchFamily="18" charset="0"/>
                <a:cs typeface="Times New Roman" panose="02020603050405020304" pitchFamily="18" charset="0"/>
              </a:rPr>
              <a:t> es </a:t>
            </a:r>
            <a:r>
              <a:rPr lang="en-US" sz="1700" dirty="0" err="1">
                <a:effectLst/>
                <a:latin typeface="Times New Roman" panose="02020603050405020304" pitchFamily="18" charset="0"/>
                <a:cs typeface="Times New Roman" panose="02020603050405020304" pitchFamily="18" charset="0"/>
              </a:rPr>
              <a:t>relevante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además</a:t>
            </a:r>
            <a:r>
              <a:rPr lang="en-US" sz="1700" dirty="0">
                <a:effectLst/>
                <a:latin typeface="Times New Roman" panose="02020603050405020304" pitchFamily="18" charset="0"/>
                <a:cs typeface="Times New Roman" panose="02020603050405020304" pitchFamily="18" charset="0"/>
              </a:rPr>
              <a:t> de la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necesaria</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usted</a:t>
            </a:r>
            <a:r>
              <a:rPr lang="en-US" sz="1700" dirty="0">
                <a:effectLst/>
                <a:latin typeface="Times New Roman" panose="02020603050405020304" pitchFamily="18" charset="0"/>
                <a:cs typeface="Times New Roman" panose="02020603050405020304" pitchFamily="18" charset="0"/>
              </a:rPr>
              <a:t> debe </a:t>
            </a:r>
            <a:r>
              <a:rPr lang="en-US" sz="1700" dirty="0" err="1">
                <a:effectLst/>
                <a:latin typeface="Times New Roman" panose="02020603050405020304" pitchFamily="18" charset="0"/>
                <a:cs typeface="Times New Roman" panose="02020603050405020304" pitchFamily="18" charset="0"/>
              </a:rPr>
              <a:t>determinar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número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certificado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profesional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emitido</a:t>
            </a:r>
            <a:r>
              <a:rPr lang="en-US" sz="1700" dirty="0">
                <a:effectLst/>
                <a:latin typeface="Times New Roman" panose="02020603050405020304" pitchFamily="18" charset="0"/>
                <a:cs typeface="Times New Roman" panose="02020603050405020304" pitchFamily="18" charset="0"/>
              </a:rPr>
              <a:t> por la senescyt.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uno de los </a:t>
            </a:r>
            <a:r>
              <a:rPr lang="en-US" sz="1700" dirty="0" err="1">
                <a:effectLst/>
                <a:latin typeface="Times New Roman" panose="02020603050405020304" pitchFamily="18" charset="0"/>
                <a:cs typeface="Times New Roman" panose="02020603050405020304" pitchFamily="18" charset="0"/>
              </a:rPr>
              <a:t>profesionales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ingresa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registra</a:t>
            </a:r>
            <a:r>
              <a:rPr lang="en-US" sz="1700" dirty="0">
                <a:effectLst/>
                <a:latin typeface="Times New Roman" panose="02020603050405020304" pitchFamily="18" charset="0"/>
                <a:cs typeface="Times New Roman" panose="02020603050405020304" pitchFamily="18" charset="0"/>
              </a:rPr>
              <a:t> una </a:t>
            </a:r>
            <a:r>
              <a:rPr lang="en-US" sz="1700" dirty="0" err="1">
                <a:effectLst/>
                <a:latin typeface="Times New Roman" panose="02020603050405020304" pitchFamily="18" charset="0"/>
                <a:cs typeface="Times New Roman" panose="02020603050405020304" pitchFamily="18" charset="0"/>
              </a:rPr>
              <a:t>propuesta</a:t>
            </a:r>
            <a:r>
              <a:rPr lang="en-US" sz="1700" dirty="0">
                <a:effectLst/>
                <a:latin typeface="Times New Roman" panose="02020603050405020304" pitchFamily="18" charset="0"/>
                <a:cs typeface="Times New Roman" panose="02020603050405020304" pitchFamily="18" charset="0"/>
              </a:rPr>
              <a:t> personal </a:t>
            </a:r>
            <a:r>
              <a:rPr lang="en-US" sz="1700" dirty="0" err="1">
                <a:effectLst/>
                <a:latin typeface="Times New Roman" panose="02020603050405020304" pitchFamily="18" charset="0"/>
                <a:cs typeface="Times New Roman" panose="02020603050405020304" pitchFamily="18" charset="0"/>
              </a:rPr>
              <a:t>denominada</a:t>
            </a:r>
            <a:r>
              <a:rPr lang="en-US" sz="1700" dirty="0">
                <a:effectLst/>
                <a:latin typeface="Times New Roman" panose="02020603050405020304" pitchFamily="18" charset="0"/>
                <a:cs typeface="Times New Roman" panose="02020603050405020304" pitchFamily="18" charset="0"/>
              </a:rPr>
              <a:t> “actividadenprograma” que </a:t>
            </a:r>
            <a:r>
              <a:rPr lang="en-US" sz="1700" dirty="0" err="1">
                <a:effectLst/>
                <a:latin typeface="Times New Roman" panose="02020603050405020304" pitchFamily="18" charset="0"/>
                <a:cs typeface="Times New Roman" panose="02020603050405020304" pitchFamily="18" charset="0"/>
              </a:rPr>
              <a:t>pertenece</a:t>
            </a:r>
            <a:r>
              <a:rPr lang="en-US" sz="1700" dirty="0">
                <a:effectLst/>
                <a:latin typeface="Times New Roman" panose="02020603050405020304" pitchFamily="18" charset="0"/>
                <a:cs typeface="Times New Roman" panose="02020603050405020304" pitchFamily="18" charset="0"/>
              </a:rPr>
              <a:t> a uno de los 3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para lo </a:t>
            </a:r>
            <a:r>
              <a:rPr lang="en-US" sz="1700" dirty="0" err="1">
                <a:effectLst/>
                <a:latin typeface="Times New Roman" panose="02020603050405020304" pitchFamily="18" charset="0"/>
                <a:cs typeface="Times New Roman" panose="02020603050405020304" pitchFamily="18" charset="0"/>
              </a:rPr>
              <a:t>cual</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una </a:t>
            </a:r>
            <a:r>
              <a:rPr lang="en-US" sz="1700" dirty="0" err="1">
                <a:effectLst/>
                <a:latin typeface="Times New Roman" panose="02020603050405020304" pitchFamily="18" charset="0"/>
                <a:cs typeface="Times New Roman" panose="02020603050405020304" pitchFamily="18" charset="0"/>
              </a:rPr>
              <a:t>descripción</a:t>
            </a:r>
            <a:r>
              <a:rPr lang="en-US" sz="1700" dirty="0">
                <a:effectLst/>
                <a:latin typeface="Times New Roman" panose="02020603050405020304" pitchFamily="18" charset="0"/>
                <a:cs typeface="Times New Roman" panose="02020603050405020304" pitchFamily="18" charset="0"/>
              </a:rPr>
              <a:t> de lo que </a:t>
            </a:r>
            <a:r>
              <a:rPr lang="en-US" sz="1700" dirty="0" err="1">
                <a:effectLst/>
                <a:latin typeface="Times New Roman" panose="02020603050405020304" pitchFamily="18" charset="0"/>
                <a:cs typeface="Times New Roman" panose="02020603050405020304" pitchFamily="18" charset="0"/>
              </a:rPr>
              <a:t>plantea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materiales</a:t>
            </a:r>
            <a:r>
              <a:rPr lang="en-US" sz="1700" dirty="0">
                <a:effectLst/>
                <a:latin typeface="Times New Roman" panose="02020603050405020304" pitchFamily="18" charset="0"/>
                <a:cs typeface="Times New Roman" panose="02020603050405020304" pitchFamily="18" charset="0"/>
              </a:rPr>
              <a:t> a usar, </a:t>
            </a:r>
            <a:r>
              <a:rPr lang="en-US" sz="1700" dirty="0" err="1">
                <a:effectLst/>
                <a:latin typeface="Times New Roman" panose="02020603050405020304" pitchFamily="18" charset="0"/>
                <a:cs typeface="Times New Roman" panose="02020603050405020304" pitchFamily="18" charset="0"/>
              </a:rPr>
              <a:t>tiempo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duración</a:t>
            </a:r>
            <a:r>
              <a:rPr lang="en-US" sz="1700" dirty="0">
                <a:effectLst/>
                <a:latin typeface="Times New Roman" panose="02020603050405020304" pitchFamily="18" charset="0"/>
                <a:cs typeface="Times New Roman" panose="02020603050405020304" pitchFamily="18" charset="0"/>
              </a:rPr>
              <a:t> en meses; Los infantes son </a:t>
            </a:r>
            <a:r>
              <a:rPr lang="en-US" sz="1700" dirty="0" err="1">
                <a:effectLst/>
                <a:latin typeface="Times New Roman" panose="02020603050405020304" pitchFamily="18" charset="0"/>
                <a:cs typeface="Times New Roman" panose="02020603050405020304" pitchFamily="18" charset="0"/>
              </a:rPr>
              <a:t>inscritos</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estas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actividades</a:t>
            </a:r>
            <a:r>
              <a:rPr lang="en-US" sz="1700" dirty="0">
                <a:effectLst/>
                <a:latin typeface="Times New Roman" panose="02020603050405020304" pitchFamily="18" charset="0"/>
                <a:cs typeface="Times New Roman" panose="02020603050405020304" pitchFamily="18" charset="0"/>
              </a:rPr>
              <a:t> en la </a:t>
            </a:r>
            <a:r>
              <a:rPr lang="en-US" sz="1700" dirty="0" err="1">
                <a:effectLst/>
                <a:latin typeface="Times New Roman" panose="02020603050405020304" pitchFamily="18" charset="0"/>
                <a:cs typeface="Times New Roman" panose="02020603050405020304" pitchFamily="18" charset="0"/>
              </a:rPr>
              <a:t>cual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obtienen</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rendimiento</a:t>
            </a:r>
            <a:r>
              <a:rPr lang="en-US" sz="1700" dirty="0">
                <a:effectLst/>
                <a:latin typeface="Times New Roman" panose="02020603050405020304" pitchFamily="18" charset="0"/>
                <a:cs typeface="Times New Roman" panose="02020603050405020304" pitchFamily="18" charset="0"/>
              </a:rPr>
              <a:t> de: regular, </a:t>
            </a:r>
            <a:r>
              <a:rPr lang="en-US" sz="1700" dirty="0" err="1">
                <a:effectLst/>
                <a:latin typeface="Times New Roman" panose="02020603050405020304" pitchFamily="18" charset="0"/>
                <a:cs typeface="Times New Roman" panose="02020603050405020304" pitchFamily="18" charset="0"/>
              </a:rPr>
              <a:t>bueno</a:t>
            </a:r>
            <a:r>
              <a:rPr lang="en-US" sz="1700" dirty="0">
                <a:effectLst/>
                <a:latin typeface="Times New Roman" panose="02020603050405020304" pitchFamily="18" charset="0"/>
                <a:cs typeface="Times New Roman" panose="02020603050405020304" pitchFamily="18" charset="0"/>
              </a:rPr>
              <a:t> o </a:t>
            </a:r>
            <a:r>
              <a:rPr lang="en-US" sz="1700" dirty="0" err="1">
                <a:effectLst/>
                <a:latin typeface="Times New Roman" panose="02020603050405020304" pitchFamily="18" charset="0"/>
                <a:cs typeface="Times New Roman" panose="02020603050405020304" pitchFamily="18" charset="0"/>
              </a:rPr>
              <a:t>excelente</a:t>
            </a:r>
            <a:r>
              <a:rPr lang="en-US" sz="1700" dirty="0">
                <a:effectLst/>
                <a:latin typeface="Times New Roman" panose="02020603050405020304" pitchFamily="18" charset="0"/>
                <a:cs typeface="Times New Roman" panose="02020603050405020304" pitchFamily="18" charset="0"/>
              </a:rPr>
              <a:t> y las </a:t>
            </a:r>
            <a:r>
              <a:rPr lang="en-US" sz="1700" dirty="0" err="1">
                <a:effectLst/>
                <a:latin typeface="Times New Roman" panose="02020603050405020304" pitchFamily="18" charset="0"/>
                <a:cs typeface="Times New Roman" panose="02020603050405020304" pitchFamily="18" charset="0"/>
              </a:rPr>
              <a:t>observaciones</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caso</a:t>
            </a:r>
            <a:r>
              <a:rPr lang="en-US" sz="1700" dirty="0">
                <a:effectLst/>
                <a:latin typeface="Times New Roman" panose="02020603050405020304" pitchFamily="18" charset="0"/>
                <a:cs typeface="Times New Roman" panose="02020603050405020304" pitchFamily="18" charset="0"/>
              </a:rPr>
              <a:t>. El </a:t>
            </a:r>
            <a:r>
              <a:rPr lang="en-US" sz="1700" dirty="0" err="1">
                <a:effectLst/>
                <a:latin typeface="Times New Roman" panose="02020603050405020304" pitchFamily="18" charset="0"/>
                <a:cs typeface="Times New Roman" panose="02020603050405020304" pitchFamily="18" charset="0"/>
              </a:rPr>
              <a:t>kínder</a:t>
            </a:r>
            <a:r>
              <a:rPr lang="en-US" sz="1700" dirty="0">
                <a:effectLst/>
                <a:latin typeface="Times New Roman" panose="02020603050405020304" pitchFamily="18" charset="0"/>
                <a:cs typeface="Times New Roman" panose="02020603050405020304" pitchFamily="18" charset="0"/>
              </a:rPr>
              <a:t> solo </a:t>
            </a:r>
            <a:r>
              <a:rPr lang="en-US" sz="1700" dirty="0" err="1">
                <a:effectLst/>
                <a:latin typeface="Times New Roman" panose="02020603050405020304" pitchFamily="18" charset="0"/>
                <a:cs typeface="Times New Roman" panose="02020603050405020304" pitchFamily="18" charset="0"/>
              </a:rPr>
              <a:t>acepta</a:t>
            </a:r>
            <a:r>
              <a:rPr lang="en-US" sz="1700" dirty="0">
                <a:effectLst/>
                <a:latin typeface="Times New Roman" panose="02020603050405020304" pitchFamily="18" charset="0"/>
                <a:cs typeface="Times New Roman" panose="02020603050405020304" pitchFamily="18" charset="0"/>
              </a:rPr>
              <a:t> infantes para los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entre los 3 y 4 </a:t>
            </a:r>
            <a:r>
              <a:rPr lang="en-US" sz="1700" dirty="0" err="1">
                <a:effectLst/>
                <a:latin typeface="Times New Roman" panose="02020603050405020304" pitchFamily="18" charset="0"/>
                <a:cs typeface="Times New Roman" panose="02020603050405020304" pitchFamily="18" charset="0"/>
              </a:rPr>
              <a:t>años</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edad</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hacer</a:t>
            </a:r>
            <a:r>
              <a:rPr lang="en-US" sz="1700" dirty="0">
                <a:effectLst/>
                <a:latin typeface="Times New Roman" panose="02020603050405020304" pitchFamily="18" charset="0"/>
                <a:cs typeface="Times New Roman" panose="02020603050405020304" pitchFamily="18" charset="0"/>
              </a:rPr>
              <a:t> con trigger).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modelo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debe </a:t>
            </a:r>
            <a:r>
              <a:rPr lang="en-US" sz="1700" dirty="0" err="1">
                <a:effectLst/>
                <a:latin typeface="Times New Roman" panose="02020603050405020304" pitchFamily="18" charset="0"/>
                <a:cs typeface="Times New Roman" panose="02020603050405020304" pitchFamily="18" charset="0"/>
              </a:rPr>
              <a:t>lograr</a:t>
            </a:r>
            <a:r>
              <a:rPr lang="en-US" sz="1700" dirty="0">
                <a:effectLst/>
                <a:latin typeface="Times New Roman" panose="02020603050405020304" pitchFamily="18" charset="0"/>
                <a:cs typeface="Times New Roman" panose="02020603050405020304" pitchFamily="18" charset="0"/>
              </a:rPr>
              <a:t> lo anterior y </a:t>
            </a:r>
            <a:r>
              <a:rPr lang="en-US" sz="1700" dirty="0" err="1">
                <a:effectLst/>
                <a:latin typeface="Times New Roman" panose="02020603050405020304" pitchFamily="18" charset="0"/>
                <a:cs typeface="Times New Roman" panose="02020603050405020304" pitchFamily="18" charset="0"/>
              </a:rPr>
              <a:t>además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poder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realizar</a:t>
            </a:r>
            <a:r>
              <a:rPr lang="en-US" sz="1700" dirty="0">
                <a:effectLst/>
                <a:latin typeface="Times New Roman" panose="02020603050405020304" pitchFamily="18" charset="0"/>
                <a:cs typeface="Times New Roman" panose="02020603050405020304" pitchFamily="18" charset="0"/>
              </a:rPr>
              <a:t> las </a:t>
            </a:r>
            <a:r>
              <a:rPr lang="en-US" sz="1700" dirty="0" err="1">
                <a:effectLst/>
                <a:latin typeface="Times New Roman" panose="02020603050405020304" pitchFamily="18" charset="0"/>
                <a:cs typeface="Times New Roman" panose="02020603050405020304" pitchFamily="18" charset="0"/>
              </a:rPr>
              <a:t>siguientes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consultas</a:t>
            </a:r>
            <a:r>
              <a:rPr lang="en-US" sz="1700" dirty="0">
                <a:effectLst/>
                <a:latin typeface="Times New Roman" panose="02020603050405020304" pitchFamily="18" charset="0"/>
                <a:cs typeface="Times New Roman" panose="02020603050405020304" pitchFamily="18" charset="0"/>
              </a:rPr>
              <a:t>: </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Qué</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estudiantes</a:t>
            </a:r>
            <a:r>
              <a:rPr lang="en-US" sz="1700" dirty="0">
                <a:effectLst/>
                <a:latin typeface="Times New Roman" panose="02020603050405020304" pitchFamily="18" charset="0"/>
                <a:cs typeface="Times New Roman" panose="02020603050405020304" pitchFamily="18" charset="0"/>
              </a:rPr>
              <a:t> no </a:t>
            </a:r>
            <a:r>
              <a:rPr lang="en-US" sz="1700" dirty="0" err="1">
                <a:effectLst/>
                <a:latin typeface="Times New Roman" panose="02020603050405020304" pitchFamily="18" charset="0"/>
                <a:cs typeface="Times New Roman" panose="02020603050405020304" pitchFamily="18" charset="0"/>
              </a:rPr>
              <a:t>tienen</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madre</a:t>
            </a:r>
            <a:r>
              <a:rPr lang="en-US" sz="1700" dirty="0">
                <a:effectLst/>
                <a:latin typeface="Times New Roman" panose="02020603050405020304" pitchFamily="18" charset="0"/>
                <a:cs typeface="Times New Roman" panose="02020603050405020304" pitchFamily="18" charset="0"/>
              </a:rPr>
              <a:t> de forma </a:t>
            </a:r>
            <a:r>
              <a:rPr lang="en-US" sz="1700" dirty="0" err="1">
                <a:effectLst/>
                <a:latin typeface="Times New Roman" panose="02020603050405020304" pitchFamily="18" charset="0"/>
                <a:cs typeface="Times New Roman" panose="02020603050405020304" pitchFamily="18" charset="0"/>
              </a:rPr>
              <a:t>activa</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vida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Qué</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estudiantes</a:t>
            </a:r>
            <a:r>
              <a:rPr lang="en-US" sz="1700" dirty="0">
                <a:effectLst/>
                <a:latin typeface="Times New Roman" panose="02020603050405020304" pitchFamily="18" charset="0"/>
                <a:cs typeface="Times New Roman" panose="02020603050405020304" pitchFamily="18" charset="0"/>
              </a:rPr>
              <a:t> no </a:t>
            </a:r>
            <a:r>
              <a:rPr lang="en-US" sz="1700" dirty="0" err="1">
                <a:effectLst/>
                <a:latin typeface="Times New Roman" panose="02020603050405020304" pitchFamily="18" charset="0"/>
                <a:cs typeface="Times New Roman" panose="02020603050405020304" pitchFamily="18" charset="0"/>
              </a:rPr>
              <a:t>tienen</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padre de forma </a:t>
            </a:r>
            <a:r>
              <a:rPr lang="en-US" sz="1700" dirty="0" err="1">
                <a:effectLst/>
                <a:latin typeface="Times New Roman" panose="02020603050405020304" pitchFamily="18" charset="0"/>
                <a:cs typeface="Times New Roman" panose="02020603050405020304" pitchFamily="18" charset="0"/>
              </a:rPr>
              <a:t>activa</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vida</a:t>
            </a:r>
            <a:r>
              <a:rPr lang="en-US" sz="1700" dirty="0">
                <a:effectLst/>
                <a:latin typeface="Times New Roman" panose="02020603050405020304" pitchFamily="18" charset="0"/>
                <a:cs typeface="Times New Roman" panose="02020603050405020304" pitchFamily="18" charset="0"/>
              </a:rPr>
              <a:t>? </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Cantidad</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calificaciones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regulares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buenas</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excelentes</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actividad</a:t>
            </a:r>
            <a:r>
              <a:rPr lang="en-US" sz="1700" dirty="0">
                <a:effectLst/>
                <a:latin typeface="Times New Roman" panose="02020603050405020304" pitchFamily="18" charset="0"/>
                <a:cs typeface="Times New Roman" panose="02020603050405020304" pitchFamily="18" charset="0"/>
              </a:rPr>
              <a:t> por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infante.</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 </a:t>
            </a:r>
            <a:r>
              <a:rPr lang="en-US" sz="1700" dirty="0" err="1">
                <a:effectLst/>
                <a:latin typeface="Times New Roman" panose="02020603050405020304" pitchFamily="18" charset="0"/>
                <a:cs typeface="Times New Roman" panose="02020603050405020304" pitchFamily="18" charset="0"/>
              </a:rPr>
              <a:t>Cantidad</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profesores</a:t>
            </a:r>
            <a:r>
              <a:rPr lang="en-US" sz="1700" dirty="0">
                <a:effectLst/>
                <a:latin typeface="Times New Roman" panose="02020603050405020304" pitchFamily="18" charset="0"/>
                <a:cs typeface="Times New Roman" panose="02020603050405020304" pitchFamily="18" charset="0"/>
              </a:rPr>
              <a:t> hombres y </a:t>
            </a:r>
            <a:r>
              <a:rPr lang="en-US" sz="1700" dirty="0" err="1">
                <a:effectLst/>
                <a:latin typeface="Times New Roman" panose="02020603050405020304" pitchFamily="18" charset="0"/>
                <a:cs typeface="Times New Roman" panose="02020603050405020304" pitchFamily="18" charset="0"/>
              </a:rPr>
              <a:t>mujeres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tiene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programa</a:t>
            </a:r>
            <a:r>
              <a:rPr lang="en-US" sz="1700" dirty="0">
                <a:effectLst/>
                <a:latin typeface="Times New Roman" panose="02020603050405020304" pitchFamily="18" charset="0"/>
                <a:cs typeface="Times New Roman" panose="02020603050405020304" pitchFamily="18" charset="0"/>
              </a:rPr>
              <a:t>.</a:t>
            </a:r>
          </a:p>
        </p:txBody>
      </p:sp>
      <p:pic>
        <p:nvPicPr>
          <p:cNvPr id="2" name="Imagen 1">
            <a:hlinkClick r:id="rId2" action="ppaction://hlinksldjump"/>
            <a:extLst>
              <a:ext uri="{FF2B5EF4-FFF2-40B4-BE49-F238E27FC236}">
                <a16:creationId xmlns:a16="http://schemas.microsoft.com/office/drawing/2014/main" id="{AC17379E-93BA-4716-8F40-A80EF4279756}"/>
              </a:ext>
            </a:extLst>
          </p:cNvPr>
          <p:cNvPicPr>
            <a:picLocks noChangeAspect="1"/>
          </p:cNvPicPr>
          <p:nvPr/>
        </p:nvPicPr>
        <p:blipFill rotWithShape="1">
          <a:blip r:embed="rId3"/>
          <a:srcRect l="13457" t="25972" r="5851" b="28968"/>
          <a:stretch/>
        </p:blipFill>
        <p:spPr>
          <a:xfrm>
            <a:off x="10283251" y="20986"/>
            <a:ext cx="1908749" cy="640080"/>
          </a:xfrm>
          <a:prstGeom prst="rect">
            <a:avLst/>
          </a:prstGeom>
        </p:spPr>
      </p:pic>
    </p:spTree>
    <p:extLst>
      <p:ext uri="{BB962C8B-B14F-4D97-AF65-F5344CB8AC3E}">
        <p14:creationId xmlns:p14="http://schemas.microsoft.com/office/powerpoint/2010/main" val="103283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3DCE5BD-CFFE-4D86-9E1D-43B2A941204A}"/>
              </a:ext>
            </a:extLst>
          </p:cNvPr>
          <p:cNvSpPr txBox="1"/>
          <p:nvPr/>
        </p:nvSpPr>
        <p:spPr>
          <a:xfrm>
            <a:off x="0" y="0"/>
            <a:ext cx="4714464"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MODELO CONCEPTUAL</a:t>
            </a:r>
          </a:p>
        </p:txBody>
      </p:sp>
      <p:pic>
        <p:nvPicPr>
          <p:cNvPr id="4" name="Gráfico 3" descr="Diseño web con relleno sólido">
            <a:hlinkClick r:id="rId2"/>
            <a:extLst>
              <a:ext uri="{FF2B5EF4-FFF2-40B4-BE49-F238E27FC236}">
                <a16:creationId xmlns:a16="http://schemas.microsoft.com/office/drawing/2014/main" id="{14399892-75C5-476F-B454-0BDE7E14DB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1938" y="-127006"/>
            <a:ext cx="777232" cy="777232"/>
          </a:xfrm>
          <a:prstGeom prst="rect">
            <a:avLst/>
          </a:prstGeom>
        </p:spPr>
      </p:pic>
      <p:pic>
        <p:nvPicPr>
          <p:cNvPr id="10" name="Imagen 9">
            <a:hlinkClick r:id="rId5" action="ppaction://hlinksldjump"/>
            <a:extLst>
              <a:ext uri="{FF2B5EF4-FFF2-40B4-BE49-F238E27FC236}">
                <a16:creationId xmlns:a16="http://schemas.microsoft.com/office/drawing/2014/main" id="{868CEE06-710A-475D-A6D5-53BA30429174}"/>
              </a:ext>
            </a:extLst>
          </p:cNvPr>
          <p:cNvPicPr>
            <a:picLocks noChangeAspect="1"/>
          </p:cNvPicPr>
          <p:nvPr/>
        </p:nvPicPr>
        <p:blipFill rotWithShape="1">
          <a:blip r:embed="rId6"/>
          <a:srcRect l="13457" t="25972" r="5851" b="28968"/>
          <a:stretch/>
        </p:blipFill>
        <p:spPr>
          <a:xfrm>
            <a:off x="10283251" y="20986"/>
            <a:ext cx="1908749" cy="640080"/>
          </a:xfrm>
          <a:prstGeom prst="rect">
            <a:avLst/>
          </a:prstGeom>
        </p:spPr>
      </p:pic>
      <p:pic>
        <p:nvPicPr>
          <p:cNvPr id="14" name="Imagen 13">
            <a:extLst>
              <a:ext uri="{FF2B5EF4-FFF2-40B4-BE49-F238E27FC236}">
                <a16:creationId xmlns:a16="http://schemas.microsoft.com/office/drawing/2014/main" id="{D6B1A356-EF11-4F7F-87A4-5B5ED8D74F07}"/>
              </a:ext>
            </a:extLst>
          </p:cNvPr>
          <p:cNvPicPr>
            <a:picLocks noChangeAspect="1"/>
          </p:cNvPicPr>
          <p:nvPr/>
        </p:nvPicPr>
        <p:blipFill>
          <a:blip r:embed="rId7"/>
          <a:stretch>
            <a:fillRect/>
          </a:stretch>
        </p:blipFill>
        <p:spPr>
          <a:xfrm>
            <a:off x="0" y="650226"/>
            <a:ext cx="12192000" cy="6207774"/>
          </a:xfrm>
          <a:prstGeom prst="rect">
            <a:avLst/>
          </a:prstGeom>
        </p:spPr>
      </p:pic>
    </p:spTree>
    <p:extLst>
      <p:ext uri="{BB962C8B-B14F-4D97-AF65-F5344CB8AC3E}">
        <p14:creationId xmlns:p14="http://schemas.microsoft.com/office/powerpoint/2010/main" val="408543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702A1C3-CE44-49D2-87B5-881A8D2DC9B7}"/>
              </a:ext>
            </a:extLst>
          </p:cNvPr>
          <p:cNvSpPr txBox="1"/>
          <p:nvPr/>
        </p:nvSpPr>
        <p:spPr>
          <a:xfrm>
            <a:off x="0" y="-15893"/>
            <a:ext cx="432967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800" b="1">
                <a:effectLst>
                  <a:outerShdw blurRad="38100" dist="38100" dir="2700000" algn="tl">
                    <a:srgbClr val="000000">
                      <a:alpha val="43137"/>
                    </a:srgbClr>
                  </a:outerShdw>
                </a:effectLst>
              </a:rPr>
              <a:t>MODELO LOGICO</a:t>
            </a:r>
            <a:endParaRPr lang="es-EC" sz="2800" b="1" dirty="0">
              <a:effectLst>
                <a:outerShdw blurRad="38100" dist="38100" dir="2700000" algn="tl">
                  <a:srgbClr val="000000">
                    <a:alpha val="43137"/>
                  </a:srgbClr>
                </a:outerShdw>
              </a:effectLst>
            </a:endParaRPr>
          </a:p>
        </p:txBody>
      </p:sp>
      <p:pic>
        <p:nvPicPr>
          <p:cNvPr id="4" name="Gráfico 3" descr="Diseño web con relleno sólido">
            <a:hlinkClick r:id="rId3"/>
            <a:extLst>
              <a:ext uri="{FF2B5EF4-FFF2-40B4-BE49-F238E27FC236}">
                <a16:creationId xmlns:a16="http://schemas.microsoft.com/office/drawing/2014/main" id="{C1390306-EE1C-46D4-B21F-507DADEB19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29676" y="-142899"/>
            <a:ext cx="777232" cy="777232"/>
          </a:xfrm>
          <a:prstGeom prst="rect">
            <a:avLst/>
          </a:prstGeom>
        </p:spPr>
      </p:pic>
      <p:pic>
        <p:nvPicPr>
          <p:cNvPr id="14" name="Imagen 13">
            <a:hlinkClick r:id="rId6" action="ppaction://hlinksldjump"/>
            <a:extLst>
              <a:ext uri="{FF2B5EF4-FFF2-40B4-BE49-F238E27FC236}">
                <a16:creationId xmlns:a16="http://schemas.microsoft.com/office/drawing/2014/main" id="{E9962555-7370-4B17-8AD9-2D5A8A51D165}"/>
              </a:ext>
            </a:extLst>
          </p:cNvPr>
          <p:cNvPicPr>
            <a:picLocks noChangeAspect="1"/>
          </p:cNvPicPr>
          <p:nvPr/>
        </p:nvPicPr>
        <p:blipFill rotWithShape="1">
          <a:blip r:embed="rId7"/>
          <a:srcRect l="13457" t="25972" r="5851" b="28968"/>
          <a:stretch/>
        </p:blipFill>
        <p:spPr>
          <a:xfrm>
            <a:off x="10283251" y="20986"/>
            <a:ext cx="1908749" cy="640080"/>
          </a:xfrm>
          <a:prstGeom prst="rect">
            <a:avLst/>
          </a:prstGeom>
        </p:spPr>
      </p:pic>
      <p:pic>
        <p:nvPicPr>
          <p:cNvPr id="26" name="Imagen 25">
            <a:extLst>
              <a:ext uri="{FF2B5EF4-FFF2-40B4-BE49-F238E27FC236}">
                <a16:creationId xmlns:a16="http://schemas.microsoft.com/office/drawing/2014/main" id="{90183DDB-1DC5-4826-9ABA-A6CEB8A0C9B5}"/>
              </a:ext>
            </a:extLst>
          </p:cNvPr>
          <p:cNvPicPr>
            <a:picLocks noChangeAspect="1"/>
          </p:cNvPicPr>
          <p:nvPr/>
        </p:nvPicPr>
        <p:blipFill>
          <a:blip r:embed="rId8"/>
          <a:stretch>
            <a:fillRect/>
          </a:stretch>
        </p:blipFill>
        <p:spPr>
          <a:xfrm>
            <a:off x="0" y="543560"/>
            <a:ext cx="12192000" cy="6314440"/>
          </a:xfrm>
          <a:prstGeom prst="rect">
            <a:avLst/>
          </a:prstGeom>
        </p:spPr>
      </p:pic>
    </p:spTree>
    <p:extLst>
      <p:ext uri="{BB962C8B-B14F-4D97-AF65-F5344CB8AC3E}">
        <p14:creationId xmlns:p14="http://schemas.microsoft.com/office/powerpoint/2010/main" val="71013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C946E67-92E9-4C83-B246-026F1DDF27EF}"/>
              </a:ext>
            </a:extLst>
          </p:cNvPr>
          <p:cNvSpPr txBox="1"/>
          <p:nvPr/>
        </p:nvSpPr>
        <p:spPr>
          <a:xfrm>
            <a:off x="0" y="0"/>
            <a:ext cx="3547940"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400" b="1" dirty="0">
                <a:effectLst>
                  <a:outerShdw blurRad="38100" dist="38100" dir="2700000" algn="tl">
                    <a:srgbClr val="000000">
                      <a:alpha val="43137"/>
                    </a:srgbClr>
                  </a:outerShdw>
                </a:effectLst>
              </a:rPr>
              <a:t>MODELO FISICO</a:t>
            </a:r>
          </a:p>
        </p:txBody>
      </p:sp>
      <p:pic>
        <p:nvPicPr>
          <p:cNvPr id="4" name="Gráfico 3" descr="Diseño web con relleno sólido">
            <a:hlinkClick r:id="rId3"/>
            <a:extLst>
              <a:ext uri="{FF2B5EF4-FFF2-40B4-BE49-F238E27FC236}">
                <a16:creationId xmlns:a16="http://schemas.microsoft.com/office/drawing/2014/main" id="{053C7B66-A3D1-4C4F-A74F-0F251F031C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7940" y="-151320"/>
            <a:ext cx="777232" cy="777232"/>
          </a:xfrm>
          <a:prstGeom prst="rect">
            <a:avLst/>
          </a:prstGeom>
        </p:spPr>
      </p:pic>
      <p:pic>
        <p:nvPicPr>
          <p:cNvPr id="12" name="Imagen 11">
            <a:hlinkClick r:id="rId6" action="ppaction://hlinksldjump"/>
            <a:extLst>
              <a:ext uri="{FF2B5EF4-FFF2-40B4-BE49-F238E27FC236}">
                <a16:creationId xmlns:a16="http://schemas.microsoft.com/office/drawing/2014/main" id="{89617DC3-1321-4384-89D9-FFD79B395AF4}"/>
              </a:ext>
            </a:extLst>
          </p:cNvPr>
          <p:cNvPicPr>
            <a:picLocks noChangeAspect="1"/>
          </p:cNvPicPr>
          <p:nvPr/>
        </p:nvPicPr>
        <p:blipFill rotWithShape="1">
          <a:blip r:embed="rId7"/>
          <a:srcRect l="13457" t="25972" r="5851" b="28968"/>
          <a:stretch/>
        </p:blipFill>
        <p:spPr>
          <a:xfrm>
            <a:off x="10283251" y="20986"/>
            <a:ext cx="1908749" cy="640080"/>
          </a:xfrm>
          <a:prstGeom prst="rect">
            <a:avLst/>
          </a:prstGeom>
        </p:spPr>
      </p:pic>
      <p:pic>
        <p:nvPicPr>
          <p:cNvPr id="16" name="Imagen 15">
            <a:extLst>
              <a:ext uri="{FF2B5EF4-FFF2-40B4-BE49-F238E27FC236}">
                <a16:creationId xmlns:a16="http://schemas.microsoft.com/office/drawing/2014/main" id="{3036CB67-B937-4B98-8880-19A1AB91D8AC}"/>
              </a:ext>
            </a:extLst>
          </p:cNvPr>
          <p:cNvPicPr>
            <a:picLocks noChangeAspect="1"/>
          </p:cNvPicPr>
          <p:nvPr/>
        </p:nvPicPr>
        <p:blipFill>
          <a:blip r:embed="rId8"/>
          <a:stretch>
            <a:fillRect/>
          </a:stretch>
        </p:blipFill>
        <p:spPr>
          <a:xfrm>
            <a:off x="1169232" y="225683"/>
            <a:ext cx="10233552" cy="6611331"/>
          </a:xfrm>
          <a:prstGeom prst="rect">
            <a:avLst/>
          </a:prstGeom>
        </p:spPr>
      </p:pic>
    </p:spTree>
    <p:extLst>
      <p:ext uri="{BB962C8B-B14F-4D97-AF65-F5344CB8AC3E}">
        <p14:creationId xmlns:p14="http://schemas.microsoft.com/office/powerpoint/2010/main" val="379729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3030C93-AA95-458D-9B7F-1418E0829ADA}"/>
              </a:ext>
            </a:extLst>
          </p:cNvPr>
          <p:cNvPicPr>
            <a:picLocks noChangeAspect="1"/>
          </p:cNvPicPr>
          <p:nvPr/>
        </p:nvPicPr>
        <p:blipFill rotWithShape="1">
          <a:blip r:embed="rId2"/>
          <a:srcRect b="719"/>
          <a:stretch/>
        </p:blipFill>
        <p:spPr>
          <a:xfrm>
            <a:off x="116355" y="1783830"/>
            <a:ext cx="5721398" cy="4933272"/>
          </a:xfrm>
          <a:prstGeom prst="rect">
            <a:avLst/>
          </a:prstGeom>
        </p:spPr>
      </p:pic>
      <p:pic>
        <p:nvPicPr>
          <p:cNvPr id="11" name="Imagen 10">
            <a:extLst>
              <a:ext uri="{FF2B5EF4-FFF2-40B4-BE49-F238E27FC236}">
                <a16:creationId xmlns:a16="http://schemas.microsoft.com/office/drawing/2014/main" id="{51B69F4C-97F6-4ACE-96E1-EE3BF570C40C}"/>
              </a:ext>
            </a:extLst>
          </p:cNvPr>
          <p:cNvPicPr>
            <a:picLocks noChangeAspect="1"/>
          </p:cNvPicPr>
          <p:nvPr/>
        </p:nvPicPr>
        <p:blipFill>
          <a:blip r:embed="rId3"/>
          <a:stretch>
            <a:fillRect/>
          </a:stretch>
        </p:blipFill>
        <p:spPr>
          <a:xfrm>
            <a:off x="6096000" y="1783830"/>
            <a:ext cx="4625377" cy="4844702"/>
          </a:xfrm>
          <a:prstGeom prst="rect">
            <a:avLst/>
          </a:prstGeom>
        </p:spPr>
      </p:pic>
      <p:sp>
        <p:nvSpPr>
          <p:cNvPr id="4" name="CuadroTexto 3">
            <a:extLst>
              <a:ext uri="{FF2B5EF4-FFF2-40B4-BE49-F238E27FC236}">
                <a16:creationId xmlns:a16="http://schemas.microsoft.com/office/drawing/2014/main" id="{B30526D2-9573-4794-AD4F-76EA0BD768D4}"/>
              </a:ext>
            </a:extLst>
          </p:cNvPr>
          <p:cNvSpPr txBox="1"/>
          <p:nvPr/>
        </p:nvSpPr>
        <p:spPr>
          <a:xfrm>
            <a:off x="1" y="987251"/>
            <a:ext cx="511769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DE TABLAS</a:t>
            </a:r>
            <a:endParaRPr lang="es-EC" sz="3600" b="1" dirty="0">
              <a:effectLst>
                <a:outerShdw blurRad="38100" dist="38100" dir="2700000" algn="tl">
                  <a:srgbClr val="000000">
                    <a:alpha val="43137"/>
                  </a:srgbClr>
                </a:outerShdw>
              </a:effectLst>
            </a:endParaRPr>
          </a:p>
        </p:txBody>
      </p:sp>
      <p:pic>
        <p:nvPicPr>
          <p:cNvPr id="3" name="Gráfico 2" descr="Diseño web con relleno sólido">
            <a:hlinkClick r:id="rId4"/>
            <a:extLst>
              <a:ext uri="{FF2B5EF4-FFF2-40B4-BE49-F238E27FC236}">
                <a16:creationId xmlns:a16="http://schemas.microsoft.com/office/drawing/2014/main" id="{EC82D943-C5AB-4F99-A752-8B83384755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7691" y="921800"/>
            <a:ext cx="777232" cy="777232"/>
          </a:xfrm>
          <a:prstGeom prst="rect">
            <a:avLst/>
          </a:prstGeom>
        </p:spPr>
      </p:pic>
      <p:sp>
        <p:nvSpPr>
          <p:cNvPr id="6" name="CuadroTexto 5">
            <a:extLst>
              <a:ext uri="{FF2B5EF4-FFF2-40B4-BE49-F238E27FC236}">
                <a16:creationId xmlns:a16="http://schemas.microsoft.com/office/drawing/2014/main" id="{2653F1D1-F3CD-40F2-ACFE-9A815322B723}"/>
              </a:ext>
            </a:extLst>
          </p:cNvPr>
          <p:cNvSpPr txBox="1"/>
          <p:nvPr/>
        </p:nvSpPr>
        <p:spPr>
          <a:xfrm>
            <a:off x="-13038" y="-14870"/>
            <a:ext cx="5130729"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BASE DATOS</a:t>
            </a:r>
            <a:endParaRPr lang="es-EC" sz="3600" b="1" dirty="0">
              <a:effectLst>
                <a:outerShdw blurRad="38100" dist="38100" dir="2700000" algn="tl">
                  <a:srgbClr val="000000">
                    <a:alpha val="43137"/>
                  </a:srgbClr>
                </a:outerShdw>
              </a:effectLst>
            </a:endParaRPr>
          </a:p>
        </p:txBody>
      </p:sp>
      <p:pic>
        <p:nvPicPr>
          <p:cNvPr id="7" name="Gráfico 6" descr="Diseño web con relleno sólido">
            <a:hlinkClick r:id="rId7"/>
            <a:extLst>
              <a:ext uri="{FF2B5EF4-FFF2-40B4-BE49-F238E27FC236}">
                <a16:creationId xmlns:a16="http://schemas.microsoft.com/office/drawing/2014/main" id="{D48649C6-91C0-4836-BD91-436B9CC3BB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17691" y="-33327"/>
            <a:ext cx="777232" cy="777232"/>
          </a:xfrm>
          <a:prstGeom prst="rect">
            <a:avLst/>
          </a:prstGeom>
        </p:spPr>
      </p:pic>
      <p:pic>
        <p:nvPicPr>
          <p:cNvPr id="5" name="Imagen 4">
            <a:extLst>
              <a:ext uri="{FF2B5EF4-FFF2-40B4-BE49-F238E27FC236}">
                <a16:creationId xmlns:a16="http://schemas.microsoft.com/office/drawing/2014/main" id="{5DE85A7B-E81E-4696-8CA6-EE3CBB35C66D}"/>
              </a:ext>
            </a:extLst>
          </p:cNvPr>
          <p:cNvPicPr>
            <a:picLocks noChangeAspect="1"/>
          </p:cNvPicPr>
          <p:nvPr/>
        </p:nvPicPr>
        <p:blipFill>
          <a:blip r:embed="rId8"/>
          <a:stretch>
            <a:fillRect/>
          </a:stretch>
        </p:blipFill>
        <p:spPr>
          <a:xfrm>
            <a:off x="470258" y="649918"/>
            <a:ext cx="2304130" cy="292790"/>
          </a:xfrm>
          <a:prstGeom prst="rect">
            <a:avLst/>
          </a:prstGeom>
        </p:spPr>
      </p:pic>
      <p:pic>
        <p:nvPicPr>
          <p:cNvPr id="12" name="Imagen 11">
            <a:hlinkClick r:id="rId9" action="ppaction://hlinksldjump"/>
            <a:extLst>
              <a:ext uri="{FF2B5EF4-FFF2-40B4-BE49-F238E27FC236}">
                <a16:creationId xmlns:a16="http://schemas.microsoft.com/office/drawing/2014/main" id="{7080D3E3-7AAE-419A-8289-8C0C7E5971B4}"/>
              </a:ext>
            </a:extLst>
          </p:cNvPr>
          <p:cNvPicPr>
            <a:picLocks noChangeAspect="1"/>
          </p:cNvPicPr>
          <p:nvPr/>
        </p:nvPicPr>
        <p:blipFill rotWithShape="1">
          <a:blip r:embed="rId10"/>
          <a:srcRect l="13457" t="25972" r="5851" b="28968"/>
          <a:stretch/>
        </p:blipFill>
        <p:spPr>
          <a:xfrm>
            <a:off x="10283251" y="20986"/>
            <a:ext cx="1908749" cy="640080"/>
          </a:xfrm>
          <a:prstGeom prst="rect">
            <a:avLst/>
          </a:prstGeom>
        </p:spPr>
      </p:pic>
    </p:spTree>
    <p:extLst>
      <p:ext uri="{BB962C8B-B14F-4D97-AF65-F5344CB8AC3E}">
        <p14:creationId xmlns:p14="http://schemas.microsoft.com/office/powerpoint/2010/main" val="203000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60A34CC-E50B-4C5E-B644-0AB142178AB5}"/>
              </a:ext>
            </a:extLst>
          </p:cNvPr>
          <p:cNvPicPr>
            <a:picLocks noChangeAspect="1"/>
          </p:cNvPicPr>
          <p:nvPr/>
        </p:nvPicPr>
        <p:blipFill rotWithShape="1">
          <a:blip r:embed="rId2"/>
          <a:srcRect b="1072"/>
          <a:stretch/>
        </p:blipFill>
        <p:spPr>
          <a:xfrm>
            <a:off x="0" y="839103"/>
            <a:ext cx="5163042" cy="5418135"/>
          </a:xfrm>
          <a:prstGeom prst="rect">
            <a:avLst/>
          </a:prstGeom>
        </p:spPr>
      </p:pic>
      <p:pic>
        <p:nvPicPr>
          <p:cNvPr id="7" name="Imagen 6">
            <a:extLst>
              <a:ext uri="{FF2B5EF4-FFF2-40B4-BE49-F238E27FC236}">
                <a16:creationId xmlns:a16="http://schemas.microsoft.com/office/drawing/2014/main" id="{172EFA70-B18B-4F1B-8058-81B096269C3B}"/>
              </a:ext>
            </a:extLst>
          </p:cNvPr>
          <p:cNvPicPr>
            <a:picLocks noChangeAspect="1"/>
          </p:cNvPicPr>
          <p:nvPr/>
        </p:nvPicPr>
        <p:blipFill>
          <a:blip r:embed="rId3"/>
          <a:stretch>
            <a:fillRect/>
          </a:stretch>
        </p:blipFill>
        <p:spPr>
          <a:xfrm>
            <a:off x="5670717" y="934766"/>
            <a:ext cx="5248275" cy="5476875"/>
          </a:xfrm>
          <a:prstGeom prst="rect">
            <a:avLst/>
          </a:prstGeom>
        </p:spPr>
      </p:pic>
      <p:sp>
        <p:nvSpPr>
          <p:cNvPr id="4" name="CuadroTexto 3">
            <a:extLst>
              <a:ext uri="{FF2B5EF4-FFF2-40B4-BE49-F238E27FC236}">
                <a16:creationId xmlns:a16="http://schemas.microsoft.com/office/drawing/2014/main" id="{6D9FE898-E313-4306-8E1A-6FB5101A99F9}"/>
              </a:ext>
            </a:extLst>
          </p:cNvPr>
          <p:cNvSpPr txBox="1"/>
          <p:nvPr/>
        </p:nvSpPr>
        <p:spPr>
          <a:xfrm>
            <a:off x="5605542" y="-22589"/>
            <a:ext cx="449717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INDICES</a:t>
            </a:r>
            <a:endParaRPr lang="es-EC" sz="3600" b="1" dirty="0">
              <a:effectLst>
                <a:outerShdw blurRad="38100" dist="38100" dir="2700000" algn="tl">
                  <a:srgbClr val="000000">
                    <a:alpha val="43137"/>
                  </a:srgbClr>
                </a:outerShdw>
              </a:effectLst>
            </a:endParaRPr>
          </a:p>
        </p:txBody>
      </p:sp>
      <p:sp>
        <p:nvSpPr>
          <p:cNvPr id="6" name="CuadroTexto 5">
            <a:extLst>
              <a:ext uri="{FF2B5EF4-FFF2-40B4-BE49-F238E27FC236}">
                <a16:creationId xmlns:a16="http://schemas.microsoft.com/office/drawing/2014/main" id="{DF87E790-0AFE-4D07-810B-5E60D1CBCA56}"/>
              </a:ext>
            </a:extLst>
          </p:cNvPr>
          <p:cNvSpPr txBox="1"/>
          <p:nvPr/>
        </p:nvSpPr>
        <p:spPr>
          <a:xfrm>
            <a:off x="0" y="-22589"/>
            <a:ext cx="4306529"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DE TABLAS</a:t>
            </a:r>
            <a:endParaRPr lang="es-EC" sz="3600" b="1" dirty="0">
              <a:effectLst>
                <a:outerShdw blurRad="38100" dist="38100" dir="2700000" algn="tl">
                  <a:srgbClr val="000000">
                    <a:alpha val="43137"/>
                  </a:srgbClr>
                </a:outerShdw>
              </a:effectLst>
            </a:endParaRPr>
          </a:p>
        </p:txBody>
      </p:sp>
      <p:pic>
        <p:nvPicPr>
          <p:cNvPr id="8" name="Gráfico 7" descr="Diseño web con relleno sólido">
            <a:hlinkClick r:id="rId4"/>
            <a:extLst>
              <a:ext uri="{FF2B5EF4-FFF2-40B4-BE49-F238E27FC236}">
                <a16:creationId xmlns:a16="http://schemas.microsoft.com/office/drawing/2014/main" id="{F28200DB-9657-47EA-9297-818EB5BEAE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78803" y="-88040"/>
            <a:ext cx="777232" cy="777232"/>
          </a:xfrm>
          <a:prstGeom prst="rect">
            <a:avLst/>
          </a:prstGeom>
        </p:spPr>
      </p:pic>
      <p:pic>
        <p:nvPicPr>
          <p:cNvPr id="9" name="Gráfico 8" descr="Diseño web con relleno sólido">
            <a:hlinkClick r:id="rId7"/>
            <a:extLst>
              <a:ext uri="{FF2B5EF4-FFF2-40B4-BE49-F238E27FC236}">
                <a16:creationId xmlns:a16="http://schemas.microsoft.com/office/drawing/2014/main" id="{E15D1B5D-6BAF-4E2E-8459-B6CF548787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74987" y="-75438"/>
            <a:ext cx="777232" cy="777232"/>
          </a:xfrm>
          <a:prstGeom prst="rect">
            <a:avLst/>
          </a:prstGeom>
        </p:spPr>
      </p:pic>
      <p:sp>
        <p:nvSpPr>
          <p:cNvPr id="10" name="Título 7">
            <a:hlinkClick r:id="rId8" action="ppaction://hlinksldjump"/>
            <a:extLst>
              <a:ext uri="{FF2B5EF4-FFF2-40B4-BE49-F238E27FC236}">
                <a16:creationId xmlns:a16="http://schemas.microsoft.com/office/drawing/2014/main" id="{12E5A7AB-1AA5-46EC-A547-DF8F38FC5956}"/>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383490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2CB4A3F-A5BE-433D-BE37-819D50CDE321}"/>
              </a:ext>
            </a:extLst>
          </p:cNvPr>
          <p:cNvPicPr>
            <a:picLocks noChangeAspect="1"/>
          </p:cNvPicPr>
          <p:nvPr/>
        </p:nvPicPr>
        <p:blipFill>
          <a:blip r:embed="rId2"/>
          <a:stretch>
            <a:fillRect/>
          </a:stretch>
        </p:blipFill>
        <p:spPr>
          <a:xfrm>
            <a:off x="512644" y="1103195"/>
            <a:ext cx="4533900" cy="5524500"/>
          </a:xfrm>
          <a:prstGeom prst="rect">
            <a:avLst/>
          </a:prstGeom>
        </p:spPr>
      </p:pic>
      <p:pic>
        <p:nvPicPr>
          <p:cNvPr id="7" name="Imagen 6">
            <a:extLst>
              <a:ext uri="{FF2B5EF4-FFF2-40B4-BE49-F238E27FC236}">
                <a16:creationId xmlns:a16="http://schemas.microsoft.com/office/drawing/2014/main" id="{20BF6154-E6E3-4E9B-9FBB-E9ACD24B6513}"/>
              </a:ext>
            </a:extLst>
          </p:cNvPr>
          <p:cNvPicPr>
            <a:picLocks noChangeAspect="1"/>
          </p:cNvPicPr>
          <p:nvPr/>
        </p:nvPicPr>
        <p:blipFill>
          <a:blip r:embed="rId3"/>
          <a:stretch>
            <a:fillRect/>
          </a:stretch>
        </p:blipFill>
        <p:spPr>
          <a:xfrm>
            <a:off x="5614916" y="1974732"/>
            <a:ext cx="5029200" cy="3781425"/>
          </a:xfrm>
          <a:prstGeom prst="rect">
            <a:avLst/>
          </a:prstGeom>
        </p:spPr>
      </p:pic>
      <p:sp>
        <p:nvSpPr>
          <p:cNvPr id="4" name="CuadroTexto 3">
            <a:extLst>
              <a:ext uri="{FF2B5EF4-FFF2-40B4-BE49-F238E27FC236}">
                <a16:creationId xmlns:a16="http://schemas.microsoft.com/office/drawing/2014/main" id="{BB54DC2C-E3BB-4C4B-93C4-04D3FFACE01C}"/>
              </a:ext>
            </a:extLst>
          </p:cNvPr>
          <p:cNvSpPr txBox="1"/>
          <p:nvPr/>
        </p:nvSpPr>
        <p:spPr>
          <a:xfrm>
            <a:off x="0" y="7243"/>
            <a:ext cx="405580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INDICES</a:t>
            </a:r>
            <a:endParaRPr lang="es-EC" sz="3600" b="1" dirty="0">
              <a:effectLst>
                <a:outerShdw blurRad="38100" dist="38100" dir="2700000" algn="tl">
                  <a:srgbClr val="000000">
                    <a:alpha val="43137"/>
                  </a:srgbClr>
                </a:outerShdw>
              </a:effectLst>
            </a:endParaRPr>
          </a:p>
        </p:txBody>
      </p:sp>
      <p:pic>
        <p:nvPicPr>
          <p:cNvPr id="6" name="Gráfico 5" descr="Diseño web con relleno sólido">
            <a:hlinkClick r:id="rId4"/>
            <a:extLst>
              <a:ext uri="{FF2B5EF4-FFF2-40B4-BE49-F238E27FC236}">
                <a16:creationId xmlns:a16="http://schemas.microsoft.com/office/drawing/2014/main" id="{3F8C747C-9AD5-4AD7-8B72-CF0118A98A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69312" y="-58207"/>
            <a:ext cx="777232" cy="777232"/>
          </a:xfrm>
          <a:prstGeom prst="rect">
            <a:avLst/>
          </a:prstGeom>
        </p:spPr>
      </p:pic>
      <p:sp>
        <p:nvSpPr>
          <p:cNvPr id="8" name="Título 7">
            <a:hlinkClick r:id="rId7" action="ppaction://hlinksldjump"/>
            <a:extLst>
              <a:ext uri="{FF2B5EF4-FFF2-40B4-BE49-F238E27FC236}">
                <a16:creationId xmlns:a16="http://schemas.microsoft.com/office/drawing/2014/main" id="{5F0AB064-EF9C-4003-9E5D-91BE23EEBF99}"/>
              </a:ext>
            </a:extLst>
          </p:cNvPr>
          <p:cNvSpPr txBox="1">
            <a:spLocks/>
          </p:cNvSpPr>
          <p:nvPr/>
        </p:nvSpPr>
        <p:spPr>
          <a:xfrm>
            <a:off x="10327703" y="-25258"/>
            <a:ext cx="1864297" cy="65648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5400" b="1" dirty="0" err="1">
                <a:solidFill>
                  <a:schemeClr val="tx1"/>
                </a:solidFill>
                <a:latin typeface="+mj-lt"/>
                <a:ea typeface="+mj-ea"/>
                <a:cs typeface="+mj-cs"/>
              </a:rPr>
              <a:t>Indice</a:t>
            </a:r>
            <a:endParaRPr lang="en-US" sz="5400" dirty="0">
              <a:solidFill>
                <a:schemeClr val="tx1"/>
              </a:solidFill>
              <a:latin typeface="+mj-lt"/>
              <a:ea typeface="+mj-ea"/>
              <a:cs typeface="+mj-cs"/>
            </a:endParaRPr>
          </a:p>
        </p:txBody>
      </p:sp>
    </p:spTree>
    <p:extLst>
      <p:ext uri="{BB962C8B-B14F-4D97-AF65-F5344CB8AC3E}">
        <p14:creationId xmlns:p14="http://schemas.microsoft.com/office/powerpoint/2010/main" val="3102364840"/>
      </p:ext>
    </p:extLst>
  </p:cSld>
  <p:clrMapOvr>
    <a:masterClrMapping/>
  </p:clrMapOvr>
</p:sld>
</file>

<file path=ppt/theme/theme1.xml><?xml version="1.0" encoding="utf-8"?>
<a:theme xmlns:a="http://schemas.openxmlformats.org/drawingml/2006/main" name="Tema de Office">
  <a:themeElements>
    <a:clrScheme name="Personalizado 9">
      <a:dk1>
        <a:sysClr val="windowText" lastClr="000000"/>
      </a:dk1>
      <a:lt1>
        <a:sysClr val="window" lastClr="FFFFFF"/>
      </a:lt1>
      <a:dk2>
        <a:srgbClr val="44546A"/>
      </a:dk2>
      <a:lt2>
        <a:srgbClr val="E7E6E6"/>
      </a:lt2>
      <a:accent1>
        <a:srgbClr val="3A3838"/>
      </a:accent1>
      <a:accent2>
        <a:srgbClr val="ED7D31"/>
      </a:accent2>
      <a:accent3>
        <a:srgbClr val="A5A5A5"/>
      </a:accent3>
      <a:accent4>
        <a:srgbClr val="FFC000"/>
      </a:accent4>
      <a:accent5>
        <a:srgbClr val="5B9BD5"/>
      </a:accent5>
      <a:accent6>
        <a:srgbClr val="86D12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3609</TotalTime>
  <Words>791</Words>
  <Application>Microsoft Office PowerPoint</Application>
  <PresentationFormat>Panorámica</PresentationFormat>
  <Paragraphs>76</Paragraphs>
  <Slides>20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Lucida Fax</vt:lpstr>
      <vt:lpstr>Times New Roman</vt:lpstr>
      <vt:lpstr>Tema de Office</vt:lpstr>
      <vt:lpstr>Presentación de PowerPoint</vt:lpstr>
      <vt:lpstr>Indice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CONFORME YACUE JHON KENNEDY</dc:creator>
  <cp:lastModifiedBy>CONFORME YACUE JHON KENNEDY</cp:lastModifiedBy>
  <cp:revision>78</cp:revision>
  <dcterms:created xsi:type="dcterms:W3CDTF">2021-06-23T15:13:58Z</dcterms:created>
  <dcterms:modified xsi:type="dcterms:W3CDTF">2021-07-14T19:19:31Z</dcterms:modified>
</cp:coreProperties>
</file>