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Lst>
  <p:notesMasterIdLst>
    <p:notesMasterId r:id="rId27"/>
  </p:notesMasterIdLst>
  <p:handoutMasterIdLst>
    <p:handoutMasterId r:id="rId28"/>
  </p:handoutMasterIdLst>
  <p:sldIdLst>
    <p:sldId id="1719" r:id="rId2"/>
    <p:sldId id="2544" r:id="rId3"/>
    <p:sldId id="1865" r:id="rId4"/>
    <p:sldId id="2577" r:id="rId5"/>
    <p:sldId id="2571" r:id="rId6"/>
    <p:sldId id="2572" r:id="rId7"/>
    <p:sldId id="2531" r:id="rId8"/>
    <p:sldId id="2533" r:id="rId9"/>
    <p:sldId id="2584" r:id="rId10"/>
    <p:sldId id="2567" r:id="rId11"/>
    <p:sldId id="2241" r:id="rId12"/>
    <p:sldId id="2566" r:id="rId13"/>
    <p:sldId id="2578" r:id="rId14"/>
    <p:sldId id="1953" r:id="rId15"/>
    <p:sldId id="1954" r:id="rId16"/>
    <p:sldId id="2581" r:id="rId17"/>
    <p:sldId id="1660" r:id="rId18"/>
    <p:sldId id="2585" r:id="rId19"/>
    <p:sldId id="2583" r:id="rId20"/>
    <p:sldId id="2018" r:id="rId21"/>
    <p:sldId id="2582" r:id="rId22"/>
    <p:sldId id="2007" r:id="rId23"/>
    <p:sldId id="1907" r:id="rId24"/>
    <p:sldId id="2580" r:id="rId25"/>
    <p:sldId id="2579" r:id="rId26"/>
  </p:sldIdLst>
  <p:sldSz cx="12436475" cy="6994525"/>
  <p:notesSz cx="6858000" cy="9144000"/>
  <p:defaultTextStyle>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dentity" id="{3D578788-D3E4-4616-832F-0AB4C53AF53E}">
          <p14:sldIdLst>
            <p14:sldId id="1719"/>
            <p14:sldId id="2544"/>
          </p14:sldIdLst>
        </p14:section>
        <p14:section name="Azure AD" id="{A4165B2C-9DA1-4218-9553-792AAAFAB4DB}">
          <p14:sldIdLst>
            <p14:sldId id="1865"/>
            <p14:sldId id="2577"/>
            <p14:sldId id="2571"/>
            <p14:sldId id="2572"/>
            <p14:sldId id="2531"/>
            <p14:sldId id="2533"/>
            <p14:sldId id="2584"/>
            <p14:sldId id="2567"/>
            <p14:sldId id="2241"/>
          </p14:sldIdLst>
        </p14:section>
        <p14:section name="User and Groups" id="{7A8ABAEC-D2E7-4A18-83D3-801C389AB1E4}">
          <p14:sldIdLst>
            <p14:sldId id="2566"/>
            <p14:sldId id="2578"/>
            <p14:sldId id="1953"/>
            <p14:sldId id="1954"/>
            <p14:sldId id="2581"/>
            <p14:sldId id="1660"/>
            <p14:sldId id="2585"/>
            <p14:sldId id="2583"/>
            <p14:sldId id="2018"/>
            <p14:sldId id="2582"/>
          </p14:sldIdLst>
        </p14:section>
        <p14:section name="Labs" id="{67C99956-5B08-4FD1-B74C-DA3A327C0EED}">
          <p14:sldIdLst>
            <p14:sldId id="2007"/>
            <p14:sldId id="1907"/>
            <p14:sldId id="2580"/>
            <p14:sldId id="257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FCC"/>
    <a:srgbClr val="0055AD"/>
    <a:srgbClr val="243A5E"/>
    <a:srgbClr val="EBEBEB"/>
    <a:srgbClr val="59B4D9"/>
    <a:srgbClr val="FFF100"/>
    <a:srgbClr val="75757A"/>
    <a:srgbClr val="3C3C41"/>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209232-ACA7-47D9-895D-00583AEC0B21}" v="7" dt="2022-03-10T17:14:56.0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650" autoAdjust="0"/>
    <p:restoredTop sz="87758" autoAdjust="0"/>
  </p:normalViewPr>
  <p:slideViewPr>
    <p:cSldViewPr snapToGrid="0">
      <p:cViewPr varScale="1">
        <p:scale>
          <a:sx n="106" d="100"/>
          <a:sy n="106" d="100"/>
        </p:scale>
        <p:origin x="1374"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8/10/relationships/authors" Target="author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8/19/2022 10:13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a:lstStyle>
            <a:lvl1pPr algn="l">
              <a:defRPr sz="1200">
                <a:latin typeface="Segoe UI" pitchFamily="34" charset="0"/>
              </a:defRPr>
            </a:lvl1pPr>
          </a:lstStyle>
          <a:p>
            <a:endParaRP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anchor="ctr"/>
          <a:lstStyle/>
          <a:p>
            <a:endParaRPr/>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anchor="b"/>
          <a:lstStyle>
            <a:lvl1pPr marL="571500" indent="0" algn="l">
              <a:defRPr sz="1200"/>
            </a:lvl1pPr>
          </a:lstStyle>
          <a:p>
            <a:pPr defTabSz="914099" eaLnBrk="0" hangingPunct="0">
              <a:defRPr sz="400">
                <a:gradFill>
                  <a:gsLst>
                    <a:gs pos="0">
                      <a:prstClr val="black"/>
                    </a:gs>
                    <a:gs pos="100000">
                      <a:prstClr val="black"/>
                    </a:gs>
                  </a:gsLst>
                  <a:lin ang="5400000" scaled="0"/>
                </a:gradFill>
                <a:latin typeface="Segoe UI" pitchFamily="34" charset="0"/>
                <a:ea typeface="Segoe UI" pitchFamily="34" charset="0"/>
                <a:cs typeface="Segoe UI" pitchFamily="34" charset="0"/>
              </a:defRPr>
            </a:pPr>
            <a: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a:lstStyle>
            <a:lvl1pPr algn="r">
              <a:defRPr sz="1200">
                <a:latin typeface="Segoe UI" pitchFamily="34" charset="0"/>
              </a:defRPr>
            </a:lvl1pPr>
          </a:lstStyle>
          <a:p>
            <a:fld id="{DCE60099-03E7-4FA1-8A7F-E6E6CFB0F855}" type="datetime8">
              <a:rPr lang="en-US" smtClean="0"/>
              <a:t>8/19/2022 10:13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a:lstStyle/>
          <a:p>
            <a:pPr lvl="0"/>
            <a:r>
              <a:t>Haga clic para editar los estilos de texto del patrón</a:t>
            </a:r>
          </a:p>
          <a:p>
            <a:pPr lvl="1"/>
            <a:r>
              <a:t>Segundo nivel</a:t>
            </a:r>
          </a:p>
          <a:p>
            <a:pPr lvl="2"/>
            <a:r>
              <a:t>Tercer nivel</a:t>
            </a:r>
          </a:p>
          <a:p>
            <a:pPr lvl="3"/>
            <a:r>
              <a:t>Cuarto nivel</a:t>
            </a:r>
          </a:p>
          <a:p>
            <a:pPr lvl="4"/>
            <a:r>
              <a:t>Quinto nivel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anchor="b"/>
          <a:lstStyle>
            <a:lvl1pPr algn="r">
              <a:defRPr sz="1200">
                <a:latin typeface="Segoe UI" pitchFamily="34" charset="0"/>
              </a:defRPr>
            </a:lvl1pPr>
          </a:lstStyle>
          <a:p>
            <a:fld id="{B4008EB6-D09E-4580-8CD6-DDB14511944F}" type="slidenum">
              <a:rPr lang="en-US" smtClean="0"/>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pPr>
            <a:endParaRPr kumimoji="0" sz="1200" b="0" i="0" u="none" strike="noStrike" kern="1200" cap="none" spc="0" normalizeH="0" baseline="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sz="40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defRPr>
            </a:pPr>
            <a:r>
              <a:t>© Microsoft Corporation.Todos los derechos reservados.MICROSOFT NO OFRECE NINGUNA GARANTÍA, EXPRESA, IMPLÍCITA O REGLAMENTARIA, RESPECTO A LA INFORMACIÓN DE ESTA PRESENTACIÓN.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pPr>
              <a:t>8/19/2022 10:13 AM</a:t>
            </a:fld>
            <a:endParaRPr kumimoji="0" sz="1200" b="0" i="0" u="none" strike="noStrike" kern="1200" cap="none" spc="0" normalizeH="0" baseline="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pPr>
              <a:t>1</a:t>
            </a:fld>
            <a:endParaRPr kumimoji="0" sz="1200" b="0" i="0" u="none" strike="noStrike" kern="1200" cap="none" spc="0" normalizeH="0" baseline="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dirty="0"/>
              <a:t>Learn - https://docs.microsoft.com/learn/browse/</a:t>
            </a:r>
          </a:p>
          <a:p>
            <a:endParaRPr dirty="0"/>
          </a:p>
          <a:p>
            <a:r>
              <a:rPr dirty="0" err="1"/>
              <a:t>Aunque</a:t>
            </a:r>
            <a:r>
              <a:rPr dirty="0"/>
              <a:t> las </a:t>
            </a:r>
            <a:r>
              <a:rPr dirty="0" err="1"/>
              <a:t>identidades</a:t>
            </a:r>
            <a:r>
              <a:rPr dirty="0"/>
              <a:t> </a:t>
            </a:r>
            <a:r>
              <a:rPr dirty="0" err="1"/>
              <a:t>híbridas</a:t>
            </a:r>
            <a:r>
              <a:rPr dirty="0"/>
              <a:t> no </a:t>
            </a:r>
            <a:r>
              <a:rPr dirty="0" err="1"/>
              <a:t>forman</a:t>
            </a:r>
            <a:r>
              <a:rPr dirty="0"/>
              <a:t> </a:t>
            </a:r>
            <a:r>
              <a:rPr dirty="0" err="1"/>
              <a:t>parte</a:t>
            </a:r>
            <a:r>
              <a:rPr dirty="0"/>
              <a:t> del examen, hay </a:t>
            </a:r>
            <a:r>
              <a:rPr dirty="0" err="1"/>
              <a:t>contenido</a:t>
            </a:r>
            <a:r>
              <a:rPr dirty="0"/>
              <a:t> de Learn </a:t>
            </a:r>
            <a:r>
              <a:rPr dirty="0" err="1"/>
              <a:t>si</a:t>
            </a:r>
            <a:r>
              <a:rPr dirty="0"/>
              <a:t> un </a:t>
            </a:r>
            <a:r>
              <a:rPr dirty="0" err="1"/>
              <a:t>alumno</a:t>
            </a:r>
            <a:r>
              <a:rPr dirty="0"/>
              <a:t> </a:t>
            </a:r>
            <a:r>
              <a:rPr dirty="0" err="1"/>
              <a:t>está</a:t>
            </a:r>
            <a:r>
              <a:rPr dirty="0"/>
              <a:t> </a:t>
            </a:r>
            <a:r>
              <a:rPr dirty="0" err="1"/>
              <a:t>interesado</a:t>
            </a:r>
            <a:r>
              <a:rPr dirty="0"/>
              <a:t>.</a:t>
            </a:r>
          </a:p>
          <a:p>
            <a:endParaRPr dirty="0"/>
          </a:p>
          <a:p>
            <a:r>
              <a:rPr dirty="0"/>
              <a:t>La </a:t>
            </a:r>
            <a:r>
              <a:rPr dirty="0" err="1"/>
              <a:t>guía</a:t>
            </a:r>
            <a:r>
              <a:rPr dirty="0"/>
              <a:t> de </a:t>
            </a:r>
            <a:r>
              <a:rPr dirty="0" err="1"/>
              <a:t>evaluación</a:t>
            </a:r>
            <a:r>
              <a:rPr dirty="0"/>
              <a:t> del DLC de MCT </a:t>
            </a:r>
            <a:r>
              <a:rPr dirty="0" err="1"/>
              <a:t>tiene</a:t>
            </a:r>
            <a:r>
              <a:rPr dirty="0"/>
              <a:t> </a:t>
            </a:r>
            <a:r>
              <a:rPr dirty="0" err="1"/>
              <a:t>preguntas</a:t>
            </a:r>
            <a:r>
              <a:rPr dirty="0"/>
              <a:t> de </a:t>
            </a:r>
            <a:r>
              <a:rPr dirty="0" err="1"/>
              <a:t>respuesta</a:t>
            </a:r>
            <a:r>
              <a:rPr dirty="0"/>
              <a:t> libre.</a:t>
            </a:r>
          </a:p>
          <a:p>
            <a:endParaRPr dirty="0"/>
          </a:p>
          <a:p>
            <a:pPr marL="0" marR="365760" lvl="0" indent="0">
              <a:lnSpc>
                <a:spcPct val="107000"/>
              </a:lnSpc>
              <a:spcBef>
                <a:spcPts val="0"/>
              </a:spcBef>
              <a:spcAft>
                <a:spcPts val="800"/>
              </a:spcAft>
              <a:buFont typeface="+mj-lt"/>
              <a:buNone/>
              <a:defRPr sz="1800">
                <a:solidFill>
                  <a:srgbClr val="505050"/>
                </a:solidFill>
                <a:effectLst/>
                <a:latin typeface="Calibri" panose="020F0502020204030204" pitchFamily="34" charset="0"/>
                <a:ea typeface="Segoe UI" panose="020B0502040204020203" pitchFamily="34" charset="0"/>
                <a:cs typeface="Segoe UI (Body)"/>
              </a:defRPr>
            </a:pPr>
            <a:r>
              <a:rPr dirty="0" err="1"/>
              <a:t>Describa</a:t>
            </a:r>
            <a:r>
              <a:rPr dirty="0"/>
              <a:t> </a:t>
            </a:r>
            <a:r>
              <a:rPr dirty="0" err="1"/>
              <a:t>los</a:t>
            </a:r>
            <a:r>
              <a:rPr dirty="0"/>
              <a:t> </a:t>
            </a:r>
            <a:r>
              <a:rPr dirty="0" err="1"/>
              <a:t>conceptos</a:t>
            </a:r>
            <a:r>
              <a:rPr dirty="0"/>
              <a:t> </a:t>
            </a:r>
            <a:r>
              <a:rPr dirty="0" err="1"/>
              <a:t>siguientes</a:t>
            </a:r>
            <a:r>
              <a:rPr dirty="0"/>
              <a:t>: </a:t>
            </a:r>
            <a:r>
              <a:rPr dirty="0" err="1"/>
              <a:t>identidad</a:t>
            </a:r>
            <a:r>
              <a:rPr dirty="0"/>
              <a:t>, </a:t>
            </a:r>
            <a:r>
              <a:rPr dirty="0" err="1"/>
              <a:t>cuenta</a:t>
            </a:r>
            <a:r>
              <a:rPr dirty="0"/>
              <a:t>, </a:t>
            </a:r>
            <a:r>
              <a:rPr dirty="0" err="1"/>
              <a:t>cuenta</a:t>
            </a:r>
            <a:r>
              <a:rPr dirty="0"/>
              <a:t> de Azure AD, </a:t>
            </a:r>
            <a:r>
              <a:rPr dirty="0" err="1"/>
              <a:t>cuenta</a:t>
            </a:r>
            <a:r>
              <a:rPr dirty="0"/>
              <a:t> de Azure AD, inquilino de Azure AD y </a:t>
            </a:r>
            <a:r>
              <a:rPr dirty="0" err="1"/>
              <a:t>suscripción</a:t>
            </a:r>
            <a:r>
              <a:rPr dirty="0"/>
              <a:t> de Azure. ¿</a:t>
            </a:r>
            <a:r>
              <a:rPr dirty="0" err="1"/>
              <a:t>En</a:t>
            </a:r>
            <a:r>
              <a:rPr dirty="0"/>
              <a:t> </a:t>
            </a:r>
            <a:r>
              <a:rPr dirty="0" err="1"/>
              <a:t>qué</a:t>
            </a:r>
            <a:r>
              <a:rPr dirty="0"/>
              <a:t> se </a:t>
            </a:r>
            <a:r>
              <a:rPr dirty="0" err="1"/>
              <a:t>diferencian</a:t>
            </a:r>
            <a:r>
              <a:rPr dirty="0"/>
              <a:t>?</a:t>
            </a:r>
            <a:endParaRPr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defRPr sz="1800">
                <a:solidFill>
                  <a:srgbClr val="505050"/>
                </a:solidFill>
                <a:effectLst/>
                <a:latin typeface="Calibri" panose="020F0502020204030204" pitchFamily="34" charset="0"/>
                <a:cs typeface="Segoe UI (Body)"/>
              </a:defRPr>
            </a:pPr>
            <a:r>
              <a:rPr b="1" dirty="0">
                <a:ea typeface="Segoe UI" panose="020B0502040204020203" pitchFamily="34" charset="0"/>
              </a:rPr>
              <a:t>Respuesta: </a:t>
            </a:r>
            <a:r>
              <a:rPr dirty="0">
                <a:ea typeface="Segoe UI" panose="020B0502040204020203" pitchFamily="34" charset="0"/>
              </a:rPr>
              <a:t>Una </a:t>
            </a:r>
            <a:r>
              <a:rPr dirty="0" err="1">
                <a:ea typeface="Segoe UI" panose="020B0502040204020203" pitchFamily="34" charset="0"/>
              </a:rPr>
              <a:t>identidad</a:t>
            </a:r>
            <a:r>
              <a:rPr dirty="0">
                <a:ea typeface="Segoe UI" panose="020B0502040204020203" pitchFamily="34" charset="0"/>
              </a:rPr>
              <a:t> es un </a:t>
            </a:r>
            <a:r>
              <a:rPr dirty="0" err="1">
                <a:ea typeface="Segoe UI" panose="020B0502040204020203" pitchFamily="34" charset="0"/>
              </a:rPr>
              <a:t>objeto</a:t>
            </a:r>
            <a:r>
              <a:rPr dirty="0">
                <a:ea typeface="Segoe UI" panose="020B0502040204020203" pitchFamily="34" charset="0"/>
              </a:rPr>
              <a:t> que se </a:t>
            </a:r>
            <a:r>
              <a:rPr dirty="0" err="1">
                <a:ea typeface="Segoe UI" panose="020B0502040204020203" pitchFamily="34" charset="0"/>
              </a:rPr>
              <a:t>puede</a:t>
            </a:r>
            <a:r>
              <a:rPr dirty="0">
                <a:ea typeface="Segoe UI" panose="020B0502040204020203" pitchFamily="34" charset="0"/>
              </a:rPr>
              <a:t> </a:t>
            </a:r>
            <a:r>
              <a:rPr dirty="0" err="1">
                <a:ea typeface="Segoe UI" panose="020B0502040204020203" pitchFamily="34" charset="0"/>
              </a:rPr>
              <a:t>autenticar.Una</a:t>
            </a:r>
            <a:r>
              <a:rPr dirty="0">
                <a:ea typeface="Segoe UI" panose="020B0502040204020203" pitchFamily="34" charset="0"/>
              </a:rPr>
              <a:t> </a:t>
            </a:r>
            <a:r>
              <a:rPr dirty="0" err="1">
                <a:ea typeface="Segoe UI" panose="020B0502040204020203" pitchFamily="34" charset="0"/>
              </a:rPr>
              <a:t>cuenta</a:t>
            </a:r>
            <a:r>
              <a:rPr dirty="0">
                <a:ea typeface="Segoe UI" panose="020B0502040204020203" pitchFamily="34" charset="0"/>
              </a:rPr>
              <a:t> es </a:t>
            </a:r>
            <a:r>
              <a:rPr dirty="0" err="1">
                <a:ea typeface="Segoe UI" panose="020B0502040204020203" pitchFamily="34" charset="0"/>
              </a:rPr>
              <a:t>una</a:t>
            </a:r>
            <a:r>
              <a:rPr dirty="0">
                <a:ea typeface="Segoe UI" panose="020B0502040204020203" pitchFamily="34" charset="0"/>
              </a:rPr>
              <a:t> </a:t>
            </a:r>
            <a:r>
              <a:rPr dirty="0" err="1">
                <a:ea typeface="Segoe UI" panose="020B0502040204020203" pitchFamily="34" charset="0"/>
              </a:rPr>
              <a:t>identidad</a:t>
            </a:r>
            <a:r>
              <a:rPr dirty="0">
                <a:ea typeface="Segoe UI" panose="020B0502040204020203" pitchFamily="34" charset="0"/>
              </a:rPr>
              <a:t> que </a:t>
            </a:r>
            <a:r>
              <a:rPr dirty="0" err="1">
                <a:ea typeface="Segoe UI" panose="020B0502040204020203" pitchFamily="34" charset="0"/>
              </a:rPr>
              <a:t>tiene</a:t>
            </a:r>
            <a:r>
              <a:rPr dirty="0">
                <a:ea typeface="Segoe UI" panose="020B0502040204020203" pitchFamily="34" charset="0"/>
              </a:rPr>
              <a:t> </a:t>
            </a:r>
            <a:r>
              <a:rPr dirty="0" err="1">
                <a:ea typeface="Segoe UI" panose="020B0502040204020203" pitchFamily="34" charset="0"/>
              </a:rPr>
              <a:t>datos</a:t>
            </a:r>
            <a:r>
              <a:rPr dirty="0">
                <a:ea typeface="Segoe UI" panose="020B0502040204020203" pitchFamily="34" charset="0"/>
              </a:rPr>
              <a:t> </a:t>
            </a:r>
            <a:r>
              <a:rPr dirty="0" err="1">
                <a:ea typeface="Segoe UI" panose="020B0502040204020203" pitchFamily="34" charset="0"/>
              </a:rPr>
              <a:t>asociados</a:t>
            </a:r>
            <a:r>
              <a:rPr dirty="0">
                <a:ea typeface="Segoe UI" panose="020B0502040204020203" pitchFamily="34" charset="0"/>
              </a:rPr>
              <a:t>. Una </a:t>
            </a:r>
            <a:r>
              <a:rPr dirty="0" err="1">
                <a:ea typeface="Segoe UI" panose="020B0502040204020203" pitchFamily="34" charset="0"/>
              </a:rPr>
              <a:t>cuenta</a:t>
            </a:r>
            <a:r>
              <a:rPr dirty="0">
                <a:ea typeface="Segoe UI" panose="020B0502040204020203" pitchFamily="34" charset="0"/>
              </a:rPr>
              <a:t> de Azure AD es </a:t>
            </a:r>
            <a:r>
              <a:rPr dirty="0" err="1">
                <a:ea typeface="Segoe UI" panose="020B0502040204020203" pitchFamily="34" charset="0"/>
              </a:rPr>
              <a:t>una</a:t>
            </a:r>
            <a:r>
              <a:rPr dirty="0">
                <a:ea typeface="Segoe UI" panose="020B0502040204020203" pitchFamily="34" charset="0"/>
              </a:rPr>
              <a:t> </a:t>
            </a:r>
            <a:r>
              <a:rPr dirty="0" err="1">
                <a:ea typeface="Segoe UI" panose="020B0502040204020203" pitchFamily="34" charset="0"/>
              </a:rPr>
              <a:t>identidad</a:t>
            </a:r>
            <a:r>
              <a:rPr dirty="0">
                <a:ea typeface="Segoe UI" panose="020B0502040204020203" pitchFamily="34" charset="0"/>
              </a:rPr>
              <a:t> que se </a:t>
            </a:r>
            <a:r>
              <a:rPr dirty="0" err="1">
                <a:ea typeface="Segoe UI" panose="020B0502040204020203" pitchFamily="34" charset="0"/>
              </a:rPr>
              <a:t>crea</a:t>
            </a:r>
            <a:r>
              <a:rPr dirty="0">
                <a:ea typeface="Segoe UI" panose="020B0502040204020203" pitchFamily="34" charset="0"/>
              </a:rPr>
              <a:t> </a:t>
            </a:r>
            <a:r>
              <a:rPr dirty="0" err="1">
                <a:ea typeface="Segoe UI" panose="020B0502040204020203" pitchFamily="34" charset="0"/>
              </a:rPr>
              <a:t>mediante</a:t>
            </a:r>
            <a:r>
              <a:rPr dirty="0">
                <a:ea typeface="Segoe UI" panose="020B0502040204020203" pitchFamily="34" charset="0"/>
              </a:rPr>
              <a:t> Azure AD u </a:t>
            </a:r>
            <a:r>
              <a:rPr dirty="0" err="1">
                <a:ea typeface="Segoe UI" panose="020B0502040204020203" pitchFamily="34" charset="0"/>
              </a:rPr>
              <a:t>otro</a:t>
            </a:r>
            <a:r>
              <a:rPr dirty="0">
                <a:ea typeface="Segoe UI" panose="020B0502040204020203" pitchFamily="34" charset="0"/>
              </a:rPr>
              <a:t> </a:t>
            </a:r>
            <a:r>
              <a:rPr dirty="0" err="1">
                <a:ea typeface="Segoe UI" panose="020B0502040204020203" pitchFamily="34" charset="0"/>
              </a:rPr>
              <a:t>servicio</a:t>
            </a:r>
            <a:r>
              <a:rPr dirty="0">
                <a:ea typeface="Segoe UI" panose="020B0502040204020203" pitchFamily="34" charset="0"/>
              </a:rPr>
              <a:t> </a:t>
            </a:r>
            <a:r>
              <a:rPr dirty="0" err="1">
                <a:ea typeface="Segoe UI" panose="020B0502040204020203" pitchFamily="34" charset="0"/>
              </a:rPr>
              <a:t>en</a:t>
            </a:r>
            <a:r>
              <a:rPr dirty="0">
                <a:ea typeface="Segoe UI" panose="020B0502040204020203" pitchFamily="34" charset="0"/>
              </a:rPr>
              <a:t> la </a:t>
            </a:r>
            <a:r>
              <a:rPr dirty="0" err="1">
                <a:ea typeface="Segoe UI" panose="020B0502040204020203" pitchFamily="34" charset="0"/>
              </a:rPr>
              <a:t>nube</a:t>
            </a:r>
            <a:r>
              <a:rPr dirty="0">
                <a:ea typeface="Segoe UI" panose="020B0502040204020203" pitchFamily="34" charset="0"/>
              </a:rPr>
              <a:t> de </a:t>
            </a:r>
            <a:r>
              <a:rPr dirty="0" err="1">
                <a:ea typeface="Segoe UI" panose="020B0502040204020203" pitchFamily="34" charset="0"/>
              </a:rPr>
              <a:t>Microsoft.Un</a:t>
            </a:r>
            <a:r>
              <a:rPr dirty="0">
                <a:ea typeface="Segoe UI" panose="020B0502040204020203" pitchFamily="34" charset="0"/>
              </a:rPr>
              <a:t> inquilino de Azure AD </a:t>
            </a:r>
            <a:r>
              <a:rPr dirty="0" err="1">
                <a:ea typeface="Segoe UI" panose="020B0502040204020203" pitchFamily="34" charset="0"/>
              </a:rPr>
              <a:t>esuna</a:t>
            </a:r>
            <a:r>
              <a:rPr dirty="0">
                <a:ea typeface="Segoe UI" panose="020B0502040204020203" pitchFamily="34" charset="0"/>
              </a:rPr>
              <a:t> </a:t>
            </a:r>
            <a:r>
              <a:rPr dirty="0" err="1">
                <a:ea typeface="Segoe UI" panose="020B0502040204020203" pitchFamily="34" charset="0"/>
              </a:rPr>
              <a:t>instancia</a:t>
            </a:r>
            <a:r>
              <a:rPr dirty="0">
                <a:ea typeface="Segoe UI" panose="020B0502040204020203" pitchFamily="34" charset="0"/>
              </a:rPr>
              <a:t> </a:t>
            </a:r>
            <a:r>
              <a:rPr dirty="0" err="1">
                <a:ea typeface="Segoe UI" panose="020B0502040204020203" pitchFamily="34" charset="0"/>
              </a:rPr>
              <a:t>dedicada</a:t>
            </a:r>
            <a:r>
              <a:rPr dirty="0">
                <a:ea typeface="Segoe UI" panose="020B0502040204020203" pitchFamily="34" charset="0"/>
              </a:rPr>
              <a:t> y de </a:t>
            </a:r>
            <a:r>
              <a:rPr dirty="0" err="1">
                <a:ea typeface="Segoe UI" panose="020B0502040204020203" pitchFamily="34" charset="0"/>
              </a:rPr>
              <a:t>confianza</a:t>
            </a:r>
            <a:r>
              <a:rPr dirty="0">
                <a:ea typeface="Segoe UI" panose="020B0502040204020203" pitchFamily="34" charset="0"/>
              </a:rPr>
              <a:t> de Azure AD que se </a:t>
            </a:r>
            <a:r>
              <a:rPr dirty="0" err="1">
                <a:ea typeface="Segoe UI" panose="020B0502040204020203" pitchFamily="34" charset="0"/>
              </a:rPr>
              <a:t>crea</a:t>
            </a:r>
            <a:r>
              <a:rPr dirty="0">
                <a:ea typeface="Segoe UI" panose="020B0502040204020203" pitchFamily="34" charset="0"/>
              </a:rPr>
              <a:t> </a:t>
            </a:r>
            <a:r>
              <a:rPr dirty="0" err="1">
                <a:ea typeface="Segoe UI" panose="020B0502040204020203" pitchFamily="34" charset="0"/>
              </a:rPr>
              <a:t>automáticamente</a:t>
            </a:r>
            <a:r>
              <a:rPr dirty="0">
                <a:ea typeface="Segoe UI" panose="020B0502040204020203" pitchFamily="34" charset="0"/>
              </a:rPr>
              <a:t> </a:t>
            </a:r>
            <a:r>
              <a:rPr dirty="0" err="1">
                <a:ea typeface="Segoe UI" panose="020B0502040204020203" pitchFamily="34" charset="0"/>
              </a:rPr>
              <a:t>cuando</a:t>
            </a:r>
            <a:r>
              <a:rPr dirty="0">
                <a:ea typeface="Segoe UI" panose="020B0502040204020203" pitchFamily="34" charset="0"/>
              </a:rPr>
              <a:t> la </a:t>
            </a:r>
            <a:r>
              <a:rPr dirty="0" err="1">
                <a:ea typeface="Segoe UI" panose="020B0502040204020203" pitchFamily="34" charset="0"/>
              </a:rPr>
              <a:t>organización</a:t>
            </a:r>
            <a:r>
              <a:rPr dirty="0">
                <a:ea typeface="Segoe UI" panose="020B0502040204020203" pitchFamily="34" charset="0"/>
              </a:rPr>
              <a:t> se </a:t>
            </a:r>
            <a:r>
              <a:rPr dirty="0" err="1">
                <a:ea typeface="Segoe UI" panose="020B0502040204020203" pitchFamily="34" charset="0"/>
              </a:rPr>
              <a:t>suscribe</a:t>
            </a:r>
            <a:r>
              <a:rPr dirty="0">
                <a:ea typeface="Segoe UI" panose="020B0502040204020203" pitchFamily="34" charset="0"/>
              </a:rPr>
              <a:t> a un </a:t>
            </a:r>
            <a:r>
              <a:rPr dirty="0" err="1">
                <a:ea typeface="Segoe UI" panose="020B0502040204020203" pitchFamily="34" charset="0"/>
              </a:rPr>
              <a:t>servicio</a:t>
            </a:r>
            <a:r>
              <a:rPr dirty="0">
                <a:ea typeface="Segoe UI" panose="020B0502040204020203" pitchFamily="34" charset="0"/>
              </a:rPr>
              <a:t> </a:t>
            </a:r>
            <a:r>
              <a:rPr dirty="0" err="1">
                <a:ea typeface="Segoe UI" panose="020B0502040204020203" pitchFamily="34" charset="0"/>
              </a:rPr>
              <a:t>en</a:t>
            </a:r>
            <a:r>
              <a:rPr dirty="0">
                <a:ea typeface="Segoe UI" panose="020B0502040204020203" pitchFamily="34" charset="0"/>
              </a:rPr>
              <a:t> la </a:t>
            </a:r>
            <a:r>
              <a:rPr dirty="0" err="1">
                <a:ea typeface="Segoe UI" panose="020B0502040204020203" pitchFamily="34" charset="0"/>
              </a:rPr>
              <a:t>nube</a:t>
            </a:r>
            <a:r>
              <a:rPr dirty="0">
                <a:ea typeface="Segoe UI" panose="020B0502040204020203" pitchFamily="34" charset="0"/>
              </a:rPr>
              <a:t> de Microsoft. Se </a:t>
            </a:r>
            <a:r>
              <a:rPr dirty="0" err="1">
                <a:ea typeface="Segoe UI" panose="020B0502040204020203" pitchFamily="34" charset="0"/>
              </a:rPr>
              <a:t>usa</a:t>
            </a:r>
            <a:r>
              <a:rPr dirty="0">
                <a:ea typeface="Segoe UI" panose="020B0502040204020203" pitchFamily="34" charset="0"/>
              </a:rPr>
              <a:t> </a:t>
            </a:r>
            <a:r>
              <a:rPr dirty="0" err="1">
                <a:ea typeface="Segoe UI" panose="020B0502040204020203" pitchFamily="34" charset="0"/>
              </a:rPr>
              <a:t>una</a:t>
            </a:r>
            <a:r>
              <a:rPr dirty="0">
                <a:ea typeface="Segoe UI" panose="020B0502040204020203" pitchFamily="34" charset="0"/>
              </a:rPr>
              <a:t> </a:t>
            </a:r>
            <a:r>
              <a:rPr dirty="0" err="1">
                <a:ea typeface="Segoe UI" panose="020B0502040204020203" pitchFamily="34" charset="0"/>
              </a:rPr>
              <a:t>suscripción</a:t>
            </a:r>
            <a:r>
              <a:rPr dirty="0">
                <a:ea typeface="Segoe UI" panose="020B0502040204020203" pitchFamily="34" charset="0"/>
              </a:rPr>
              <a:t> de Azure para </a:t>
            </a:r>
            <a:r>
              <a:rPr dirty="0" err="1">
                <a:ea typeface="Segoe UI" panose="020B0502040204020203" pitchFamily="34" charset="0"/>
              </a:rPr>
              <a:t>pagar</a:t>
            </a:r>
            <a:r>
              <a:rPr dirty="0">
                <a:ea typeface="Segoe UI" panose="020B0502040204020203" pitchFamily="34" charset="0"/>
              </a:rPr>
              <a:t> </a:t>
            </a:r>
            <a:r>
              <a:rPr dirty="0" err="1">
                <a:ea typeface="Segoe UI" panose="020B0502040204020203" pitchFamily="34" charset="0"/>
              </a:rPr>
              <a:t>los</a:t>
            </a:r>
            <a:r>
              <a:rPr dirty="0">
                <a:ea typeface="Segoe UI" panose="020B0502040204020203" pitchFamily="34" charset="0"/>
              </a:rPr>
              <a:t> </a:t>
            </a:r>
            <a:r>
              <a:rPr dirty="0" err="1">
                <a:ea typeface="Segoe UI" panose="020B0502040204020203" pitchFamily="34" charset="0"/>
              </a:rPr>
              <a:t>servicios</a:t>
            </a:r>
            <a:r>
              <a:rPr dirty="0">
                <a:ea typeface="Segoe UI" panose="020B0502040204020203" pitchFamily="34" charset="0"/>
              </a:rPr>
              <a:t> </a:t>
            </a:r>
            <a:r>
              <a:rPr dirty="0" err="1">
                <a:ea typeface="Segoe UI" panose="020B0502040204020203" pitchFamily="34" charset="0"/>
              </a:rPr>
              <a:t>en</a:t>
            </a:r>
            <a:r>
              <a:rPr dirty="0">
                <a:ea typeface="Segoe UI" panose="020B0502040204020203" pitchFamily="34" charset="0"/>
              </a:rPr>
              <a:t> la </a:t>
            </a:r>
            <a:r>
              <a:rPr dirty="0" err="1">
                <a:ea typeface="Segoe UI" panose="020B0502040204020203" pitchFamily="34" charset="0"/>
              </a:rPr>
              <a:t>nube</a:t>
            </a:r>
            <a:r>
              <a:rPr dirty="0">
                <a:ea typeface="Segoe UI" panose="020B0502040204020203" pitchFamily="34" charset="0"/>
              </a:rPr>
              <a:t> de Azure</a:t>
            </a:r>
            <a:r>
              <a:rPr b="1" dirty="0">
                <a:ea typeface="Segoe UI" panose="020B0502040204020203" pitchFamily="34" charset="0"/>
              </a:rPr>
              <a:t>.</a:t>
            </a:r>
            <a:endParaRPr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defRPr sz="1800">
                <a:solidFill>
                  <a:srgbClr val="505050"/>
                </a:solidFill>
                <a:effectLst/>
                <a:latin typeface="Calibri" panose="020F0502020204030204" pitchFamily="34" charset="0"/>
                <a:ea typeface="Segoe UI" panose="020B0502040204020203" pitchFamily="34" charset="0"/>
                <a:cs typeface="Segoe UI (Body)"/>
              </a:defRPr>
            </a:pPr>
            <a:r>
              <a:rPr dirty="0"/>
              <a:t>¿</a:t>
            </a:r>
            <a:r>
              <a:rPr dirty="0" err="1"/>
              <a:t>En</a:t>
            </a:r>
            <a:r>
              <a:rPr dirty="0"/>
              <a:t> </a:t>
            </a:r>
            <a:r>
              <a:rPr dirty="0" err="1"/>
              <a:t>qué</a:t>
            </a:r>
            <a:r>
              <a:rPr dirty="0"/>
              <a:t> se </a:t>
            </a:r>
            <a:r>
              <a:rPr dirty="0" err="1"/>
              <a:t>diferencia</a:t>
            </a:r>
            <a:r>
              <a:rPr dirty="0"/>
              <a:t> Azure Active Directory de Azure Active Directory Domain Services?</a:t>
            </a:r>
            <a:endParaRPr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defRPr sz="1800">
                <a:solidFill>
                  <a:srgbClr val="505050"/>
                </a:solidFill>
                <a:effectLst/>
                <a:latin typeface="Calibri" panose="020F0502020204030204" pitchFamily="34" charset="0"/>
                <a:ea typeface="Segoe UI" panose="020B0502040204020203" pitchFamily="34" charset="0"/>
                <a:cs typeface="Segoe UI (Body)"/>
              </a:defRPr>
            </a:pPr>
            <a:r>
              <a:rPr b="1" dirty="0"/>
              <a:t>Respuesta: </a:t>
            </a:r>
            <a:r>
              <a:rPr dirty="0"/>
              <a:t>Azure AD es </a:t>
            </a:r>
            <a:r>
              <a:rPr dirty="0" err="1"/>
              <a:t>principalmente</a:t>
            </a:r>
            <a:r>
              <a:rPr dirty="0"/>
              <a:t> </a:t>
            </a:r>
            <a:r>
              <a:rPr dirty="0" err="1"/>
              <a:t>una</a:t>
            </a:r>
            <a:r>
              <a:rPr dirty="0"/>
              <a:t> </a:t>
            </a:r>
            <a:r>
              <a:rPr dirty="0" err="1"/>
              <a:t>solución</a:t>
            </a:r>
            <a:r>
              <a:rPr dirty="0"/>
              <a:t> de </a:t>
            </a:r>
            <a:r>
              <a:rPr dirty="0" err="1"/>
              <a:t>identidad</a:t>
            </a:r>
            <a:r>
              <a:rPr dirty="0"/>
              <a:t> y </a:t>
            </a:r>
            <a:r>
              <a:rPr dirty="0" err="1"/>
              <a:t>está</a:t>
            </a:r>
            <a:r>
              <a:rPr dirty="0"/>
              <a:t> </a:t>
            </a:r>
            <a:r>
              <a:rPr dirty="0" err="1"/>
              <a:t>diseñada</a:t>
            </a:r>
            <a:r>
              <a:rPr dirty="0"/>
              <a:t> para </a:t>
            </a:r>
            <a:r>
              <a:rPr dirty="0" err="1"/>
              <a:t>comunicaciones</a:t>
            </a:r>
            <a:r>
              <a:rPr dirty="0"/>
              <a:t> HTTP y </a:t>
            </a:r>
            <a:r>
              <a:rPr dirty="0" err="1"/>
              <a:t>HTTPS.Azure</a:t>
            </a:r>
            <a:r>
              <a:rPr dirty="0"/>
              <a:t> AD se </a:t>
            </a:r>
            <a:r>
              <a:rPr dirty="0" err="1"/>
              <a:t>puede</a:t>
            </a:r>
            <a:r>
              <a:rPr dirty="0"/>
              <a:t> </a:t>
            </a:r>
            <a:r>
              <a:rPr dirty="0" err="1"/>
              <a:t>consultar</a:t>
            </a:r>
            <a:r>
              <a:rPr dirty="0"/>
              <a:t> con </a:t>
            </a:r>
            <a:r>
              <a:rPr dirty="0" err="1"/>
              <a:t>una</a:t>
            </a:r>
            <a:r>
              <a:rPr dirty="0"/>
              <a:t> API de REST </a:t>
            </a:r>
            <a:r>
              <a:rPr dirty="0" err="1"/>
              <a:t>en</a:t>
            </a:r>
            <a:r>
              <a:rPr dirty="0"/>
              <a:t> </a:t>
            </a:r>
            <a:r>
              <a:rPr dirty="0" err="1"/>
              <a:t>lugar</a:t>
            </a:r>
            <a:r>
              <a:rPr dirty="0"/>
              <a:t> de LDAP. Azure AD </a:t>
            </a:r>
            <a:r>
              <a:rPr dirty="0" err="1"/>
              <a:t>usa</a:t>
            </a:r>
            <a:r>
              <a:rPr dirty="0"/>
              <a:t> </a:t>
            </a:r>
            <a:r>
              <a:rPr dirty="0" err="1"/>
              <a:t>servicios</a:t>
            </a:r>
            <a:r>
              <a:rPr dirty="0"/>
              <a:t> de </a:t>
            </a:r>
            <a:r>
              <a:rPr dirty="0" err="1"/>
              <a:t>federación</a:t>
            </a:r>
            <a:r>
              <a:rPr dirty="0"/>
              <a:t> y </a:t>
            </a:r>
            <a:r>
              <a:rPr dirty="0" err="1"/>
              <a:t>muchos</a:t>
            </a:r>
            <a:r>
              <a:rPr dirty="0"/>
              <a:t> </a:t>
            </a:r>
            <a:r>
              <a:rPr dirty="0" err="1"/>
              <a:t>servicios</a:t>
            </a:r>
            <a:r>
              <a:rPr dirty="0"/>
              <a:t> de </a:t>
            </a:r>
            <a:r>
              <a:rPr dirty="0" err="1"/>
              <a:t>terceros</a:t>
            </a:r>
            <a:r>
              <a:rPr dirty="0"/>
              <a:t> (</a:t>
            </a:r>
            <a:r>
              <a:rPr dirty="0" err="1"/>
              <a:t>como</a:t>
            </a:r>
            <a:r>
              <a:rPr dirty="0"/>
              <a:t> Facebook). Los </a:t>
            </a:r>
            <a:r>
              <a:rPr dirty="0" err="1"/>
              <a:t>usuarios</a:t>
            </a:r>
            <a:r>
              <a:rPr dirty="0"/>
              <a:t> y </a:t>
            </a:r>
            <a:r>
              <a:rPr dirty="0" err="1"/>
              <a:t>grupos</a:t>
            </a:r>
            <a:r>
              <a:rPr dirty="0"/>
              <a:t> de Azure AD se </a:t>
            </a:r>
            <a:r>
              <a:rPr dirty="0" err="1"/>
              <a:t>crean</a:t>
            </a:r>
            <a:r>
              <a:rPr dirty="0"/>
              <a:t> </a:t>
            </a:r>
            <a:r>
              <a:rPr dirty="0" err="1"/>
              <a:t>en</a:t>
            </a:r>
            <a:r>
              <a:rPr dirty="0"/>
              <a:t> </a:t>
            </a:r>
            <a:r>
              <a:rPr dirty="0" err="1"/>
              <a:t>una</a:t>
            </a:r>
            <a:r>
              <a:rPr dirty="0"/>
              <a:t> </a:t>
            </a:r>
            <a:r>
              <a:rPr dirty="0" err="1"/>
              <a:t>estructura</a:t>
            </a:r>
            <a:r>
              <a:rPr dirty="0"/>
              <a:t> </a:t>
            </a:r>
            <a:r>
              <a:rPr dirty="0" err="1"/>
              <a:t>plana.Azure</a:t>
            </a:r>
            <a:r>
              <a:rPr dirty="0"/>
              <a:t> AD no </a:t>
            </a:r>
            <a:r>
              <a:rPr dirty="0" err="1"/>
              <a:t>tiene</a:t>
            </a:r>
            <a:r>
              <a:rPr dirty="0"/>
              <a:t> </a:t>
            </a:r>
            <a:r>
              <a:rPr dirty="0" err="1"/>
              <a:t>unidades</a:t>
            </a:r>
            <a:r>
              <a:rPr dirty="0"/>
              <a:t> </a:t>
            </a:r>
            <a:r>
              <a:rPr dirty="0" err="1"/>
              <a:t>organizativas</a:t>
            </a:r>
            <a:r>
              <a:rPr dirty="0"/>
              <a:t> (UO) u </a:t>
            </a:r>
            <a:r>
              <a:rPr dirty="0" err="1"/>
              <a:t>objetos</a:t>
            </a:r>
            <a:r>
              <a:rPr dirty="0"/>
              <a:t> de </a:t>
            </a:r>
            <a:r>
              <a:rPr dirty="0" err="1"/>
              <a:t>directiva</a:t>
            </a:r>
            <a:r>
              <a:rPr dirty="0"/>
              <a:t> de </a:t>
            </a:r>
            <a:r>
              <a:rPr dirty="0" err="1"/>
              <a:t>grupo</a:t>
            </a:r>
            <a:r>
              <a:rPr dirty="0"/>
              <a:t> (GPO).</a:t>
            </a:r>
          </a:p>
          <a:p>
            <a:pPr marL="0" marR="365760" lvl="0" indent="0">
              <a:lnSpc>
                <a:spcPct val="107000"/>
              </a:lnSpc>
              <a:spcBef>
                <a:spcPts val="0"/>
              </a:spcBef>
              <a:spcAft>
                <a:spcPts val="800"/>
              </a:spcAft>
              <a:buFont typeface="+mj-lt"/>
              <a:buNone/>
            </a:pPr>
            <a:endParaRPr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0"/>
              </a:spcAft>
              <a:buFont typeface="+mj-lt"/>
              <a:buNone/>
              <a:defRPr sz="1800">
                <a:solidFill>
                  <a:srgbClr val="505050"/>
                </a:solidFill>
                <a:effectLst/>
                <a:latin typeface="Calibri" panose="020F0502020204030204" pitchFamily="34" charset="0"/>
                <a:ea typeface="Segoe UI" panose="020B0502040204020203" pitchFamily="34" charset="0"/>
                <a:cs typeface="Segoe UI (Body)"/>
              </a:defRPr>
            </a:pPr>
            <a:r>
              <a:rPr dirty="0" err="1"/>
              <a:t>Describa</a:t>
            </a:r>
            <a:r>
              <a:rPr dirty="0"/>
              <a:t> </a:t>
            </a:r>
            <a:r>
              <a:rPr dirty="0" err="1"/>
              <a:t>los</a:t>
            </a:r>
            <a:r>
              <a:rPr dirty="0"/>
              <a:t> </a:t>
            </a:r>
            <a:r>
              <a:rPr dirty="0" err="1"/>
              <a:t>métodos</a:t>
            </a:r>
            <a:r>
              <a:rPr dirty="0"/>
              <a:t> de </a:t>
            </a:r>
            <a:r>
              <a:rPr dirty="0" err="1"/>
              <a:t>autenticación</a:t>
            </a:r>
            <a:r>
              <a:rPr dirty="0"/>
              <a:t> de </a:t>
            </a:r>
            <a:r>
              <a:rPr dirty="0" err="1"/>
              <a:t>autoservicio</a:t>
            </a:r>
            <a:r>
              <a:rPr dirty="0"/>
              <a:t> de </a:t>
            </a:r>
            <a:r>
              <a:rPr dirty="0" err="1"/>
              <a:t>restablecimiento</a:t>
            </a:r>
            <a:r>
              <a:rPr dirty="0"/>
              <a:t> de </a:t>
            </a:r>
            <a:r>
              <a:rPr dirty="0" err="1"/>
              <a:t>contraseña</a:t>
            </a:r>
            <a:r>
              <a:rPr dirty="0"/>
              <a:t> que se </a:t>
            </a:r>
            <a:r>
              <a:rPr dirty="0" err="1"/>
              <a:t>pueden</a:t>
            </a:r>
            <a:r>
              <a:rPr dirty="0"/>
              <a:t> </a:t>
            </a:r>
            <a:r>
              <a:rPr dirty="0" err="1"/>
              <a:t>configurar</a:t>
            </a:r>
            <a:r>
              <a:rPr dirty="0"/>
              <a:t> para </a:t>
            </a:r>
            <a:r>
              <a:rPr dirty="0" err="1"/>
              <a:t>los</a:t>
            </a:r>
            <a:r>
              <a:rPr dirty="0"/>
              <a:t> </a:t>
            </a:r>
            <a:r>
              <a:rPr dirty="0" err="1"/>
              <a:t>usuarios</a:t>
            </a:r>
            <a:r>
              <a:rPr dirty="0"/>
              <a:t>.</a:t>
            </a:r>
            <a:endParaRPr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0"/>
              </a:spcAft>
              <a:buFont typeface="+mj-lt"/>
              <a:buNone/>
              <a:defRPr sz="1800">
                <a:solidFill>
                  <a:srgbClr val="505050"/>
                </a:solidFill>
                <a:effectLst/>
                <a:latin typeface="Calibri" panose="020F0502020204030204" pitchFamily="34" charset="0"/>
                <a:ea typeface="Segoe UI" panose="020B0502040204020203" pitchFamily="34" charset="0"/>
                <a:cs typeface="Segoe UI (Body)"/>
              </a:defRPr>
            </a:pPr>
            <a:r>
              <a:rPr b="1" dirty="0"/>
              <a:t>Respuesta: </a:t>
            </a:r>
            <a:r>
              <a:rPr dirty="0" err="1"/>
              <a:t>los</a:t>
            </a:r>
            <a:r>
              <a:rPr dirty="0"/>
              <a:t> </a:t>
            </a:r>
            <a:r>
              <a:rPr dirty="0" err="1"/>
              <a:t>métodos</a:t>
            </a:r>
            <a:r>
              <a:rPr dirty="0"/>
              <a:t> de </a:t>
            </a:r>
            <a:r>
              <a:rPr dirty="0" err="1"/>
              <a:t>autenticación</a:t>
            </a:r>
            <a:r>
              <a:rPr dirty="0"/>
              <a:t> de </a:t>
            </a:r>
            <a:r>
              <a:rPr dirty="0" err="1"/>
              <a:t>autoservicio</a:t>
            </a:r>
            <a:r>
              <a:rPr dirty="0"/>
              <a:t> de </a:t>
            </a:r>
            <a:r>
              <a:rPr dirty="0" err="1"/>
              <a:t>restablecimiento</a:t>
            </a:r>
            <a:r>
              <a:rPr dirty="0"/>
              <a:t> de </a:t>
            </a:r>
            <a:r>
              <a:rPr dirty="0" err="1"/>
              <a:t>contraseña</a:t>
            </a:r>
            <a:r>
              <a:rPr dirty="0"/>
              <a:t> </a:t>
            </a:r>
            <a:r>
              <a:rPr dirty="0" err="1"/>
              <a:t>incluyen</a:t>
            </a:r>
            <a:r>
              <a:rPr dirty="0"/>
              <a:t> </a:t>
            </a:r>
            <a:r>
              <a:rPr dirty="0" err="1"/>
              <a:t>notificaciones</a:t>
            </a:r>
            <a:r>
              <a:rPr dirty="0"/>
              <a:t> de </a:t>
            </a:r>
            <a:r>
              <a:rPr dirty="0" err="1"/>
              <a:t>aplicaciones</a:t>
            </a:r>
            <a:r>
              <a:rPr dirty="0"/>
              <a:t> </a:t>
            </a:r>
            <a:r>
              <a:rPr dirty="0" err="1"/>
              <a:t>móviles</a:t>
            </a:r>
            <a:r>
              <a:rPr dirty="0"/>
              <a:t>, </a:t>
            </a:r>
            <a:r>
              <a:rPr dirty="0" err="1"/>
              <a:t>código</a:t>
            </a:r>
            <a:r>
              <a:rPr dirty="0"/>
              <a:t> de </a:t>
            </a:r>
            <a:r>
              <a:rPr dirty="0" err="1"/>
              <a:t>aplicación</a:t>
            </a:r>
            <a:r>
              <a:rPr dirty="0"/>
              <a:t> </a:t>
            </a:r>
            <a:r>
              <a:rPr dirty="0" err="1"/>
              <a:t>móvil</a:t>
            </a:r>
            <a:r>
              <a:rPr dirty="0"/>
              <a:t>, </a:t>
            </a:r>
            <a:r>
              <a:rPr dirty="0" err="1"/>
              <a:t>correo</a:t>
            </a:r>
            <a:r>
              <a:rPr dirty="0"/>
              <a:t> </a:t>
            </a:r>
            <a:r>
              <a:rPr dirty="0" err="1"/>
              <a:t>electrónico</a:t>
            </a:r>
            <a:r>
              <a:rPr dirty="0"/>
              <a:t>, </a:t>
            </a:r>
            <a:r>
              <a:rPr dirty="0" err="1"/>
              <a:t>teléfono</a:t>
            </a:r>
            <a:r>
              <a:rPr dirty="0"/>
              <a:t> </a:t>
            </a:r>
            <a:r>
              <a:rPr dirty="0" err="1"/>
              <a:t>móvil</a:t>
            </a:r>
            <a:r>
              <a:rPr dirty="0"/>
              <a:t>, </a:t>
            </a:r>
            <a:r>
              <a:rPr dirty="0" err="1"/>
              <a:t>teléfono</a:t>
            </a:r>
            <a:r>
              <a:rPr dirty="0"/>
              <a:t> del </a:t>
            </a:r>
            <a:r>
              <a:rPr dirty="0" err="1"/>
              <a:t>trabajo</a:t>
            </a:r>
            <a:r>
              <a:rPr dirty="0"/>
              <a:t> y </a:t>
            </a:r>
            <a:r>
              <a:rPr dirty="0" err="1"/>
              <a:t>preguntas</a:t>
            </a:r>
            <a:r>
              <a:rPr dirty="0"/>
              <a:t> de </a:t>
            </a:r>
            <a:r>
              <a:rPr dirty="0" err="1"/>
              <a:t>seguridad.Se</a:t>
            </a:r>
            <a:r>
              <a:rPr dirty="0"/>
              <a:t> </a:t>
            </a:r>
            <a:r>
              <a:rPr dirty="0" err="1"/>
              <a:t>puede</a:t>
            </a:r>
            <a:r>
              <a:rPr dirty="0"/>
              <a:t> usar </a:t>
            </a:r>
            <a:r>
              <a:rPr dirty="0" err="1"/>
              <a:t>una</a:t>
            </a:r>
            <a:r>
              <a:rPr dirty="0"/>
              <a:t> </a:t>
            </a:r>
            <a:r>
              <a:rPr dirty="0" err="1"/>
              <a:t>combinación</a:t>
            </a:r>
            <a:r>
              <a:rPr dirty="0"/>
              <a:t> de </a:t>
            </a:r>
            <a:r>
              <a:rPr dirty="0" err="1"/>
              <a:t>métodos</a:t>
            </a:r>
            <a:r>
              <a:rPr dirty="0"/>
              <a:t> de </a:t>
            </a:r>
            <a:r>
              <a:rPr dirty="0" err="1"/>
              <a:t>autenticación</a:t>
            </a:r>
            <a:r>
              <a:rPr dirty="0"/>
              <a:t>.</a:t>
            </a:r>
            <a:endParaRPr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sz="1800" dirty="0">
              <a:solidFill>
                <a:srgbClr val="505050"/>
              </a:solidFill>
              <a:effectLst/>
              <a:latin typeface="Segoe UI" panose="020B0502040204020203" pitchFamily="34" charset="0"/>
              <a:ea typeface="Segoe UI" panose="020B0502040204020203" pitchFamily="34" charset="0"/>
              <a:cs typeface="Segoe UI (Body)"/>
            </a:endParaRPr>
          </a:p>
          <a:p>
            <a:endParaRPr sz="1800" dirty="0">
              <a:solidFill>
                <a:srgbClr val="505050"/>
              </a:solidFill>
              <a:effectLst/>
              <a:latin typeface="Segoe UI" panose="020B0502040204020203" pitchFamily="34" charset="0"/>
              <a:ea typeface="Segoe UI" panose="020B0502040204020203" pitchFamily="34" charset="0"/>
              <a:cs typeface="Segoe UI (Body)"/>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t>Administración de identidades y gobernanza de Azure (15-20 %)</a:t>
            </a:r>
          </a:p>
          <a:p>
            <a:r>
              <a:t>Administración de objetos de Azure AD</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effectLst/>
                <a:latin typeface="Calibri" panose="020F0502020204030204" pitchFamily="34" charset="0"/>
                <a:ea typeface="Times New Roman" panose="02020603050405020304" pitchFamily="18" charset="0"/>
                <a:cs typeface="Times New Roman" panose="02020603050405020304" pitchFamily="18" charset="0"/>
              </a:defRPr>
            </a:pPr>
            <a:r>
              <a:t>Creación de usuarios y grupos</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effectLst/>
                <a:latin typeface="Calibri" panose="020F0502020204030204" pitchFamily="34" charset="0"/>
                <a:ea typeface="Times New Roman" panose="02020603050405020304" pitchFamily="18" charset="0"/>
                <a:cs typeface="Times New Roman" panose="02020603050405020304" pitchFamily="18" charset="0"/>
              </a:defRPr>
            </a:pPr>
            <a:r>
              <a:t>Administración de propiedades de usuario y grupo</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effectLst/>
                <a:latin typeface="Calibri" panose="020F0502020204030204" pitchFamily="34" charset="0"/>
                <a:ea typeface="Times New Roman" panose="02020603050405020304" pitchFamily="18" charset="0"/>
                <a:cs typeface="Times New Roman" panose="02020603050405020304" pitchFamily="18" charset="0"/>
              </a:defRPr>
            </a:pPr>
            <a:r>
              <a:t>Realización de actualizaciones de usuario de forma masiva</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solidFill>
                  <a:srgbClr val="000000"/>
                </a:solidFill>
                <a:effectLst/>
                <a:latin typeface="Calibri" panose="020F0502020204030204" pitchFamily="34" charset="0"/>
                <a:ea typeface="Times New Roman" panose="02020603050405020304" pitchFamily="18" charset="0"/>
                <a:cs typeface="Calibri" panose="020F0502020204030204" pitchFamily="34" charset="0"/>
              </a:defRPr>
            </a:pPr>
            <a:r>
              <a:t>Administración de cuentas de invitado</a:t>
            </a:r>
            <a:endParaRPr sz="90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a:p>
        </p:txBody>
      </p:sp>
    </p:spTree>
    <p:extLst>
      <p:ext uri="{BB962C8B-B14F-4D97-AF65-F5344CB8AC3E}">
        <p14:creationId xmlns:p14="http://schemas.microsoft.com/office/powerpoint/2010/main" val="1529871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sz="882">
                <a:effectLst/>
              </a:defRPr>
            </a:pPr>
            <a:r>
              <a:t>✔️ ¿Ha pensado en el tipo de usuarios que necesitará?</a:t>
            </a:r>
          </a:p>
          <a:p>
            <a:endParaRPr/>
          </a:p>
        </p:txBody>
      </p:sp>
      <p:sp>
        <p:nvSpPr>
          <p:cNvPr id="4" name="Header Placeholder 3"/>
          <p:cNvSpPr>
            <a:spLocks noGrp="1"/>
          </p:cNvSpPr>
          <p:nvPr>
            <p:ph type="hdr" sz="quarter" idx="10"/>
          </p:nvPr>
        </p:nvSpPr>
        <p:spPr/>
        <p:txBody>
          <a:bodyPr/>
          <a:lstStyle/>
          <a:p>
            <a:endParaRPr/>
          </a:p>
        </p:txBody>
      </p:sp>
      <p:sp>
        <p:nvSpPr>
          <p:cNvPr id="5" name="Footer Placeholder 4"/>
          <p:cNvSpPr>
            <a:spLocks noGrp="1"/>
          </p:cNvSpPr>
          <p:nvPr>
            <p:ph type="ftr" sz="quarter" idx="11"/>
          </p:nvPr>
        </p:nvSpPr>
        <p:spPr/>
        <p:txBody>
          <a:bodyPr/>
          <a:lstStyle/>
          <a:p>
            <a:pPr defTabSz="914099" eaLnBrk="0" hangingPunct="0">
              <a:defRPr sz="400">
                <a:gradFill>
                  <a:gsLst>
                    <a:gs pos="0">
                      <a:prstClr val="black"/>
                    </a:gs>
                    <a:gs pos="100000">
                      <a:prstClr val="black"/>
                    </a:gs>
                  </a:gsLst>
                  <a:lin ang="5400000" scaled="0"/>
                </a:gradFill>
                <a:latin typeface="Segoe UI" pitchFamily="34" charset="0"/>
                <a:ea typeface="Segoe UI" pitchFamily="34" charset="0"/>
                <a:cs typeface="Segoe UI" pitchFamily="34" charset="0"/>
              </a:defRPr>
            </a:pPr>
            <a:r>
              <a:t>© Microsoft Corporation.Todos los derechos reservados.MICROSOFT NO OFRECE NINGUNA GARANTÍA, EXPRESA, IMPLÍCITA O REGLAMENTARIA, RESPECTO A LA INFORMACIÓN DE ESTA PRESENTACIÓN.</a:t>
            </a:r>
          </a:p>
        </p:txBody>
      </p:sp>
      <p:sp>
        <p:nvSpPr>
          <p:cNvPr id="6" name="Date Placeholder 5"/>
          <p:cNvSpPr>
            <a:spLocks noGrp="1"/>
          </p:cNvSpPr>
          <p:nvPr>
            <p:ph type="dt" idx="12"/>
          </p:nvPr>
        </p:nvSpPr>
        <p:spPr/>
        <p:txBody>
          <a:bodyPr/>
          <a:lstStyle/>
          <a:p>
            <a:fld id="{9427A7F7-BB1E-479D-AFAA-B52F4D0C99F2}" type="datetime8">
              <a:rPr lang="en-US" smtClean="0"/>
              <a:t>8/19/2022 10:13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14</a:t>
            </a:fld>
            <a:endParaRPr lang="en-US"/>
          </a:p>
        </p:txBody>
      </p:sp>
    </p:spTree>
    <p:extLst>
      <p:ext uri="{BB962C8B-B14F-4D97-AF65-F5344CB8AC3E}">
        <p14:creationId xmlns:p14="http://schemas.microsoft.com/office/powerpoint/2010/main" val="4103861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effectLst/>
              </a:defRPr>
            </a:pPr>
            <a:r>
              <a:t>Incorporación o eliminación de usuarios mediante Azure Active Directory: https://docs.microsoft.com/es-es/azure/active-directory/fundamentals/add-users-azure-active-directory</a:t>
            </a:r>
          </a:p>
          <a:p>
            <a:endParaRPr/>
          </a:p>
        </p:txBody>
      </p:sp>
      <p:sp>
        <p:nvSpPr>
          <p:cNvPr id="4" name="Header Placeholder 3"/>
          <p:cNvSpPr>
            <a:spLocks noGrp="1"/>
          </p:cNvSpPr>
          <p:nvPr>
            <p:ph type="hdr" sz="quarter" idx="10"/>
          </p:nvPr>
        </p:nvSpPr>
        <p:spPr/>
        <p:txBody>
          <a:bodyPr/>
          <a:lstStyle/>
          <a:p>
            <a:endParaRPr/>
          </a:p>
        </p:txBody>
      </p:sp>
      <p:sp>
        <p:nvSpPr>
          <p:cNvPr id="5" name="Footer Placeholder 4"/>
          <p:cNvSpPr>
            <a:spLocks noGrp="1"/>
          </p:cNvSpPr>
          <p:nvPr>
            <p:ph type="ftr" sz="quarter" idx="11"/>
          </p:nvPr>
        </p:nvSpPr>
        <p:spPr/>
        <p:txBody>
          <a:bodyPr/>
          <a:lstStyle/>
          <a:p>
            <a:pPr defTabSz="914099" eaLnBrk="0" hangingPunct="0">
              <a:defRPr sz="400">
                <a:gradFill>
                  <a:gsLst>
                    <a:gs pos="0">
                      <a:prstClr val="black"/>
                    </a:gs>
                    <a:gs pos="100000">
                      <a:prstClr val="black"/>
                    </a:gs>
                  </a:gsLst>
                  <a:lin ang="5400000" scaled="0"/>
                </a:gradFill>
                <a:latin typeface="Segoe UI" pitchFamily="34" charset="0"/>
                <a:ea typeface="Segoe UI" pitchFamily="34" charset="0"/>
                <a:cs typeface="Segoe UI" pitchFamily="34" charset="0"/>
              </a:defRPr>
            </a:pPr>
            <a:r>
              <a:t>© Microsoft Corporation.Todos los derechos reservados.MICROSOFT NO OFRECE NINGUNA GARANTÍA, EXPRESA, IMPLÍCITA O REGLAMENTARIA, RESPECTO A LA INFORMACIÓN DE ESTA PRESENTACIÓN.</a:t>
            </a:r>
          </a:p>
        </p:txBody>
      </p:sp>
      <p:sp>
        <p:nvSpPr>
          <p:cNvPr id="6" name="Date Placeholder 5"/>
          <p:cNvSpPr>
            <a:spLocks noGrp="1"/>
          </p:cNvSpPr>
          <p:nvPr>
            <p:ph type="dt" idx="12"/>
          </p:nvPr>
        </p:nvSpPr>
        <p:spPr/>
        <p:txBody>
          <a:bodyPr/>
          <a:lstStyle/>
          <a:p>
            <a:fld id="{72E0C910-0166-48E0-B8EF-5071277A02A8}" type="datetime8">
              <a:rPr lang="en-US" smtClean="0"/>
              <a:t>8/19/2022 10:13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15</a:t>
            </a:fld>
            <a:endParaRPr lang="en-US"/>
          </a:p>
        </p:txBody>
      </p:sp>
    </p:spTree>
    <p:extLst>
      <p:ext uri="{BB962C8B-B14F-4D97-AF65-F5344CB8AC3E}">
        <p14:creationId xmlns:p14="http://schemas.microsoft.com/office/powerpoint/2010/main" val="2700262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sz="800">
                <a:effectLst/>
              </a:defRPr>
            </a:pPr>
            <a:r>
              <a:t>La JTA más reciente (enero de 2022) ofrece ahora realizar actualizaciones masivas. Anteriormente, solo se trataba de cuentas de usuario masivas.</a:t>
            </a:r>
          </a:p>
          <a:p>
            <a:pPr marL="0" marR="0" lvl="0" indent="0" algn="l" defTabSz="914367" rtl="0" eaLnBrk="1" fontAlgn="auto" latinLnBrk="0" hangingPunct="1">
              <a:lnSpc>
                <a:spcPct val="90000"/>
              </a:lnSpc>
              <a:spcBef>
                <a:spcPts val="0"/>
              </a:spcBef>
              <a:spcAft>
                <a:spcPts val="333"/>
              </a:spcAft>
              <a:buClrTx/>
              <a:buSzTx/>
              <a:buFontTx/>
              <a:buNone/>
              <a:tabLst/>
            </a:pPr>
            <a:endParaRPr sz="800" kern="120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pPr>
            <a:r>
              <a:rPr sz="800">
                <a:effectLst/>
              </a:rPr>
              <a:t>Creación masiva de usuarios en Azure Active Directory</a:t>
            </a:r>
            <a:r>
              <a:rPr sz="1600"/>
              <a:t>: https://docs.microsoft.com/es-es/azure/active-directory/enterprise-users/users-bulk-add</a:t>
            </a:r>
          </a:p>
          <a:p>
            <a:pPr marL="0" marR="0" lvl="0" indent="0" algn="l" defTabSz="914367" rtl="0" eaLnBrk="1" fontAlgn="auto" latinLnBrk="0" hangingPunct="1">
              <a:lnSpc>
                <a:spcPct val="90000"/>
              </a:lnSpc>
              <a:spcBef>
                <a:spcPts val="0"/>
              </a:spcBef>
              <a:spcAft>
                <a:spcPts val="333"/>
              </a:spcAft>
              <a:buClrTx/>
              <a:buSzTx/>
              <a:buFontTx/>
              <a:buNone/>
              <a:tabLst/>
              <a:defRPr sz="1600"/>
            </a:pPr>
            <a:r>
              <a:t>Adición masiva de miembros de un grupo en Azure Active Directory - https://docs.microsoft.com/es-es/azure/active-directory/enterprise-users/groups-bulk-import-members</a:t>
            </a:r>
          </a:p>
          <a:p>
            <a:pPr marL="0" marR="0" lvl="0" indent="0" algn="l" defTabSz="914367" rtl="0" eaLnBrk="1" fontAlgn="auto" latinLnBrk="0" hangingPunct="1">
              <a:lnSpc>
                <a:spcPct val="90000"/>
              </a:lnSpc>
              <a:spcBef>
                <a:spcPts val="0"/>
              </a:spcBef>
              <a:spcAft>
                <a:spcPts val="333"/>
              </a:spcAft>
              <a:buClrTx/>
              <a:buSzTx/>
              <a:buFontTx/>
              <a:buNone/>
              <a:tabLst/>
            </a:pPr>
            <a:endParaRPr sz="800" kern="120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sz="800"/>
            </a:pPr>
            <a:r>
              <a:rPr>
                <a:effectLst/>
              </a:rPr>
              <a:t>✔️ Establezca o implemente una convención de nomenclatura para los nombres de usuarios, los nombres para mostrar y los alias. </a:t>
            </a:r>
            <a:r>
              <a:t>La contraseña de los usuarios nuevos debe cumplir con las reglas de complejidad de contraseña que ha establecido para el directorio.Entre los parámetros de usuario se incluyen Nombre principal de usuario, Nombre para mostrar, Nombre propio, Departamento y Puesto.</a:t>
            </a:r>
          </a:p>
          <a:p>
            <a:endParaRPr sz="1100" b="0" i="0" u="none" strike="noStrike" kern="1200">
              <a:solidFill>
                <a:schemeClr val="tx1"/>
              </a:solidFill>
              <a:effectLst/>
              <a:latin typeface="Segoe UI" panose="020B0502040204020203" pitchFamily="34" charset="0"/>
              <a:ea typeface="+mn-ea"/>
              <a:cs typeface="+mn-cs"/>
            </a:endParaRPr>
          </a:p>
          <a:p>
            <a:endParaRPr sz="1100" b="0" i="0" u="none" strike="noStrike" kern="1200">
              <a:solidFill>
                <a:schemeClr val="tx1"/>
              </a:solidFill>
              <a:effectLst/>
              <a:latin typeface="Segoe UI" panose="020B0502040204020203" pitchFamily="34" charset="0"/>
              <a:ea typeface="+mn-ea"/>
              <a:cs typeface="+mn-cs"/>
            </a:endParaRPr>
          </a:p>
        </p:txBody>
      </p:sp>
      <p:sp>
        <p:nvSpPr>
          <p:cNvPr id="4" name="Header Placeholder 3"/>
          <p:cNvSpPr>
            <a:spLocks noGrp="1"/>
          </p:cNvSpPr>
          <p:nvPr>
            <p:ph type="hdr" sz="quarter" idx="10"/>
          </p:nvPr>
        </p:nvSpPr>
        <p:spPr/>
        <p:txBody>
          <a:bodyPr/>
          <a:lstStyle/>
          <a:p>
            <a:endParaRPr/>
          </a:p>
        </p:txBody>
      </p:sp>
      <p:sp>
        <p:nvSpPr>
          <p:cNvPr id="5" name="Footer Placeholder 4"/>
          <p:cNvSpPr>
            <a:spLocks noGrp="1"/>
          </p:cNvSpPr>
          <p:nvPr>
            <p:ph type="ftr" sz="quarter" idx="11"/>
          </p:nvPr>
        </p:nvSpPr>
        <p:spPr/>
        <p:txBody>
          <a:bodyPr/>
          <a:lstStyle/>
          <a:p>
            <a:pPr defTabSz="914099" eaLnBrk="0" hangingPunct="0">
              <a:defRPr sz="400">
                <a:gradFill>
                  <a:gsLst>
                    <a:gs pos="0">
                      <a:prstClr val="black"/>
                    </a:gs>
                    <a:gs pos="100000">
                      <a:prstClr val="black"/>
                    </a:gs>
                  </a:gsLst>
                  <a:lin ang="5400000" scaled="0"/>
                </a:gradFill>
                <a:latin typeface="Segoe UI" pitchFamily="34" charset="0"/>
                <a:ea typeface="Segoe UI" pitchFamily="34" charset="0"/>
                <a:cs typeface="Segoe UI" pitchFamily="34" charset="0"/>
              </a:defRPr>
            </a:pPr>
            <a:r>
              <a:t>© Microsoft Corporation.Todos los derechos reservados.MICROSOFT NO OFRECE NINGUNA GARANTÍA, EXPRESA, IMPLÍCITA O REGLAMENTARIA, RESPECTO A LA INFORMACIÓN DE ESTA PRESENTACIÓN.</a:t>
            </a:r>
          </a:p>
        </p:txBody>
      </p:sp>
      <p:sp>
        <p:nvSpPr>
          <p:cNvPr id="6" name="Date Placeholder 5"/>
          <p:cNvSpPr>
            <a:spLocks noGrp="1"/>
          </p:cNvSpPr>
          <p:nvPr>
            <p:ph type="dt" idx="12"/>
          </p:nvPr>
        </p:nvSpPr>
        <p:spPr/>
        <p:txBody>
          <a:bodyPr/>
          <a:lstStyle/>
          <a:p>
            <a:fld id="{9427A7F7-BB1E-479D-AFAA-B52F4D0C99F2}" type="datetime8">
              <a:rPr lang="en-US" smtClean="0"/>
              <a:t>8/19/2022 10:13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16</a:t>
            </a:fld>
            <a:endParaRPr lang="en-US"/>
          </a:p>
        </p:txBody>
      </p:sp>
    </p:spTree>
    <p:extLst>
      <p:ext uri="{BB962C8B-B14F-4D97-AF65-F5344CB8AC3E}">
        <p14:creationId xmlns:p14="http://schemas.microsoft.com/office/powerpoint/2010/main" val="3968634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sz="882">
                <a:effectLst/>
              </a:defRPr>
            </a:pPr>
            <a:r>
              <a:rPr dirty="0" err="1"/>
              <a:t>Administración</a:t>
            </a:r>
            <a:r>
              <a:rPr dirty="0"/>
              <a:t> del </a:t>
            </a:r>
            <a:r>
              <a:rPr dirty="0" err="1"/>
              <a:t>acceso</a:t>
            </a:r>
            <a:r>
              <a:rPr dirty="0"/>
              <a:t> a </a:t>
            </a:r>
            <a:r>
              <a:rPr dirty="0" err="1"/>
              <a:t>recursos</a:t>
            </a:r>
            <a:r>
              <a:rPr dirty="0"/>
              <a:t> y </a:t>
            </a:r>
            <a:r>
              <a:rPr dirty="0" err="1"/>
              <a:t>aplicaciones</a:t>
            </a:r>
            <a:r>
              <a:rPr dirty="0"/>
              <a:t> con </a:t>
            </a:r>
            <a:r>
              <a:rPr dirty="0" err="1"/>
              <a:t>grupos</a:t>
            </a:r>
            <a:r>
              <a:rPr dirty="0"/>
              <a:t> </a:t>
            </a:r>
            <a:r>
              <a:rPr dirty="0" err="1"/>
              <a:t>en</a:t>
            </a:r>
            <a:r>
              <a:rPr dirty="0"/>
              <a:t> Azure Active Directory: https://docs.microsoft.com/es-es/azure/active-directory/fundamentals/active-directory-manage-groups</a:t>
            </a:r>
          </a:p>
          <a:p>
            <a:endParaRPr sz="882" kern="1200" dirty="0">
              <a:solidFill>
                <a:schemeClr val="tx1"/>
              </a:solidFill>
              <a:effectLst/>
              <a:ea typeface="+mn-ea"/>
              <a:cs typeface="+mn-cs"/>
            </a:endParaRPr>
          </a:p>
          <a:p>
            <a:pPr>
              <a:defRPr sz="882">
                <a:effectLst/>
              </a:defRPr>
            </a:pPr>
            <a:r>
              <a:rPr dirty="0" err="1"/>
              <a:t>Inicio</a:t>
            </a:r>
            <a:r>
              <a:rPr dirty="0"/>
              <a:t> </a:t>
            </a:r>
            <a:r>
              <a:rPr dirty="0" err="1"/>
              <a:t>rápido</a:t>
            </a:r>
            <a:r>
              <a:rPr dirty="0"/>
              <a:t>: </a:t>
            </a:r>
            <a:r>
              <a:rPr dirty="0" err="1"/>
              <a:t>Visualización</a:t>
            </a:r>
            <a:r>
              <a:rPr dirty="0"/>
              <a:t> de </a:t>
            </a:r>
            <a:r>
              <a:rPr dirty="0" err="1"/>
              <a:t>los</a:t>
            </a:r>
            <a:r>
              <a:rPr dirty="0"/>
              <a:t> </a:t>
            </a:r>
            <a:r>
              <a:rPr dirty="0" err="1"/>
              <a:t>grupos</a:t>
            </a:r>
            <a:r>
              <a:rPr dirty="0"/>
              <a:t> y </a:t>
            </a:r>
            <a:r>
              <a:rPr dirty="0" err="1"/>
              <a:t>miembros</a:t>
            </a:r>
            <a:r>
              <a:rPr dirty="0"/>
              <a:t> de la </a:t>
            </a:r>
            <a:r>
              <a:rPr dirty="0" err="1"/>
              <a:t>organización</a:t>
            </a:r>
            <a:r>
              <a:rPr dirty="0"/>
              <a:t> </a:t>
            </a:r>
            <a:r>
              <a:rPr dirty="0" err="1"/>
              <a:t>en</a:t>
            </a:r>
            <a:r>
              <a:rPr dirty="0"/>
              <a:t> Azure Active Directory: https://docs.microsoft.com/azure/active-directory/fundamentals/active-directory-groups-view-azure-portal</a:t>
            </a:r>
          </a:p>
          <a:p>
            <a:endParaRPr sz="882" kern="1200" dirty="0">
              <a:solidFill>
                <a:schemeClr val="tx1"/>
              </a:solidFill>
              <a:effectLst/>
              <a:ea typeface="+mn-ea"/>
              <a:cs typeface="+mn-cs"/>
            </a:endParaRPr>
          </a:p>
          <a:p>
            <a:pPr>
              <a:defRPr sz="882">
                <a:effectLst/>
              </a:defRPr>
            </a:pPr>
            <a:r>
              <a:rPr dirty="0"/>
              <a:t>✔️ ¿Ha </a:t>
            </a:r>
            <a:r>
              <a:rPr dirty="0" err="1"/>
              <a:t>pensado</a:t>
            </a:r>
            <a:r>
              <a:rPr dirty="0"/>
              <a:t> </a:t>
            </a:r>
            <a:r>
              <a:rPr dirty="0" err="1"/>
              <a:t>en</a:t>
            </a:r>
            <a:r>
              <a:rPr dirty="0"/>
              <a:t> </a:t>
            </a:r>
            <a:r>
              <a:rPr dirty="0" err="1"/>
              <a:t>qué</a:t>
            </a:r>
            <a:r>
              <a:rPr dirty="0"/>
              <a:t> </a:t>
            </a:r>
            <a:r>
              <a:rPr dirty="0" err="1"/>
              <a:t>grupos</a:t>
            </a:r>
            <a:r>
              <a:rPr dirty="0"/>
              <a:t> </a:t>
            </a:r>
            <a:r>
              <a:rPr dirty="0" err="1"/>
              <a:t>debe</a:t>
            </a:r>
            <a:r>
              <a:rPr dirty="0"/>
              <a:t> </a:t>
            </a:r>
            <a:r>
              <a:rPr dirty="0" err="1"/>
              <a:t>crear</a:t>
            </a:r>
            <a:r>
              <a:rPr dirty="0"/>
              <a:t>? ¿</a:t>
            </a:r>
            <a:r>
              <a:rPr dirty="0" err="1"/>
              <a:t>Cómo</a:t>
            </a:r>
            <a:r>
              <a:rPr dirty="0"/>
              <a:t> </a:t>
            </a:r>
            <a:r>
              <a:rPr dirty="0" err="1"/>
              <a:t>asignará</a:t>
            </a:r>
            <a:r>
              <a:rPr dirty="0"/>
              <a:t> </a:t>
            </a:r>
            <a:r>
              <a:rPr dirty="0" err="1"/>
              <a:t>usuarios</a:t>
            </a:r>
            <a:r>
              <a:rPr dirty="0"/>
              <a:t> a </a:t>
            </a:r>
            <a:r>
              <a:rPr dirty="0" err="1"/>
              <a:t>los</a:t>
            </a:r>
            <a:r>
              <a:rPr dirty="0"/>
              <a:t> </a:t>
            </a:r>
            <a:r>
              <a:rPr dirty="0" err="1"/>
              <a:t>grupos</a:t>
            </a:r>
            <a:r>
              <a:rPr dirty="0"/>
              <a:t>?</a:t>
            </a:r>
          </a:p>
          <a:p>
            <a:endParaRPr sz="882" kern="1200" dirty="0">
              <a:solidFill>
                <a:schemeClr val="tx1"/>
              </a:solidFill>
              <a:effectLst/>
              <a:ea typeface="+mn-ea"/>
              <a:cs typeface="+mn-cs"/>
            </a:endParaRPr>
          </a:p>
          <a:p>
            <a:endParaRPr sz="882" kern="1200" dirty="0">
              <a:solidFill>
                <a:schemeClr val="tx1"/>
              </a:solidFill>
              <a:effectLst/>
              <a:ea typeface="+mn-ea"/>
              <a:cs typeface="+mn-cs"/>
            </a:endParaRPr>
          </a:p>
        </p:txBody>
      </p:sp>
      <p:sp>
        <p:nvSpPr>
          <p:cNvPr id="4" name="Header Placeholder 3"/>
          <p:cNvSpPr>
            <a:spLocks noGrp="1"/>
          </p:cNvSpPr>
          <p:nvPr>
            <p:ph type="hdr" sz="quarter" idx="10"/>
          </p:nvPr>
        </p:nvSpPr>
        <p:spPr/>
        <p:txBody>
          <a:bodyPr/>
          <a:lstStyle/>
          <a:p>
            <a:endParaRPr/>
          </a:p>
        </p:txBody>
      </p:sp>
      <p:sp>
        <p:nvSpPr>
          <p:cNvPr id="5" name="Footer Placeholder 4"/>
          <p:cNvSpPr>
            <a:spLocks noGrp="1"/>
          </p:cNvSpPr>
          <p:nvPr>
            <p:ph type="ftr" sz="quarter" idx="11"/>
          </p:nvPr>
        </p:nvSpPr>
        <p:spPr/>
        <p:txBody>
          <a:bodyPr/>
          <a:lstStyle/>
          <a:p>
            <a:pPr defTabSz="914099" eaLnBrk="0" hangingPunct="0">
              <a:defRPr sz="400">
                <a:gradFill>
                  <a:gsLst>
                    <a:gs pos="0">
                      <a:prstClr val="black"/>
                    </a:gs>
                    <a:gs pos="100000">
                      <a:prstClr val="black"/>
                    </a:gs>
                  </a:gsLst>
                  <a:lin ang="5400000" scaled="0"/>
                </a:gradFill>
                <a:latin typeface="Segoe UI" pitchFamily="34" charset="0"/>
                <a:ea typeface="Segoe UI" pitchFamily="34" charset="0"/>
                <a:cs typeface="Segoe UI" pitchFamily="34" charset="0"/>
              </a:defRPr>
            </a:pPr>
            <a:r>
              <a:t>© Microsoft Corporation.Todos los derechos reservados.MICROSOFT NO OFRECE NINGUNA GARANTÍA, EXPRESA, IMPLÍCITA O REGLAMENTARIA, RESPECTO A LA INFORMACIÓN DE ESTA PRESENTACIÓN.</a:t>
            </a:r>
          </a:p>
        </p:txBody>
      </p:sp>
      <p:sp>
        <p:nvSpPr>
          <p:cNvPr id="6" name="Date Placeholder 5"/>
          <p:cNvSpPr>
            <a:spLocks noGrp="1"/>
          </p:cNvSpPr>
          <p:nvPr>
            <p:ph type="dt" idx="12"/>
          </p:nvPr>
        </p:nvSpPr>
        <p:spPr/>
        <p:txBody>
          <a:bodyPr/>
          <a:lstStyle/>
          <a:p>
            <a:fld id="{72E0C910-0166-48E0-B8EF-5071277A02A8}" type="datetime8">
              <a:rPr lang="en-US" smtClean="0"/>
              <a:t>8/19/2022 10:13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17</a:t>
            </a:fld>
            <a:endParaRPr lang="en-US"/>
          </a:p>
        </p:txBody>
      </p:sp>
    </p:spTree>
    <p:extLst>
      <p:ext uri="{BB962C8B-B14F-4D97-AF65-F5344CB8AC3E}">
        <p14:creationId xmlns:p14="http://schemas.microsoft.com/office/powerpoint/2010/main" val="2723251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t>Asignación o eliminación de licencias en el portal de Azure Active Directory: https://docs.microsoft.com/es-es/azure/active-directory/fundamentals/license-users-groups</a:t>
            </a:r>
          </a:p>
          <a:p>
            <a:r>
              <a:t>Elija la mejor licencia para su empresa: https://www.microsoft.com/es-es/security/business/identity-access-management/azure-ad-pricing?rtc=2#office-SKUChooser-q6q98uk</a:t>
            </a:r>
          </a:p>
          <a:p>
            <a:endParaRPr/>
          </a:p>
          <a:p>
            <a:r>
              <a:t>Tómese un minuto para mostrar en el Portal las tareas básicas de administración de licencias. Este tema no está en el contenido del alumno.</a:t>
            </a:r>
          </a:p>
        </p:txBody>
      </p:sp>
      <p:sp>
        <p:nvSpPr>
          <p:cNvPr id="4" name="Header Placeholder 3"/>
          <p:cNvSpPr>
            <a:spLocks noGrp="1"/>
          </p:cNvSpPr>
          <p:nvPr>
            <p:ph type="hdr" sz="quarter"/>
          </p:nvPr>
        </p:nvSpPr>
        <p:spPr/>
        <p:txBody>
          <a:bodyPr/>
          <a:lstStyle/>
          <a:p>
            <a:endParaRPr/>
          </a:p>
        </p:txBody>
      </p:sp>
      <p:sp>
        <p:nvSpPr>
          <p:cNvPr id="5" name="Footer Placeholder 4"/>
          <p:cNvSpPr>
            <a:spLocks noGrp="1"/>
          </p:cNvSpPr>
          <p:nvPr>
            <p:ph type="ftr" sz="quarter" idx="4"/>
          </p:nvPr>
        </p:nvSpPr>
        <p:spPr/>
        <p:txBody>
          <a:bodyPr/>
          <a:lstStyle/>
          <a:p>
            <a:pPr defTabSz="914099" eaLnBrk="0" hangingPunct="0">
              <a:defRPr sz="400">
                <a:gradFill>
                  <a:gsLst>
                    <a:gs pos="0">
                      <a:prstClr val="black"/>
                    </a:gs>
                    <a:gs pos="100000">
                      <a:prstClr val="black"/>
                    </a:gs>
                  </a:gsLst>
                  <a:lin ang="5400000" scaled="0"/>
                </a:gradFill>
                <a:latin typeface="Segoe UI" pitchFamily="34" charset="0"/>
                <a:ea typeface="Segoe UI" pitchFamily="34" charset="0"/>
                <a:cs typeface="Segoe UI" pitchFamily="34" charset="0"/>
              </a:defRPr>
            </a:pPr>
            <a: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18</a:t>
            </a:fld>
            <a:endParaRPr lang="en-US"/>
          </a:p>
        </p:txBody>
      </p:sp>
    </p:spTree>
    <p:extLst>
      <p:ext uri="{BB962C8B-B14F-4D97-AF65-F5344CB8AC3E}">
        <p14:creationId xmlns:p14="http://schemas.microsoft.com/office/powerpoint/2010/main" val="3566862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dirty="0" err="1"/>
              <a:t>Puede</a:t>
            </a:r>
            <a:r>
              <a:rPr dirty="0"/>
              <a:t> </a:t>
            </a:r>
            <a:r>
              <a:rPr dirty="0" err="1"/>
              <a:t>resultar</a:t>
            </a:r>
            <a:r>
              <a:rPr dirty="0"/>
              <a:t> </a:t>
            </a:r>
            <a:r>
              <a:rPr dirty="0" err="1"/>
              <a:t>útil</a:t>
            </a:r>
            <a:r>
              <a:rPr dirty="0"/>
              <a:t> para </a:t>
            </a:r>
            <a:r>
              <a:rPr dirty="0" err="1"/>
              <a:t>restringir</a:t>
            </a:r>
            <a:r>
              <a:rPr dirty="0"/>
              <a:t> </a:t>
            </a:r>
            <a:r>
              <a:rPr dirty="0" err="1"/>
              <a:t>el</a:t>
            </a:r>
            <a:r>
              <a:rPr dirty="0"/>
              <a:t> </a:t>
            </a:r>
            <a:r>
              <a:rPr dirty="0" err="1"/>
              <a:t>ámbito</a:t>
            </a:r>
            <a:r>
              <a:rPr dirty="0"/>
              <a:t> </a:t>
            </a:r>
            <a:r>
              <a:rPr dirty="0" err="1"/>
              <a:t>administrativo</a:t>
            </a:r>
            <a:r>
              <a:rPr dirty="0"/>
              <a:t> </a:t>
            </a:r>
            <a:r>
              <a:rPr dirty="0" err="1"/>
              <a:t>mediante</a:t>
            </a:r>
            <a:r>
              <a:rPr dirty="0"/>
              <a:t> </a:t>
            </a:r>
            <a:r>
              <a:rPr dirty="0" err="1"/>
              <a:t>el</a:t>
            </a:r>
            <a:r>
              <a:rPr dirty="0"/>
              <a:t> </a:t>
            </a:r>
            <a:r>
              <a:rPr dirty="0" err="1"/>
              <a:t>uso</a:t>
            </a:r>
            <a:r>
              <a:rPr dirty="0"/>
              <a:t> de </a:t>
            </a:r>
            <a:r>
              <a:rPr dirty="0" err="1"/>
              <a:t>unidades</a:t>
            </a:r>
            <a:r>
              <a:rPr dirty="0"/>
              <a:t> </a:t>
            </a:r>
            <a:r>
              <a:rPr dirty="0" err="1"/>
              <a:t>administrativas</a:t>
            </a:r>
            <a:r>
              <a:rPr dirty="0"/>
              <a:t> </a:t>
            </a:r>
            <a:r>
              <a:rPr dirty="0" err="1"/>
              <a:t>en</a:t>
            </a:r>
            <a:r>
              <a:rPr dirty="0"/>
              <a:t> </a:t>
            </a:r>
            <a:r>
              <a:rPr dirty="0" err="1"/>
              <a:t>organizaciones</a:t>
            </a:r>
            <a:r>
              <a:rPr dirty="0"/>
              <a:t> </a:t>
            </a:r>
            <a:r>
              <a:rPr dirty="0" err="1"/>
              <a:t>compuestas</a:t>
            </a:r>
            <a:r>
              <a:rPr dirty="0"/>
              <a:t> de </a:t>
            </a:r>
            <a:r>
              <a:rPr dirty="0" err="1"/>
              <a:t>divisiones</a:t>
            </a:r>
            <a:r>
              <a:rPr dirty="0"/>
              <a:t> </a:t>
            </a:r>
            <a:r>
              <a:rPr dirty="0" err="1"/>
              <a:t>independientes</a:t>
            </a:r>
            <a:r>
              <a:rPr dirty="0"/>
              <a:t> de </a:t>
            </a:r>
            <a:r>
              <a:rPr dirty="0" err="1"/>
              <a:t>cualquier</a:t>
            </a:r>
            <a:r>
              <a:rPr dirty="0"/>
              <a:t> </a:t>
            </a:r>
            <a:r>
              <a:rPr dirty="0" err="1"/>
              <a:t>tipo.Considere</a:t>
            </a:r>
            <a:r>
              <a:rPr dirty="0"/>
              <a:t> </a:t>
            </a:r>
            <a:r>
              <a:rPr dirty="0" err="1"/>
              <a:t>el</a:t>
            </a:r>
            <a:r>
              <a:rPr dirty="0"/>
              <a:t> </a:t>
            </a:r>
            <a:r>
              <a:rPr dirty="0" err="1"/>
              <a:t>ejemplo</a:t>
            </a:r>
            <a:r>
              <a:rPr dirty="0"/>
              <a:t> de </a:t>
            </a:r>
            <a:r>
              <a:rPr dirty="0" err="1"/>
              <a:t>una</a:t>
            </a:r>
            <a:r>
              <a:rPr dirty="0"/>
              <a:t> </a:t>
            </a:r>
            <a:r>
              <a:rPr dirty="0" err="1"/>
              <a:t>universidad</a:t>
            </a:r>
            <a:r>
              <a:rPr dirty="0"/>
              <a:t> </a:t>
            </a:r>
            <a:r>
              <a:rPr dirty="0" err="1"/>
              <a:t>grande</a:t>
            </a:r>
            <a:r>
              <a:rPr dirty="0"/>
              <a:t> que se </a:t>
            </a:r>
            <a:r>
              <a:rPr dirty="0" err="1"/>
              <a:t>compone</a:t>
            </a:r>
            <a:r>
              <a:rPr dirty="0"/>
              <a:t> de </a:t>
            </a:r>
            <a:r>
              <a:rPr dirty="0" err="1"/>
              <a:t>muchas</a:t>
            </a:r>
            <a:r>
              <a:rPr dirty="0"/>
              <a:t> </a:t>
            </a:r>
            <a:r>
              <a:rPr dirty="0" err="1"/>
              <a:t>escuelas</a:t>
            </a:r>
            <a:r>
              <a:rPr dirty="0"/>
              <a:t> </a:t>
            </a:r>
            <a:r>
              <a:rPr dirty="0" err="1"/>
              <a:t>autónomas</a:t>
            </a:r>
            <a:r>
              <a:rPr dirty="0"/>
              <a:t> (Escuela de </a:t>
            </a:r>
            <a:r>
              <a:rPr dirty="0" err="1"/>
              <a:t>negocios</a:t>
            </a:r>
            <a:r>
              <a:rPr dirty="0"/>
              <a:t>, Escuela de </a:t>
            </a:r>
            <a:r>
              <a:rPr dirty="0" err="1"/>
              <a:t>ingeniería</a:t>
            </a:r>
            <a:r>
              <a:rPr dirty="0"/>
              <a:t>, etc.).</a:t>
            </a:r>
            <a:r>
              <a:rPr dirty="0" err="1"/>
              <a:t>Cada</a:t>
            </a:r>
            <a:r>
              <a:rPr dirty="0"/>
              <a:t> </a:t>
            </a:r>
            <a:r>
              <a:rPr dirty="0" err="1"/>
              <a:t>escuela</a:t>
            </a:r>
            <a:r>
              <a:rPr dirty="0"/>
              <a:t> </a:t>
            </a:r>
            <a:r>
              <a:rPr dirty="0" err="1"/>
              <a:t>tiene</a:t>
            </a:r>
            <a:r>
              <a:rPr dirty="0"/>
              <a:t> un </a:t>
            </a:r>
            <a:r>
              <a:rPr dirty="0" err="1"/>
              <a:t>equipo</a:t>
            </a:r>
            <a:r>
              <a:rPr dirty="0"/>
              <a:t> de </a:t>
            </a:r>
            <a:r>
              <a:rPr dirty="0" err="1"/>
              <a:t>administradores</a:t>
            </a:r>
            <a:r>
              <a:rPr dirty="0"/>
              <a:t> de TI que </a:t>
            </a:r>
            <a:r>
              <a:rPr dirty="0" err="1"/>
              <a:t>controlan</a:t>
            </a:r>
            <a:r>
              <a:rPr dirty="0"/>
              <a:t> </a:t>
            </a:r>
            <a:r>
              <a:rPr dirty="0" err="1"/>
              <a:t>el</a:t>
            </a:r>
            <a:r>
              <a:rPr dirty="0"/>
              <a:t> </a:t>
            </a:r>
            <a:r>
              <a:rPr dirty="0" err="1"/>
              <a:t>acceso</a:t>
            </a:r>
            <a:r>
              <a:rPr dirty="0"/>
              <a:t>, </a:t>
            </a:r>
            <a:r>
              <a:rPr dirty="0" err="1"/>
              <a:t>administran</a:t>
            </a:r>
            <a:r>
              <a:rPr dirty="0"/>
              <a:t> </a:t>
            </a:r>
            <a:r>
              <a:rPr dirty="0" err="1"/>
              <a:t>los</a:t>
            </a:r>
            <a:r>
              <a:rPr dirty="0"/>
              <a:t> </a:t>
            </a:r>
            <a:r>
              <a:rPr dirty="0" err="1"/>
              <a:t>usuarios</a:t>
            </a:r>
            <a:r>
              <a:rPr dirty="0"/>
              <a:t> y </a:t>
            </a:r>
            <a:r>
              <a:rPr dirty="0" err="1"/>
              <a:t>establecen</a:t>
            </a:r>
            <a:r>
              <a:rPr dirty="0"/>
              <a:t> </a:t>
            </a:r>
            <a:r>
              <a:rPr dirty="0" err="1"/>
              <a:t>directivas</a:t>
            </a:r>
            <a:r>
              <a:rPr dirty="0"/>
              <a:t> para </a:t>
            </a:r>
            <a:r>
              <a:rPr dirty="0" err="1"/>
              <a:t>su</a:t>
            </a:r>
            <a:r>
              <a:rPr dirty="0"/>
              <a:t> </a:t>
            </a:r>
            <a:r>
              <a:rPr dirty="0" err="1"/>
              <a:t>escuela</a:t>
            </a:r>
            <a:r>
              <a:rPr dirty="0"/>
              <a:t>.</a:t>
            </a:r>
          </a:p>
          <a:p>
            <a:endParaRPr dirty="0"/>
          </a:p>
          <a:p>
            <a:r>
              <a:rPr dirty="0"/>
              <a:t>Un </a:t>
            </a:r>
            <a:r>
              <a:rPr dirty="0" err="1"/>
              <a:t>administrador</a:t>
            </a:r>
            <a:r>
              <a:rPr dirty="0"/>
              <a:t> central </a:t>
            </a:r>
            <a:r>
              <a:rPr dirty="0" err="1"/>
              <a:t>podría</a:t>
            </a:r>
            <a:r>
              <a:rPr dirty="0"/>
              <a:t>:</a:t>
            </a:r>
          </a:p>
          <a:p>
            <a:endParaRPr dirty="0"/>
          </a:p>
          <a:p>
            <a:r>
              <a:rPr dirty="0" err="1"/>
              <a:t>Unidades</a:t>
            </a:r>
            <a:r>
              <a:rPr dirty="0"/>
              <a:t> </a:t>
            </a:r>
            <a:r>
              <a:rPr dirty="0" err="1"/>
              <a:t>administrativas</a:t>
            </a:r>
            <a:r>
              <a:rPr dirty="0"/>
              <a:t> </a:t>
            </a:r>
            <a:r>
              <a:rPr dirty="0" err="1"/>
              <a:t>en</a:t>
            </a:r>
            <a:r>
              <a:rPr dirty="0"/>
              <a:t> Azure Active Directory: https://docs.microsoft.com/es-es/azure/active-directory/roles/administrative-units</a:t>
            </a:r>
          </a:p>
          <a:p>
            <a:endParaRPr dirty="0"/>
          </a:p>
          <a:p>
            <a:r>
              <a:rPr dirty="0" err="1"/>
              <a:t>Crear</a:t>
            </a:r>
            <a:r>
              <a:rPr dirty="0"/>
              <a:t> un </a:t>
            </a:r>
            <a:r>
              <a:rPr dirty="0" err="1"/>
              <a:t>rol</a:t>
            </a:r>
            <a:r>
              <a:rPr dirty="0"/>
              <a:t> con </a:t>
            </a:r>
            <a:r>
              <a:rPr dirty="0" err="1"/>
              <a:t>permisos</a:t>
            </a:r>
            <a:r>
              <a:rPr dirty="0"/>
              <a:t> </a:t>
            </a:r>
            <a:r>
              <a:rPr dirty="0" err="1"/>
              <a:t>administrativos</a:t>
            </a:r>
            <a:r>
              <a:rPr dirty="0"/>
              <a:t> solo </a:t>
            </a:r>
            <a:r>
              <a:rPr dirty="0" err="1"/>
              <a:t>sobre</a:t>
            </a:r>
            <a:r>
              <a:rPr dirty="0"/>
              <a:t> </a:t>
            </a:r>
            <a:r>
              <a:rPr dirty="0" err="1"/>
              <a:t>los</a:t>
            </a:r>
            <a:r>
              <a:rPr dirty="0"/>
              <a:t> </a:t>
            </a:r>
            <a:r>
              <a:rPr dirty="0" err="1"/>
              <a:t>usuarios</a:t>
            </a:r>
            <a:r>
              <a:rPr dirty="0"/>
              <a:t> de Azure AD de la </a:t>
            </a:r>
            <a:r>
              <a:rPr dirty="0" err="1"/>
              <a:t>unidad</a:t>
            </a:r>
            <a:r>
              <a:rPr dirty="0"/>
              <a:t> </a:t>
            </a:r>
            <a:r>
              <a:rPr dirty="0" err="1"/>
              <a:t>administrativa</a:t>
            </a:r>
            <a:r>
              <a:rPr dirty="0"/>
              <a:t> de la Escuela de </a:t>
            </a:r>
            <a:r>
              <a:rPr dirty="0" err="1"/>
              <a:t>negocios</a:t>
            </a:r>
            <a:r>
              <a:rPr dirty="0"/>
              <a:t>.</a:t>
            </a:r>
          </a:p>
          <a:p>
            <a:r>
              <a:rPr dirty="0" err="1"/>
              <a:t>Crear</a:t>
            </a:r>
            <a:r>
              <a:rPr dirty="0"/>
              <a:t> </a:t>
            </a:r>
            <a:r>
              <a:rPr dirty="0" err="1"/>
              <a:t>una</a:t>
            </a:r>
            <a:r>
              <a:rPr dirty="0"/>
              <a:t> </a:t>
            </a:r>
            <a:r>
              <a:rPr dirty="0" err="1"/>
              <a:t>unidad</a:t>
            </a:r>
            <a:r>
              <a:rPr dirty="0"/>
              <a:t> </a:t>
            </a:r>
            <a:r>
              <a:rPr dirty="0" err="1"/>
              <a:t>administrativa</a:t>
            </a:r>
            <a:r>
              <a:rPr dirty="0"/>
              <a:t> para la Escuela de </a:t>
            </a:r>
            <a:r>
              <a:rPr dirty="0" err="1"/>
              <a:t>negocios</a:t>
            </a:r>
            <a:r>
              <a:rPr dirty="0"/>
              <a:t>.</a:t>
            </a:r>
          </a:p>
          <a:p>
            <a:r>
              <a:rPr dirty="0" err="1"/>
              <a:t>Rellenar</a:t>
            </a:r>
            <a:r>
              <a:rPr dirty="0"/>
              <a:t> la </a:t>
            </a:r>
            <a:r>
              <a:rPr dirty="0" err="1"/>
              <a:t>unidad</a:t>
            </a:r>
            <a:r>
              <a:rPr dirty="0"/>
              <a:t> </a:t>
            </a:r>
            <a:r>
              <a:rPr dirty="0" err="1"/>
              <a:t>administrativa</a:t>
            </a:r>
            <a:r>
              <a:rPr dirty="0"/>
              <a:t> solo con </a:t>
            </a:r>
            <a:r>
              <a:rPr dirty="0" err="1"/>
              <a:t>los</a:t>
            </a:r>
            <a:r>
              <a:rPr dirty="0"/>
              <a:t> </a:t>
            </a:r>
            <a:r>
              <a:rPr dirty="0" err="1"/>
              <a:t>alumnos</a:t>
            </a:r>
            <a:r>
              <a:rPr dirty="0"/>
              <a:t> y </a:t>
            </a:r>
            <a:r>
              <a:rPr dirty="0" err="1"/>
              <a:t>el</a:t>
            </a:r>
            <a:r>
              <a:rPr dirty="0"/>
              <a:t> personal de la Escuela de </a:t>
            </a:r>
            <a:r>
              <a:rPr dirty="0" err="1"/>
              <a:t>negocios</a:t>
            </a:r>
            <a:r>
              <a:rPr dirty="0"/>
              <a:t>.</a:t>
            </a:r>
          </a:p>
          <a:p>
            <a:r>
              <a:rPr dirty="0" err="1"/>
              <a:t>Agregar</a:t>
            </a:r>
            <a:r>
              <a:rPr dirty="0"/>
              <a:t> </a:t>
            </a:r>
            <a:r>
              <a:rPr dirty="0" err="1"/>
              <a:t>el</a:t>
            </a:r>
            <a:r>
              <a:rPr dirty="0"/>
              <a:t> </a:t>
            </a:r>
            <a:r>
              <a:rPr dirty="0" err="1"/>
              <a:t>equipo</a:t>
            </a:r>
            <a:r>
              <a:rPr dirty="0"/>
              <a:t> de TI de la Escuela de </a:t>
            </a:r>
            <a:r>
              <a:rPr dirty="0" err="1"/>
              <a:t>negocios</a:t>
            </a:r>
            <a:r>
              <a:rPr dirty="0"/>
              <a:t> al </a:t>
            </a:r>
            <a:r>
              <a:rPr dirty="0" err="1"/>
              <a:t>rol</a:t>
            </a:r>
            <a:r>
              <a:rPr dirty="0"/>
              <a:t>, junto con </a:t>
            </a:r>
            <a:r>
              <a:rPr dirty="0" err="1"/>
              <a:t>su</a:t>
            </a:r>
            <a:r>
              <a:rPr dirty="0"/>
              <a:t> </a:t>
            </a:r>
            <a:r>
              <a:rPr dirty="0" err="1"/>
              <a:t>ámbito</a:t>
            </a:r>
            <a:r>
              <a:rPr dirty="0"/>
              <a:t>.</a:t>
            </a:r>
          </a:p>
        </p:txBody>
      </p:sp>
      <p:sp>
        <p:nvSpPr>
          <p:cNvPr id="4" name="Header Placeholder 3"/>
          <p:cNvSpPr>
            <a:spLocks noGrp="1"/>
          </p:cNvSpPr>
          <p:nvPr>
            <p:ph type="hdr" sz="quarter"/>
          </p:nvPr>
        </p:nvSpPr>
        <p:spPr/>
        <p:txBody>
          <a:bodyPr/>
          <a:lstStyle/>
          <a:p>
            <a:endParaRPr/>
          </a:p>
        </p:txBody>
      </p:sp>
      <p:sp>
        <p:nvSpPr>
          <p:cNvPr id="5" name="Footer Placeholder 4"/>
          <p:cNvSpPr>
            <a:spLocks noGrp="1"/>
          </p:cNvSpPr>
          <p:nvPr>
            <p:ph type="ftr" sz="quarter" idx="4"/>
          </p:nvPr>
        </p:nvSpPr>
        <p:spPr/>
        <p:txBody>
          <a:bodyPr/>
          <a:lstStyle/>
          <a:p>
            <a:pPr defTabSz="914099" eaLnBrk="0" hangingPunct="0">
              <a:defRPr sz="400">
                <a:gradFill>
                  <a:gsLst>
                    <a:gs pos="0">
                      <a:prstClr val="black"/>
                    </a:gs>
                    <a:gs pos="100000">
                      <a:prstClr val="black"/>
                    </a:gs>
                  </a:gsLst>
                  <a:lin ang="5400000" scaled="0"/>
                </a:gradFill>
                <a:latin typeface="Segoe UI" pitchFamily="34" charset="0"/>
                <a:ea typeface="Segoe UI" pitchFamily="34" charset="0"/>
                <a:cs typeface="Segoe UI" pitchFamily="34" charset="0"/>
              </a:defRPr>
            </a:pPr>
            <a: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19</a:t>
            </a:fld>
            <a:endParaRPr lang="en-US"/>
          </a:p>
        </p:txBody>
      </p:sp>
    </p:spTree>
    <p:extLst>
      <p:ext uri="{BB962C8B-B14F-4D97-AF65-F5344CB8AC3E}">
        <p14:creationId xmlns:p14="http://schemas.microsoft.com/office/powerpoint/2010/main" val="111885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dirty="0"/>
              <a:t>✔ </a:t>
            </a:r>
            <a:r>
              <a:rPr dirty="0" err="1"/>
              <a:t>Piense</a:t>
            </a:r>
            <a:r>
              <a:rPr dirty="0"/>
              <a:t> </a:t>
            </a:r>
            <a:r>
              <a:rPr dirty="0" err="1"/>
              <a:t>siempre</a:t>
            </a:r>
            <a:r>
              <a:rPr dirty="0"/>
              <a:t> </a:t>
            </a:r>
            <a:r>
              <a:rPr dirty="0" err="1"/>
              <a:t>si</a:t>
            </a:r>
            <a:r>
              <a:rPr dirty="0"/>
              <a:t> </a:t>
            </a:r>
            <a:r>
              <a:rPr dirty="0" err="1"/>
              <a:t>quiere</a:t>
            </a:r>
            <a:r>
              <a:rPr dirty="0"/>
              <a:t> que </a:t>
            </a:r>
            <a:r>
              <a:rPr dirty="0" err="1"/>
              <a:t>los</a:t>
            </a:r>
            <a:r>
              <a:rPr dirty="0"/>
              <a:t> </a:t>
            </a:r>
            <a:r>
              <a:rPr dirty="0" err="1"/>
              <a:t>alumnos</a:t>
            </a:r>
            <a:r>
              <a:rPr dirty="0"/>
              <a:t> </a:t>
            </a:r>
            <a:r>
              <a:rPr dirty="0" err="1"/>
              <a:t>hagan</a:t>
            </a:r>
            <a:r>
              <a:rPr dirty="0"/>
              <a:t> las </a:t>
            </a:r>
            <a:r>
              <a:rPr dirty="0" err="1"/>
              <a:t>demostraciones</a:t>
            </a:r>
            <a:r>
              <a:rPr dirty="0"/>
              <a:t> </a:t>
            </a:r>
            <a:r>
              <a:rPr dirty="0" err="1"/>
              <a:t>ellos</a:t>
            </a:r>
            <a:r>
              <a:rPr dirty="0"/>
              <a:t> </a:t>
            </a:r>
            <a:r>
              <a:rPr dirty="0" err="1"/>
              <a:t>mismos</a:t>
            </a:r>
            <a:r>
              <a:rPr dirty="0"/>
              <a:t>. </a:t>
            </a:r>
            <a:r>
              <a:rPr dirty="0" err="1"/>
              <a:t>Además</a:t>
            </a:r>
            <a:r>
              <a:rPr dirty="0"/>
              <a:t>, </a:t>
            </a:r>
            <a:r>
              <a:rPr dirty="0" err="1"/>
              <a:t>piense</a:t>
            </a:r>
            <a:r>
              <a:rPr dirty="0"/>
              <a:t> </a:t>
            </a:r>
            <a:r>
              <a:rPr dirty="0" err="1"/>
              <a:t>en</a:t>
            </a:r>
            <a:r>
              <a:rPr dirty="0"/>
              <a:t> la </a:t>
            </a:r>
            <a:r>
              <a:rPr dirty="0" err="1"/>
              <a:t>posibilidad</a:t>
            </a:r>
            <a:r>
              <a:rPr dirty="0"/>
              <a:t> de </a:t>
            </a:r>
            <a:r>
              <a:rPr dirty="0" err="1"/>
              <a:t>una</a:t>
            </a:r>
            <a:r>
              <a:rPr dirty="0"/>
              <a:t> </a:t>
            </a:r>
            <a:r>
              <a:rPr dirty="0" err="1"/>
              <a:t>superposición</a:t>
            </a:r>
            <a:r>
              <a:rPr dirty="0"/>
              <a:t> con </a:t>
            </a:r>
            <a:r>
              <a:rPr dirty="0" err="1"/>
              <a:t>los</a:t>
            </a:r>
            <a:r>
              <a:rPr dirty="0"/>
              <a:t> </a:t>
            </a:r>
            <a:r>
              <a:rPr dirty="0" err="1"/>
              <a:t>laboratorios</a:t>
            </a:r>
            <a:r>
              <a:rPr dirty="0"/>
              <a:t> </a:t>
            </a:r>
            <a:r>
              <a:rPr dirty="0" err="1"/>
              <a:t>formales</a:t>
            </a:r>
            <a:r>
              <a:rPr dirty="0"/>
              <a:t> y </a:t>
            </a:r>
            <a:r>
              <a:rPr dirty="0" err="1"/>
              <a:t>en</a:t>
            </a:r>
            <a:r>
              <a:rPr dirty="0"/>
              <a:t> la </a:t>
            </a:r>
            <a:r>
              <a:rPr dirty="0" err="1"/>
              <a:t>mejor</a:t>
            </a:r>
            <a:r>
              <a:rPr dirty="0"/>
              <a:t> forma de </a:t>
            </a:r>
            <a:r>
              <a:rPr dirty="0" err="1"/>
              <a:t>aprovechar</a:t>
            </a:r>
            <a:r>
              <a:rPr dirty="0"/>
              <a:t> </a:t>
            </a:r>
            <a:r>
              <a:rPr dirty="0" err="1"/>
              <a:t>el</a:t>
            </a:r>
            <a:r>
              <a:rPr dirty="0"/>
              <a:t> </a:t>
            </a:r>
            <a:r>
              <a:rPr dirty="0" err="1"/>
              <a:t>tiempo</a:t>
            </a:r>
            <a:r>
              <a:rPr dirty="0"/>
              <a:t>.</a:t>
            </a:r>
          </a:p>
          <a:p>
            <a:endParaRPr dirty="0"/>
          </a:p>
          <a:p>
            <a:r>
              <a:rPr dirty="0"/>
              <a:t>Use la </a:t>
            </a:r>
            <a:r>
              <a:rPr dirty="0" err="1"/>
              <a:t>demostración</a:t>
            </a:r>
            <a:r>
              <a:rPr dirty="0"/>
              <a:t> </a:t>
            </a:r>
            <a:r>
              <a:rPr dirty="0" err="1"/>
              <a:t>en</a:t>
            </a:r>
            <a:r>
              <a:rPr dirty="0"/>
              <a:t> </a:t>
            </a:r>
            <a:r>
              <a:rPr dirty="0" err="1"/>
              <a:t>el</a:t>
            </a:r>
            <a:r>
              <a:rPr dirty="0"/>
              <a:t> DLC de MCT o uno de </a:t>
            </a:r>
            <a:r>
              <a:rPr dirty="0" err="1"/>
              <a:t>los</a:t>
            </a:r>
            <a:r>
              <a:rPr dirty="0"/>
              <a:t> </a:t>
            </a:r>
            <a:r>
              <a:rPr dirty="0" err="1"/>
              <a:t>tutoriales</a:t>
            </a:r>
            <a:r>
              <a:rPr dirty="0"/>
              <a:t> de </a:t>
            </a:r>
            <a:r>
              <a:rPr dirty="0" err="1"/>
              <a:t>inicio</a:t>
            </a:r>
            <a:r>
              <a:rPr dirty="0"/>
              <a:t> </a:t>
            </a:r>
            <a:r>
              <a:rPr dirty="0" err="1"/>
              <a:t>rápido</a:t>
            </a:r>
            <a:r>
              <a:rPr dirty="0"/>
              <a:t>.</a:t>
            </a:r>
          </a:p>
          <a:p>
            <a:endParaRPr dirty="0"/>
          </a:p>
          <a:p>
            <a:r>
              <a:rPr dirty="0" err="1"/>
              <a:t>Incorporación</a:t>
            </a:r>
            <a:r>
              <a:rPr dirty="0"/>
              <a:t> o </a:t>
            </a:r>
            <a:r>
              <a:rPr dirty="0" err="1"/>
              <a:t>eliminación</a:t>
            </a:r>
            <a:r>
              <a:rPr dirty="0"/>
              <a:t> de </a:t>
            </a:r>
            <a:r>
              <a:rPr dirty="0" err="1"/>
              <a:t>usuarios</a:t>
            </a:r>
            <a:r>
              <a:rPr dirty="0"/>
              <a:t> </a:t>
            </a:r>
            <a:r>
              <a:rPr dirty="0" err="1"/>
              <a:t>mediante</a:t>
            </a:r>
            <a:r>
              <a:rPr dirty="0"/>
              <a:t> Azure Active Directory: https://docs.microsoft.com/es-es/azure/active-directory/fundamentals/add-users-azure-active-directory</a:t>
            </a:r>
          </a:p>
          <a:p>
            <a:endParaRPr dirty="0"/>
          </a:p>
          <a:p>
            <a:r>
              <a:rPr dirty="0" err="1"/>
              <a:t>Creación</a:t>
            </a:r>
            <a:r>
              <a:rPr dirty="0"/>
              <a:t> de un </a:t>
            </a:r>
            <a:r>
              <a:rPr dirty="0" err="1"/>
              <a:t>grupo</a:t>
            </a:r>
            <a:r>
              <a:rPr dirty="0"/>
              <a:t> </a:t>
            </a:r>
            <a:r>
              <a:rPr dirty="0" err="1"/>
              <a:t>básico</a:t>
            </a:r>
            <a:r>
              <a:rPr dirty="0"/>
              <a:t> e </a:t>
            </a:r>
            <a:r>
              <a:rPr dirty="0" err="1"/>
              <a:t>incorporación</a:t>
            </a:r>
            <a:r>
              <a:rPr dirty="0"/>
              <a:t> de </a:t>
            </a:r>
            <a:r>
              <a:rPr dirty="0" err="1"/>
              <a:t>miembros</a:t>
            </a:r>
            <a:r>
              <a:rPr dirty="0"/>
              <a:t> con Azure Active Directory: https://docs.microsoft.com/es-es/azure/active-directory/fundamentals/active-directory-groups-create-azure-portal</a:t>
            </a:r>
          </a:p>
        </p:txBody>
      </p:sp>
      <p:sp>
        <p:nvSpPr>
          <p:cNvPr id="4" name="Slide Number Placeholder 3"/>
          <p:cNvSpPr>
            <a:spLocks noGrp="1"/>
          </p:cNvSpPr>
          <p:nvPr>
            <p:ph type="sldNum" sz="quarter" idx="5"/>
          </p:nvPr>
        </p:nvSpPr>
        <p:spPr/>
        <p:txBody>
          <a:bodyPr/>
          <a:lstStyle/>
          <a:p>
            <a:fld id="{8507DC7E-BC41-4478-BA30-CBCC3A644F0A}" type="slidenum">
              <a:rPr lang="en-US" smtClean="0"/>
              <a:t>20</a:t>
            </a:fld>
            <a:endParaRPr lang="en-US"/>
          </a:p>
        </p:txBody>
      </p:sp>
    </p:spTree>
    <p:extLst>
      <p:ext uri="{BB962C8B-B14F-4D97-AF65-F5344CB8AC3E}">
        <p14:creationId xmlns:p14="http://schemas.microsoft.com/office/powerpoint/2010/main" val="25641780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dirty="0"/>
              <a:t>Learn - https://docs.microsoft.com/learn/browse/</a:t>
            </a:r>
          </a:p>
          <a:p>
            <a:endParaRPr dirty="0"/>
          </a:p>
          <a:p>
            <a:r>
              <a:rPr dirty="0"/>
              <a:t>La </a:t>
            </a:r>
            <a:r>
              <a:rPr dirty="0" err="1"/>
              <a:t>guía</a:t>
            </a:r>
            <a:r>
              <a:rPr dirty="0"/>
              <a:t> de </a:t>
            </a:r>
            <a:r>
              <a:rPr dirty="0" err="1"/>
              <a:t>evaluación</a:t>
            </a:r>
            <a:r>
              <a:rPr dirty="0"/>
              <a:t> del DLC de MCT </a:t>
            </a:r>
            <a:r>
              <a:rPr dirty="0" err="1"/>
              <a:t>tiene</a:t>
            </a:r>
            <a:r>
              <a:rPr dirty="0"/>
              <a:t> </a:t>
            </a:r>
            <a:r>
              <a:rPr dirty="0" err="1"/>
              <a:t>preguntas</a:t>
            </a:r>
            <a:r>
              <a:rPr dirty="0"/>
              <a:t> de </a:t>
            </a:r>
            <a:r>
              <a:rPr dirty="0" err="1"/>
              <a:t>respuesta</a:t>
            </a:r>
            <a:r>
              <a:rPr dirty="0"/>
              <a:t> libre.</a:t>
            </a:r>
          </a:p>
          <a:p>
            <a:endParaRPr dirty="0"/>
          </a:p>
          <a:p>
            <a:pPr marL="0" marR="365760" lvl="0" indent="0">
              <a:lnSpc>
                <a:spcPct val="107000"/>
              </a:lnSpc>
              <a:spcBef>
                <a:spcPts val="0"/>
              </a:spcBef>
              <a:spcAft>
                <a:spcPts val="800"/>
              </a:spcAft>
              <a:buFont typeface="+mj-lt"/>
              <a:buNone/>
              <a:defRPr sz="1800">
                <a:solidFill>
                  <a:srgbClr val="505050"/>
                </a:solidFill>
                <a:effectLst/>
                <a:latin typeface="Calibri" panose="020F0502020204030204" pitchFamily="34" charset="0"/>
                <a:ea typeface="Segoe UI" panose="020B0502040204020203" pitchFamily="34" charset="0"/>
                <a:cs typeface="Segoe UI (Body)"/>
              </a:defRPr>
            </a:pPr>
            <a:r>
              <a:rPr dirty="0" err="1"/>
              <a:t>Enumere</a:t>
            </a:r>
            <a:r>
              <a:rPr dirty="0"/>
              <a:t> </a:t>
            </a:r>
            <a:r>
              <a:rPr dirty="0" err="1"/>
              <a:t>tres</a:t>
            </a:r>
            <a:r>
              <a:rPr dirty="0"/>
              <a:t> </a:t>
            </a:r>
            <a:r>
              <a:rPr dirty="0" err="1"/>
              <a:t>características</a:t>
            </a:r>
            <a:r>
              <a:rPr dirty="0"/>
              <a:t> de </a:t>
            </a:r>
            <a:r>
              <a:rPr dirty="0" err="1"/>
              <a:t>una</a:t>
            </a:r>
            <a:r>
              <a:rPr dirty="0"/>
              <a:t> </a:t>
            </a:r>
            <a:r>
              <a:rPr dirty="0" err="1"/>
              <a:t>cuenta</a:t>
            </a:r>
            <a:r>
              <a:rPr dirty="0"/>
              <a:t> de </a:t>
            </a:r>
            <a:r>
              <a:rPr dirty="0" err="1"/>
              <a:t>usuario</a:t>
            </a:r>
            <a:r>
              <a:rPr dirty="0"/>
              <a:t> y dos </a:t>
            </a:r>
            <a:r>
              <a:rPr dirty="0" err="1"/>
              <a:t>maneras</a:t>
            </a:r>
            <a:r>
              <a:rPr dirty="0"/>
              <a:t> </a:t>
            </a:r>
            <a:r>
              <a:rPr dirty="0" err="1"/>
              <a:t>en</a:t>
            </a:r>
            <a:r>
              <a:rPr dirty="0"/>
              <a:t> que se </a:t>
            </a:r>
            <a:r>
              <a:rPr dirty="0" err="1"/>
              <a:t>puede</a:t>
            </a:r>
            <a:r>
              <a:rPr dirty="0"/>
              <a:t> </a:t>
            </a:r>
            <a:r>
              <a:rPr dirty="0" err="1"/>
              <a:t>asignar</a:t>
            </a:r>
            <a:r>
              <a:rPr dirty="0"/>
              <a:t> un </a:t>
            </a:r>
            <a:r>
              <a:rPr dirty="0" err="1"/>
              <a:t>usuario</a:t>
            </a:r>
            <a:r>
              <a:rPr dirty="0"/>
              <a:t> a un </a:t>
            </a:r>
            <a:r>
              <a:rPr dirty="0" err="1"/>
              <a:t>grupo</a:t>
            </a:r>
            <a:r>
              <a:rPr dirty="0"/>
              <a:t>.</a:t>
            </a:r>
          </a:p>
          <a:p>
            <a:pPr marL="0" marR="365760" lvl="0" indent="0">
              <a:lnSpc>
                <a:spcPct val="107000"/>
              </a:lnSpc>
              <a:spcBef>
                <a:spcPts val="0"/>
              </a:spcBef>
              <a:spcAft>
                <a:spcPts val="800"/>
              </a:spcAft>
              <a:buFont typeface="+mj-lt"/>
              <a:buNone/>
              <a:defRPr sz="1800">
                <a:solidFill>
                  <a:srgbClr val="505050"/>
                </a:solidFill>
                <a:effectLst/>
                <a:latin typeface="Calibri" panose="020F0502020204030204" pitchFamily="34" charset="0"/>
                <a:ea typeface="Segoe UI" panose="020B0502040204020203" pitchFamily="34" charset="0"/>
                <a:cs typeface="Segoe UI (Body)"/>
              </a:defRPr>
            </a:pPr>
            <a:r>
              <a:rPr b="1" dirty="0"/>
              <a:t>Respuesta: </a:t>
            </a:r>
            <a:r>
              <a:rPr dirty="0" err="1"/>
              <a:t>Todos</a:t>
            </a:r>
            <a:r>
              <a:rPr dirty="0"/>
              <a:t> </a:t>
            </a:r>
            <a:r>
              <a:rPr dirty="0" err="1"/>
              <a:t>los</a:t>
            </a:r>
            <a:r>
              <a:rPr dirty="0"/>
              <a:t> </a:t>
            </a:r>
            <a:r>
              <a:rPr dirty="0" err="1"/>
              <a:t>usuarios</a:t>
            </a:r>
            <a:r>
              <a:rPr dirty="0"/>
              <a:t> </a:t>
            </a:r>
            <a:r>
              <a:rPr dirty="0" err="1"/>
              <a:t>deben</a:t>
            </a:r>
            <a:r>
              <a:rPr dirty="0"/>
              <a:t> </a:t>
            </a:r>
            <a:r>
              <a:rPr dirty="0" err="1"/>
              <a:t>tener</a:t>
            </a:r>
            <a:r>
              <a:rPr dirty="0"/>
              <a:t> </a:t>
            </a:r>
            <a:r>
              <a:rPr dirty="0" err="1"/>
              <a:t>una</a:t>
            </a:r>
            <a:r>
              <a:rPr dirty="0"/>
              <a:t> </a:t>
            </a:r>
            <a:r>
              <a:rPr dirty="0" err="1"/>
              <a:t>cuenta</a:t>
            </a:r>
            <a:r>
              <a:rPr dirty="0"/>
              <a:t> de </a:t>
            </a:r>
            <a:r>
              <a:rPr dirty="0" err="1"/>
              <a:t>usuario.La</a:t>
            </a:r>
            <a:r>
              <a:rPr dirty="0"/>
              <a:t> </a:t>
            </a:r>
            <a:r>
              <a:rPr dirty="0" err="1"/>
              <a:t>cuenta</a:t>
            </a:r>
            <a:r>
              <a:rPr dirty="0"/>
              <a:t> de </a:t>
            </a:r>
            <a:r>
              <a:rPr dirty="0" err="1"/>
              <a:t>usuario</a:t>
            </a:r>
            <a:r>
              <a:rPr dirty="0"/>
              <a:t> se </a:t>
            </a:r>
            <a:r>
              <a:rPr dirty="0" err="1"/>
              <a:t>usa</a:t>
            </a:r>
            <a:r>
              <a:rPr dirty="0"/>
              <a:t> para la </a:t>
            </a:r>
            <a:r>
              <a:rPr dirty="0" err="1"/>
              <a:t>autenticación</a:t>
            </a:r>
            <a:r>
              <a:rPr dirty="0"/>
              <a:t> y la </a:t>
            </a:r>
            <a:r>
              <a:rPr dirty="0" err="1"/>
              <a:t>autorización</a:t>
            </a:r>
            <a:r>
              <a:rPr dirty="0"/>
              <a:t>. </a:t>
            </a:r>
            <a:r>
              <a:rPr dirty="0" err="1"/>
              <a:t>Cada</a:t>
            </a:r>
            <a:r>
              <a:rPr dirty="0"/>
              <a:t> </a:t>
            </a:r>
            <a:r>
              <a:rPr dirty="0" err="1"/>
              <a:t>cuenta</a:t>
            </a:r>
            <a:r>
              <a:rPr dirty="0"/>
              <a:t> de </a:t>
            </a:r>
            <a:r>
              <a:rPr dirty="0" err="1"/>
              <a:t>usuario</a:t>
            </a:r>
            <a:r>
              <a:rPr dirty="0"/>
              <a:t> </a:t>
            </a:r>
            <a:r>
              <a:rPr dirty="0" err="1"/>
              <a:t>puede</a:t>
            </a:r>
            <a:r>
              <a:rPr dirty="0"/>
              <a:t> </a:t>
            </a:r>
            <a:r>
              <a:rPr dirty="0" err="1"/>
              <a:t>tener</a:t>
            </a:r>
            <a:r>
              <a:rPr dirty="0"/>
              <a:t> </a:t>
            </a:r>
            <a:r>
              <a:rPr dirty="0" err="1"/>
              <a:t>propiedades</a:t>
            </a:r>
            <a:r>
              <a:rPr dirty="0"/>
              <a:t> </a:t>
            </a:r>
            <a:r>
              <a:rPr dirty="0" err="1"/>
              <a:t>adicionales</a:t>
            </a:r>
            <a:r>
              <a:rPr dirty="0"/>
              <a:t> (</a:t>
            </a:r>
            <a:r>
              <a:rPr dirty="0" err="1"/>
              <a:t>perfil</a:t>
            </a:r>
            <a:r>
              <a:rPr dirty="0"/>
              <a:t> de </a:t>
            </a:r>
            <a:r>
              <a:rPr dirty="0" err="1"/>
              <a:t>usuario</a:t>
            </a:r>
            <a:r>
              <a:rPr dirty="0"/>
              <a:t>), </a:t>
            </a:r>
            <a:r>
              <a:rPr dirty="0" err="1"/>
              <a:t>como</a:t>
            </a:r>
            <a:r>
              <a:rPr dirty="0"/>
              <a:t> </a:t>
            </a:r>
            <a:r>
              <a:rPr dirty="0" err="1"/>
              <a:t>el</a:t>
            </a:r>
            <a:r>
              <a:rPr dirty="0"/>
              <a:t> </a:t>
            </a:r>
            <a:r>
              <a:rPr dirty="0" err="1"/>
              <a:t>número</a:t>
            </a:r>
            <a:r>
              <a:rPr dirty="0"/>
              <a:t> de </a:t>
            </a:r>
            <a:r>
              <a:rPr dirty="0" err="1"/>
              <a:t>teléfono</a:t>
            </a:r>
            <a:r>
              <a:rPr dirty="0"/>
              <a:t>. </a:t>
            </a:r>
            <a:r>
              <a:rPr dirty="0" err="1"/>
              <a:t>Debe</a:t>
            </a:r>
            <a:r>
              <a:rPr dirty="0"/>
              <a:t> ser </a:t>
            </a:r>
            <a:r>
              <a:rPr dirty="0" err="1"/>
              <a:t>administrador</a:t>
            </a:r>
            <a:r>
              <a:rPr dirty="0"/>
              <a:t> global o </a:t>
            </a:r>
            <a:r>
              <a:rPr dirty="0" err="1"/>
              <a:t>administrador</a:t>
            </a:r>
            <a:r>
              <a:rPr dirty="0"/>
              <a:t> de </a:t>
            </a:r>
            <a:r>
              <a:rPr dirty="0" err="1"/>
              <a:t>usuarios</a:t>
            </a:r>
            <a:r>
              <a:rPr dirty="0"/>
              <a:t> para </a:t>
            </a:r>
            <a:r>
              <a:rPr dirty="0" err="1"/>
              <a:t>administrar</a:t>
            </a:r>
            <a:r>
              <a:rPr dirty="0"/>
              <a:t> </a:t>
            </a:r>
            <a:r>
              <a:rPr dirty="0" err="1"/>
              <a:t>usuarios</a:t>
            </a:r>
            <a:r>
              <a:rPr dirty="0"/>
              <a:t>. Los </a:t>
            </a:r>
            <a:r>
              <a:rPr dirty="0" err="1"/>
              <a:t>usuarios</a:t>
            </a:r>
            <a:r>
              <a:rPr dirty="0"/>
              <a:t> se </a:t>
            </a:r>
            <a:r>
              <a:rPr dirty="0" err="1"/>
              <a:t>pueden</a:t>
            </a:r>
            <a:r>
              <a:rPr dirty="0"/>
              <a:t> </a:t>
            </a:r>
            <a:r>
              <a:rPr dirty="0" err="1"/>
              <a:t>asignar</a:t>
            </a:r>
            <a:r>
              <a:rPr dirty="0"/>
              <a:t> a </a:t>
            </a:r>
            <a:r>
              <a:rPr dirty="0" err="1"/>
              <a:t>grupos</a:t>
            </a:r>
            <a:r>
              <a:rPr dirty="0"/>
              <a:t> de forma </a:t>
            </a:r>
            <a:r>
              <a:rPr dirty="0" err="1"/>
              <a:t>directa</a:t>
            </a:r>
            <a:r>
              <a:rPr dirty="0"/>
              <a:t> o </a:t>
            </a:r>
            <a:r>
              <a:rPr dirty="0" err="1"/>
              <a:t>dinámica</a:t>
            </a:r>
            <a:r>
              <a:rPr dirty="0"/>
              <a:t>. La </a:t>
            </a:r>
            <a:r>
              <a:rPr dirty="0" err="1"/>
              <a:t>asignación</a:t>
            </a:r>
            <a:r>
              <a:rPr dirty="0"/>
              <a:t> </a:t>
            </a:r>
            <a:r>
              <a:rPr dirty="0" err="1"/>
              <a:t>dinámica</a:t>
            </a:r>
            <a:r>
              <a:rPr dirty="0"/>
              <a:t> </a:t>
            </a:r>
            <a:r>
              <a:rPr dirty="0" err="1"/>
              <a:t>permite</a:t>
            </a:r>
            <a:r>
              <a:rPr dirty="0"/>
              <a:t> </a:t>
            </a:r>
            <a:r>
              <a:rPr dirty="0" err="1"/>
              <a:t>crear</a:t>
            </a:r>
            <a:r>
              <a:rPr dirty="0"/>
              <a:t> </a:t>
            </a:r>
            <a:r>
              <a:rPr dirty="0" err="1"/>
              <a:t>reglas</a:t>
            </a:r>
            <a:r>
              <a:rPr dirty="0"/>
              <a:t> </a:t>
            </a:r>
            <a:r>
              <a:rPr dirty="0" err="1"/>
              <a:t>complejas</a:t>
            </a:r>
            <a:r>
              <a:rPr dirty="0"/>
              <a:t> </a:t>
            </a:r>
            <a:r>
              <a:rPr dirty="0" err="1"/>
              <a:t>basadas</a:t>
            </a:r>
            <a:r>
              <a:rPr dirty="0"/>
              <a:t> </a:t>
            </a:r>
            <a:r>
              <a:rPr dirty="0" err="1"/>
              <a:t>en</a:t>
            </a:r>
            <a:r>
              <a:rPr dirty="0"/>
              <a:t> </a:t>
            </a:r>
            <a:r>
              <a:rPr dirty="0" err="1"/>
              <a:t>atributos</a:t>
            </a:r>
            <a:r>
              <a:rPr dirty="0"/>
              <a:t>.</a:t>
            </a:r>
            <a:endParaRPr sz="1800" dirty="0">
              <a:solidFill>
                <a:srgbClr val="505050"/>
              </a:solidFill>
              <a:effectLst/>
              <a:latin typeface="Segoe UI" panose="020B0502040204020203" pitchFamily="34" charset="0"/>
              <a:ea typeface="Segoe UI" panose="020B0502040204020203" pitchFamily="34" charset="0"/>
              <a:cs typeface="Segoe UI (Body)"/>
            </a:endParaRPr>
          </a:p>
          <a:p>
            <a:endParaRPr sz="1800" dirty="0">
              <a:solidFill>
                <a:srgbClr val="505050"/>
              </a:solidFill>
              <a:effectLst/>
              <a:latin typeface="Segoe UI" panose="020B0502040204020203" pitchFamily="34" charset="0"/>
              <a:ea typeface="Segoe UI" panose="020B0502040204020203" pitchFamily="34" charset="0"/>
              <a:cs typeface="Segoe UI (Body)"/>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21</a:t>
            </a:fld>
            <a:endParaRPr lang="en-US"/>
          </a:p>
        </p:txBody>
      </p:sp>
    </p:spTree>
    <p:extLst>
      <p:ext uri="{BB962C8B-B14F-4D97-AF65-F5344CB8AC3E}">
        <p14:creationId xmlns:p14="http://schemas.microsoft.com/office/powerpoint/2010/main" val="1527703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a:p>
        </p:txBody>
      </p:sp>
    </p:spTree>
    <p:extLst>
      <p:ext uri="{BB962C8B-B14F-4D97-AF65-F5344CB8AC3E}">
        <p14:creationId xmlns:p14="http://schemas.microsoft.com/office/powerpoint/2010/main" val="27724676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pPr>
            <a:r>
              <a:t>LABORATORIO 01: Administración de identidades de Azure Active Directory: DURACIÓN ESTIMADA 30 MINUTOS</a:t>
            </a:r>
          </a:p>
          <a:p>
            <a:pPr marL="0" marR="0" lvl="0" indent="0" algn="l" defTabSz="932742" rtl="0" eaLnBrk="1" fontAlgn="auto" latinLnBrk="0" hangingPunct="1">
              <a:lnSpc>
                <a:spcPct val="90000"/>
              </a:lnSpc>
              <a:spcBef>
                <a:spcPts val="0"/>
              </a:spcBef>
              <a:spcAft>
                <a:spcPts val="340"/>
              </a:spcAft>
              <a:buClrTx/>
              <a:buSzTx/>
              <a:buFontTx/>
              <a:buNone/>
              <a:tabLst/>
            </a:pPr>
            <a:r>
              <a:t>Repositorio del laboratorio AZ-104: https://microsoftlearning.github.io/AZ-104-MicrosoftAzureAdministrator/</a:t>
            </a:r>
          </a:p>
          <a:p>
            <a:pPr marL="0" marR="0" lvl="0" indent="0" algn="l" defTabSz="932742" rtl="0" eaLnBrk="1" fontAlgn="auto" latinLnBrk="0" hangingPunct="1">
              <a:lnSpc>
                <a:spcPct val="90000"/>
              </a:lnSpc>
              <a:spcBef>
                <a:spcPts val="0"/>
              </a:spcBef>
              <a:spcAft>
                <a:spcPts val="340"/>
              </a:spcAft>
              <a:buClrTx/>
              <a:buSzTx/>
              <a:buFontTx/>
              <a:buNone/>
              <a:tabLst/>
            </a:pPr>
            <a:endParaRPr/>
          </a:p>
          <a:p>
            <a:endParaRPr/>
          </a:p>
        </p:txBody>
      </p:sp>
      <p:sp>
        <p:nvSpPr>
          <p:cNvPr id="4" name="Header Placeholder 3"/>
          <p:cNvSpPr>
            <a:spLocks noGrp="1"/>
          </p:cNvSpPr>
          <p:nvPr>
            <p:ph type="hdr" sz="quarter"/>
          </p:nvPr>
        </p:nvSpPr>
        <p:spPr/>
        <p:txBody>
          <a:bodyPr/>
          <a:lstStyle/>
          <a:p>
            <a:endParaRPr/>
          </a:p>
        </p:txBody>
      </p:sp>
      <p:sp>
        <p:nvSpPr>
          <p:cNvPr id="5" name="Footer Placeholder 4"/>
          <p:cNvSpPr>
            <a:spLocks noGrp="1"/>
          </p:cNvSpPr>
          <p:nvPr>
            <p:ph type="ftr" sz="quarter" idx="4"/>
          </p:nvPr>
        </p:nvSpPr>
        <p:spPr/>
        <p:txBody>
          <a:bodyPr/>
          <a:lstStyle/>
          <a:p>
            <a:pPr defTabSz="914099" eaLnBrk="0" hangingPunct="0">
              <a:defRPr sz="400">
                <a:gradFill>
                  <a:gsLst>
                    <a:gs pos="0">
                      <a:prstClr val="black"/>
                    </a:gs>
                    <a:gs pos="100000">
                      <a:prstClr val="black"/>
                    </a:gs>
                  </a:gsLst>
                  <a:lin ang="5400000" scaled="0"/>
                </a:gradFill>
                <a:latin typeface="Segoe UI" pitchFamily="34" charset="0"/>
                <a:ea typeface="Segoe UI" pitchFamily="34" charset="0"/>
                <a:cs typeface="Segoe UI" pitchFamily="34" charset="0"/>
              </a:defRPr>
            </a:pPr>
            <a:r>
              <a:t>© Microsoft Corporation.Todos los derechos reservados.MICROSOFT NO OFRECE NINGUNA GARANTÍA, EXPRESA, IMPLÍCITA O REGLAMENTARIA, RESPECTO A LA INFORMACIÓN DE ESTA PRESENTACIÓN.</a:t>
            </a:r>
          </a:p>
        </p:txBody>
      </p:sp>
      <p:sp>
        <p:nvSpPr>
          <p:cNvPr id="6" name="Date Placeholder 5"/>
          <p:cNvSpPr>
            <a:spLocks noGrp="1"/>
          </p:cNvSpPr>
          <p:nvPr>
            <p:ph type="dt" idx="1"/>
          </p:nvPr>
        </p:nvSpPr>
        <p:spPr/>
        <p:txBody>
          <a:bodyPr/>
          <a:lstStyle/>
          <a:p>
            <a:fld id="{386CE63F-9E7F-4C04-9D0D-FCA25A8E9E86}" type="datetime8">
              <a:rPr lang="en-US" smtClean="0"/>
              <a:t>8/19/2022 10:13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t>23</a:t>
            </a:fld>
            <a:endParaRPr lang="en-US"/>
          </a:p>
        </p:txBody>
      </p:sp>
    </p:spTree>
    <p:extLst>
      <p:ext uri="{BB962C8B-B14F-4D97-AF65-F5344CB8AC3E}">
        <p14:creationId xmlns:p14="http://schemas.microsoft.com/office/powerpoint/2010/main" val="1282892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
        <p:nvSpPr>
          <p:cNvPr id="4" name="Header Placeholder 3"/>
          <p:cNvSpPr>
            <a:spLocks noGrp="1"/>
          </p:cNvSpPr>
          <p:nvPr>
            <p:ph type="hdr" sz="quarter"/>
          </p:nvPr>
        </p:nvSpPr>
        <p:spPr/>
        <p:txBody>
          <a:bodyPr/>
          <a:lstStyle/>
          <a:p>
            <a:endParaRPr/>
          </a:p>
        </p:txBody>
      </p:sp>
      <p:sp>
        <p:nvSpPr>
          <p:cNvPr id="5" name="Footer Placeholder 4"/>
          <p:cNvSpPr>
            <a:spLocks noGrp="1"/>
          </p:cNvSpPr>
          <p:nvPr>
            <p:ph type="ftr" sz="quarter" idx="4"/>
          </p:nvPr>
        </p:nvSpPr>
        <p:spPr/>
        <p:txBody>
          <a:bodyPr/>
          <a:lstStyle/>
          <a:p>
            <a:pPr defTabSz="914099" eaLnBrk="0" hangingPunct="0">
              <a:defRPr sz="400">
                <a:gradFill>
                  <a:gsLst>
                    <a:gs pos="0">
                      <a:prstClr val="black"/>
                    </a:gs>
                    <a:gs pos="100000">
                      <a:prstClr val="black"/>
                    </a:gs>
                  </a:gsLst>
                  <a:lin ang="5400000" scaled="0"/>
                </a:gradFill>
                <a:latin typeface="Segoe UI" pitchFamily="34" charset="0"/>
                <a:ea typeface="Segoe UI" pitchFamily="34" charset="0"/>
                <a:cs typeface="Segoe UI" pitchFamily="34" charset="0"/>
              </a:defRPr>
            </a:pPr>
            <a: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24</a:t>
            </a:fld>
            <a:endParaRPr lang="en-US"/>
          </a:p>
        </p:txBody>
      </p:sp>
    </p:spTree>
    <p:extLst>
      <p:ext uri="{BB962C8B-B14F-4D97-AF65-F5344CB8AC3E}">
        <p14:creationId xmlns:p14="http://schemas.microsoft.com/office/powerpoint/2010/main" val="3306718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dirty="0" err="1"/>
              <a:t>Administración</a:t>
            </a:r>
            <a:r>
              <a:rPr dirty="0"/>
              <a:t> de </a:t>
            </a:r>
            <a:r>
              <a:rPr dirty="0" err="1"/>
              <a:t>identidades</a:t>
            </a:r>
            <a:r>
              <a:rPr dirty="0"/>
              <a:t> y </a:t>
            </a:r>
            <a:r>
              <a:rPr dirty="0" err="1"/>
              <a:t>gobernanza</a:t>
            </a:r>
            <a:r>
              <a:rPr dirty="0"/>
              <a:t> de Azure (15-20 %)</a:t>
            </a:r>
          </a:p>
          <a:p>
            <a:r>
              <a:rPr dirty="0" err="1"/>
              <a:t>Administración</a:t>
            </a:r>
            <a:r>
              <a:rPr dirty="0"/>
              <a:t> de </a:t>
            </a:r>
            <a:r>
              <a:rPr dirty="0" err="1"/>
              <a:t>objetos</a:t>
            </a:r>
            <a:r>
              <a:rPr dirty="0"/>
              <a:t> de Azure AD</a:t>
            </a:r>
          </a:p>
          <a:p>
            <a:pPr marL="171450" indent="-171450">
              <a:buFont typeface="Arial" panose="020B0604020202020204" pitchFamily="34" charset="0"/>
              <a:buChar char="•"/>
            </a:pPr>
            <a:r>
              <a:rPr dirty="0" err="1"/>
              <a:t>Configuración</a:t>
            </a:r>
            <a:r>
              <a:rPr dirty="0"/>
              <a:t> de Unión a Azure AD</a:t>
            </a:r>
          </a:p>
          <a:p>
            <a:pPr marL="171450" indent="-171450">
              <a:buFont typeface="Arial" panose="020B0604020202020204" pitchFamily="34" charset="0"/>
              <a:buChar char="•"/>
            </a:pPr>
            <a:r>
              <a:rPr dirty="0" err="1"/>
              <a:t>Configuración</a:t>
            </a:r>
            <a:r>
              <a:rPr dirty="0"/>
              <a:t> del </a:t>
            </a:r>
            <a:r>
              <a:rPr dirty="0" err="1"/>
              <a:t>autoservicio</a:t>
            </a:r>
            <a:r>
              <a:rPr dirty="0"/>
              <a:t> de </a:t>
            </a:r>
            <a:r>
              <a:rPr dirty="0" err="1"/>
              <a:t>restablecimiento</a:t>
            </a:r>
            <a:r>
              <a:rPr dirty="0"/>
              <a:t> de </a:t>
            </a:r>
            <a:r>
              <a:rPr dirty="0" err="1"/>
              <a:t>contraseña</a:t>
            </a:r>
            <a:endParaRPr dirty="0"/>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a:p>
        </p:txBody>
      </p:sp>
    </p:spTree>
    <p:extLst>
      <p:ext uri="{BB962C8B-B14F-4D97-AF65-F5344CB8AC3E}">
        <p14:creationId xmlns:p14="http://schemas.microsoft.com/office/powerpoint/2010/main" val="947922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defRPr>
                <a:solidFill>
                  <a:srgbClr val="171717"/>
                </a:solidFill>
                <a:effectLst/>
              </a:defRPr>
            </a:pPr>
            <a:r>
              <a:rPr dirty="0"/>
              <a:t>¿</a:t>
            </a:r>
            <a:r>
              <a:rPr dirty="0" err="1"/>
              <a:t>Qué</a:t>
            </a:r>
            <a:r>
              <a:rPr dirty="0"/>
              <a:t> es Azure Active Directory?- https://docs.microsoft.com/azure/active-directory/fundamentals/active-directory-whatis</a:t>
            </a:r>
          </a:p>
          <a:p>
            <a:endParaRPr dirty="0"/>
          </a:p>
        </p:txBody>
      </p:sp>
      <p:sp>
        <p:nvSpPr>
          <p:cNvPr id="4" name="Header Placeholder 3"/>
          <p:cNvSpPr>
            <a:spLocks noGrp="1"/>
          </p:cNvSpPr>
          <p:nvPr>
            <p:ph type="hdr" sz="quarter" idx="10"/>
          </p:nvPr>
        </p:nvSpPr>
        <p:spPr/>
        <p:txBody>
          <a:bodyPr/>
          <a:lstStyle/>
          <a:p>
            <a:endParaRPr/>
          </a:p>
        </p:txBody>
      </p:sp>
      <p:sp>
        <p:nvSpPr>
          <p:cNvPr id="5" name="Footer Placeholder 4"/>
          <p:cNvSpPr>
            <a:spLocks noGrp="1"/>
          </p:cNvSpPr>
          <p:nvPr>
            <p:ph type="ftr" sz="quarter" idx="11"/>
          </p:nvPr>
        </p:nvSpPr>
        <p:spPr/>
        <p:txBody>
          <a:bodyPr/>
          <a:lstStyle/>
          <a:p>
            <a:pPr defTabSz="914099" eaLnBrk="0" hangingPunct="0">
              <a:defRPr sz="400">
                <a:gradFill>
                  <a:gsLst>
                    <a:gs pos="0">
                      <a:prstClr val="black"/>
                    </a:gs>
                    <a:gs pos="100000">
                      <a:prstClr val="black"/>
                    </a:gs>
                  </a:gsLst>
                  <a:lin ang="5400000" scaled="0"/>
                </a:gradFill>
                <a:latin typeface="Segoe UI" pitchFamily="34" charset="0"/>
                <a:ea typeface="Segoe UI" pitchFamily="34" charset="0"/>
                <a:cs typeface="Segoe UI" pitchFamily="34" charset="0"/>
              </a:defRPr>
            </a:pPr>
            <a:r>
              <a:t>© Microsoft Corporation.Todos los derechos reservados.MICROSOFT NO OFRECE NINGUNA GARANTÍA, EXPRESA, IMPLÍCITA O REGLAMENTARIA, RESPECTO A LA INFORMACIÓN DE ESTA PRESENTACIÓN.</a:t>
            </a:r>
          </a:p>
        </p:txBody>
      </p:sp>
      <p:sp>
        <p:nvSpPr>
          <p:cNvPr id="6" name="Date Placeholder 5"/>
          <p:cNvSpPr>
            <a:spLocks noGrp="1"/>
          </p:cNvSpPr>
          <p:nvPr>
            <p:ph type="dt" idx="12"/>
          </p:nvPr>
        </p:nvSpPr>
        <p:spPr/>
        <p:txBody>
          <a:bodyPr/>
          <a:lstStyle/>
          <a:p>
            <a:fld id="{9427A7F7-BB1E-479D-AFAA-B52F4D0C99F2}" type="datetime8">
              <a:rPr lang="en-US" smtClean="0"/>
              <a:t>8/19/2022 10:13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5</a:t>
            </a:fld>
            <a:endParaRPr lang="en-US"/>
          </a:p>
        </p:txBody>
      </p:sp>
    </p:spTree>
    <p:extLst>
      <p:ext uri="{BB962C8B-B14F-4D97-AF65-F5344CB8AC3E}">
        <p14:creationId xmlns:p14="http://schemas.microsoft.com/office/powerpoint/2010/main" val="1089369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pPr>
            <a:r>
              <a:rPr dirty="0" err="1"/>
              <a:t>Terminología</a:t>
            </a:r>
            <a:r>
              <a:rPr dirty="0"/>
              <a:t> de Azure AD: https://docs.microsoft.com/es-es/azure/active-directory/fundamentals/active-directory-whatis#terminology</a:t>
            </a:r>
          </a:p>
          <a:p>
            <a:endParaRPr dirty="0"/>
          </a:p>
        </p:txBody>
      </p:sp>
      <p:sp>
        <p:nvSpPr>
          <p:cNvPr id="4" name="Header Placeholder 3"/>
          <p:cNvSpPr>
            <a:spLocks noGrp="1"/>
          </p:cNvSpPr>
          <p:nvPr>
            <p:ph type="hdr" sz="quarter"/>
          </p:nvPr>
        </p:nvSpPr>
        <p:spPr/>
        <p:txBody>
          <a:bodyPr/>
          <a:lstStyle/>
          <a:p>
            <a:endParaRPr/>
          </a:p>
        </p:txBody>
      </p:sp>
      <p:sp>
        <p:nvSpPr>
          <p:cNvPr id="5" name="Footer Placeholder 4"/>
          <p:cNvSpPr>
            <a:spLocks noGrp="1"/>
          </p:cNvSpPr>
          <p:nvPr>
            <p:ph type="ftr" sz="quarter" idx="4"/>
          </p:nvPr>
        </p:nvSpPr>
        <p:spPr/>
        <p:txBody>
          <a:bodyPr/>
          <a:lstStyle/>
          <a:p>
            <a:pPr defTabSz="914099" eaLnBrk="0" hangingPunct="0">
              <a:defRPr sz="400">
                <a:gradFill>
                  <a:gsLst>
                    <a:gs pos="0">
                      <a:prstClr val="black"/>
                    </a:gs>
                    <a:gs pos="100000">
                      <a:prstClr val="black"/>
                    </a:gs>
                  </a:gsLst>
                  <a:lin ang="5400000" scaled="0"/>
                </a:gradFill>
                <a:latin typeface="Segoe UI" pitchFamily="34" charset="0"/>
                <a:ea typeface="Segoe UI" pitchFamily="34" charset="0"/>
                <a:cs typeface="Segoe UI" pitchFamily="34" charset="0"/>
              </a:defRPr>
            </a:pPr>
            <a: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6</a:t>
            </a:fld>
            <a:endParaRPr lang="en-US"/>
          </a:p>
        </p:txBody>
      </p:sp>
    </p:spTree>
    <p:extLst>
      <p:ext uri="{BB962C8B-B14F-4D97-AF65-F5344CB8AC3E}">
        <p14:creationId xmlns:p14="http://schemas.microsoft.com/office/powerpoint/2010/main" val="528501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dirty="0" err="1"/>
              <a:t>Comparación</a:t>
            </a:r>
            <a:r>
              <a:rPr dirty="0"/>
              <a:t> de Azure Directory y Azure Active Directory: https://docs.microsoft.com/es-es/azure/active-directory/fundamentals/active-directory-compare-azure-ad-to-ad</a:t>
            </a:r>
          </a:p>
          <a:p>
            <a:endParaRPr dirty="0"/>
          </a:p>
          <a:p>
            <a:r>
              <a:rPr dirty="0"/>
              <a:t>✔️ Azure AD es un </a:t>
            </a:r>
            <a:r>
              <a:rPr dirty="0" err="1"/>
              <a:t>servicio</a:t>
            </a:r>
            <a:r>
              <a:rPr dirty="0"/>
              <a:t> </a:t>
            </a:r>
            <a:r>
              <a:rPr dirty="0" err="1"/>
              <a:t>administrado</a:t>
            </a:r>
            <a:r>
              <a:rPr dirty="0"/>
              <a:t>. Solo se </a:t>
            </a:r>
            <a:r>
              <a:rPr dirty="0" err="1"/>
              <a:t>administran</a:t>
            </a:r>
            <a:r>
              <a:rPr dirty="0"/>
              <a:t> </a:t>
            </a:r>
            <a:r>
              <a:rPr dirty="0" err="1"/>
              <a:t>los</a:t>
            </a:r>
            <a:r>
              <a:rPr dirty="0"/>
              <a:t> </a:t>
            </a:r>
            <a:r>
              <a:rPr dirty="0" err="1"/>
              <a:t>usuarios</a:t>
            </a:r>
            <a:r>
              <a:rPr dirty="0"/>
              <a:t>, </a:t>
            </a:r>
            <a:r>
              <a:rPr dirty="0" err="1"/>
              <a:t>los</a:t>
            </a:r>
            <a:r>
              <a:rPr dirty="0"/>
              <a:t> </a:t>
            </a:r>
            <a:r>
              <a:rPr dirty="0" err="1"/>
              <a:t>grupos</a:t>
            </a:r>
            <a:r>
              <a:rPr dirty="0"/>
              <a:t> y las </a:t>
            </a:r>
            <a:r>
              <a:rPr dirty="0" err="1"/>
              <a:t>directivas.La</a:t>
            </a:r>
            <a:r>
              <a:rPr dirty="0"/>
              <a:t> </a:t>
            </a:r>
            <a:r>
              <a:rPr dirty="0" err="1"/>
              <a:t>implementación</a:t>
            </a:r>
            <a:r>
              <a:rPr dirty="0"/>
              <a:t> de AD DS con </a:t>
            </a:r>
            <a:r>
              <a:rPr dirty="0" err="1"/>
              <a:t>máquinas</a:t>
            </a:r>
            <a:r>
              <a:rPr dirty="0"/>
              <a:t> </a:t>
            </a:r>
            <a:r>
              <a:rPr dirty="0" err="1"/>
              <a:t>virtuales</a:t>
            </a:r>
            <a:r>
              <a:rPr dirty="0"/>
              <a:t> </a:t>
            </a:r>
            <a:r>
              <a:rPr dirty="0" err="1"/>
              <a:t>mediante</a:t>
            </a:r>
            <a:r>
              <a:rPr dirty="0"/>
              <a:t> Azure </a:t>
            </a:r>
            <a:r>
              <a:rPr dirty="0" err="1"/>
              <a:t>significa</a:t>
            </a:r>
            <a:r>
              <a:rPr dirty="0"/>
              <a:t> que </a:t>
            </a:r>
            <a:r>
              <a:rPr dirty="0" err="1"/>
              <a:t>administra</a:t>
            </a:r>
            <a:r>
              <a:rPr dirty="0"/>
              <a:t> la </a:t>
            </a:r>
            <a:r>
              <a:rPr dirty="0" err="1"/>
              <a:t>implementación</a:t>
            </a:r>
            <a:r>
              <a:rPr dirty="0"/>
              <a:t>, la </a:t>
            </a:r>
            <a:r>
              <a:rPr dirty="0" err="1"/>
              <a:t>configuración</a:t>
            </a:r>
            <a:r>
              <a:rPr dirty="0"/>
              <a:t>, las </a:t>
            </a:r>
            <a:r>
              <a:rPr dirty="0" err="1"/>
              <a:t>máquinas</a:t>
            </a:r>
            <a:r>
              <a:rPr dirty="0"/>
              <a:t> </a:t>
            </a:r>
            <a:r>
              <a:rPr dirty="0" err="1"/>
              <a:t>virtuales</a:t>
            </a:r>
            <a:r>
              <a:rPr dirty="0"/>
              <a:t>, la </a:t>
            </a:r>
            <a:r>
              <a:rPr dirty="0" err="1"/>
              <a:t>aplicación</a:t>
            </a:r>
            <a:r>
              <a:rPr dirty="0"/>
              <a:t> de </a:t>
            </a:r>
            <a:r>
              <a:rPr dirty="0" err="1"/>
              <a:t>revisiones</a:t>
            </a:r>
            <a:r>
              <a:rPr dirty="0"/>
              <a:t> y </a:t>
            </a:r>
            <a:r>
              <a:rPr dirty="0" err="1"/>
              <a:t>otras</a:t>
            </a:r>
            <a:r>
              <a:rPr dirty="0"/>
              <a:t> </a:t>
            </a:r>
            <a:r>
              <a:rPr dirty="0" err="1"/>
              <a:t>tareas</a:t>
            </a:r>
            <a:r>
              <a:rPr dirty="0"/>
              <a:t> de back-end.¿</a:t>
            </a:r>
            <a:r>
              <a:rPr dirty="0" err="1"/>
              <a:t>Ve</a:t>
            </a:r>
            <a:r>
              <a:rPr dirty="0"/>
              <a:t> la </a:t>
            </a:r>
            <a:r>
              <a:rPr dirty="0" err="1"/>
              <a:t>diferencia</a:t>
            </a:r>
            <a:r>
              <a:rPr dirty="0"/>
              <a:t>? ¿</a:t>
            </a:r>
            <a:r>
              <a:rPr dirty="0" err="1"/>
              <a:t>En</a:t>
            </a:r>
            <a:r>
              <a:rPr dirty="0"/>
              <a:t> </a:t>
            </a:r>
            <a:r>
              <a:rPr dirty="0" err="1"/>
              <a:t>qué</a:t>
            </a:r>
            <a:r>
              <a:rPr dirty="0"/>
              <a:t> se </a:t>
            </a:r>
            <a:r>
              <a:rPr dirty="0" err="1"/>
              <a:t>parecen</a:t>
            </a:r>
            <a:r>
              <a:rPr dirty="0"/>
              <a:t>?</a:t>
            </a:r>
          </a:p>
        </p:txBody>
      </p:sp>
      <p:sp>
        <p:nvSpPr>
          <p:cNvPr id="4" name="Header Placeholder 3"/>
          <p:cNvSpPr>
            <a:spLocks noGrp="1"/>
          </p:cNvSpPr>
          <p:nvPr>
            <p:ph type="hdr" sz="quarter" idx="10"/>
          </p:nvPr>
        </p:nvSpPr>
        <p:spPr/>
        <p:txBody>
          <a:bodyPr/>
          <a:lstStyle/>
          <a:p>
            <a:endParaRPr/>
          </a:p>
        </p:txBody>
      </p:sp>
      <p:sp>
        <p:nvSpPr>
          <p:cNvPr id="5" name="Footer Placeholder 4"/>
          <p:cNvSpPr>
            <a:spLocks noGrp="1"/>
          </p:cNvSpPr>
          <p:nvPr>
            <p:ph type="ftr" sz="quarter" idx="11"/>
          </p:nvPr>
        </p:nvSpPr>
        <p:spPr/>
        <p:txBody>
          <a:bodyPr/>
          <a:lstStyle/>
          <a:p>
            <a:pPr defTabSz="914099" eaLnBrk="0" hangingPunct="0">
              <a:defRPr sz="400">
                <a:gradFill>
                  <a:gsLst>
                    <a:gs pos="0">
                      <a:prstClr val="black"/>
                    </a:gs>
                    <a:gs pos="100000">
                      <a:prstClr val="black"/>
                    </a:gs>
                  </a:gsLst>
                  <a:lin ang="5400000" scaled="0"/>
                </a:gradFill>
                <a:latin typeface="Segoe UI" pitchFamily="34" charset="0"/>
                <a:ea typeface="Segoe UI" pitchFamily="34" charset="0"/>
                <a:cs typeface="Segoe UI" pitchFamily="34" charset="0"/>
              </a:defRPr>
            </a:pPr>
            <a:r>
              <a:t>© Microsoft Corporation.Todos los derechos reservados.MICROSOFT NO OFRECE NINGUNA GARANTÍA, EXPRESA, IMPLÍCITA O REGLAMENTARIA, RESPECTO A LA INFORMACIÓN DE ESTA PRESENTACIÓN.</a:t>
            </a:r>
          </a:p>
        </p:txBody>
      </p:sp>
      <p:sp>
        <p:nvSpPr>
          <p:cNvPr id="6" name="Date Placeholder 5"/>
          <p:cNvSpPr>
            <a:spLocks noGrp="1"/>
          </p:cNvSpPr>
          <p:nvPr>
            <p:ph type="dt" idx="12"/>
          </p:nvPr>
        </p:nvSpPr>
        <p:spPr/>
        <p:txBody>
          <a:bodyPr/>
          <a:lstStyle/>
          <a:p>
            <a:fld id="{9427A7F7-BB1E-479D-AFAA-B52F4D0C99F2}" type="datetime8">
              <a:rPr lang="en-US" smtClean="0"/>
              <a:t>8/19/2022 10:13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7</a:t>
            </a:fld>
            <a:endParaRPr lang="en-US"/>
          </a:p>
        </p:txBody>
      </p:sp>
    </p:spTree>
    <p:extLst>
      <p:ext uri="{BB962C8B-B14F-4D97-AF65-F5344CB8AC3E}">
        <p14:creationId xmlns:p14="http://schemas.microsoft.com/office/powerpoint/2010/main" val="276004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sz="882">
                <a:effectLst/>
              </a:defRPr>
            </a:pPr>
            <a:r>
              <a:t>Precios de las ediciones de Azure AD: https://azure.microsoft.com/es-es/pricing/details/active-directory/</a:t>
            </a:r>
            <a:endParaRPr sz="800"/>
          </a:p>
          <a:p>
            <a:pPr marL="0" marR="0" lvl="0" indent="0" algn="l" defTabSz="914367" rtl="0" eaLnBrk="1" fontAlgn="auto" latinLnBrk="0" hangingPunct="1">
              <a:lnSpc>
                <a:spcPct val="90000"/>
              </a:lnSpc>
              <a:spcBef>
                <a:spcPts val="0"/>
              </a:spcBef>
              <a:spcAft>
                <a:spcPts val="333"/>
              </a:spcAft>
              <a:buClrTx/>
              <a:buSzTx/>
              <a:buFontTx/>
              <a:buNone/>
              <a:tabLst/>
            </a:pPr>
            <a:endParaRPr sz="882" kern="120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sz="882">
                <a:effectLst/>
              </a:defRPr>
            </a:pPr>
            <a:r>
              <a:t>✔️ ¿Ha examinado la lista de precios para determinar qué características necesita la organización y comparar las funcionalidades de cada edición?</a:t>
            </a:r>
          </a:p>
        </p:txBody>
      </p:sp>
      <p:sp>
        <p:nvSpPr>
          <p:cNvPr id="4" name="Header Placeholder 3"/>
          <p:cNvSpPr>
            <a:spLocks noGrp="1"/>
          </p:cNvSpPr>
          <p:nvPr>
            <p:ph type="hdr" sz="quarter" idx="10"/>
          </p:nvPr>
        </p:nvSpPr>
        <p:spPr/>
        <p:txBody>
          <a:bodyPr/>
          <a:lstStyle/>
          <a:p>
            <a:endParaRPr/>
          </a:p>
        </p:txBody>
      </p:sp>
      <p:sp>
        <p:nvSpPr>
          <p:cNvPr id="5" name="Footer Placeholder 4"/>
          <p:cNvSpPr>
            <a:spLocks noGrp="1"/>
          </p:cNvSpPr>
          <p:nvPr>
            <p:ph type="ftr" sz="quarter" idx="11"/>
          </p:nvPr>
        </p:nvSpPr>
        <p:spPr/>
        <p:txBody>
          <a:bodyPr/>
          <a:lstStyle/>
          <a:p>
            <a:pPr defTabSz="914099" eaLnBrk="0" hangingPunct="0">
              <a:defRPr sz="400">
                <a:gradFill>
                  <a:gsLst>
                    <a:gs pos="0">
                      <a:prstClr val="black"/>
                    </a:gs>
                    <a:gs pos="100000">
                      <a:prstClr val="black"/>
                    </a:gs>
                  </a:gsLst>
                  <a:lin ang="5400000" scaled="0"/>
                </a:gradFill>
                <a:latin typeface="Segoe UI" pitchFamily="34" charset="0"/>
                <a:ea typeface="Segoe UI" pitchFamily="34" charset="0"/>
                <a:cs typeface="Segoe UI" pitchFamily="34" charset="0"/>
              </a:defRPr>
            </a:pPr>
            <a:r>
              <a:t>© Microsoft Corporation.Todos los derechos reservados.MICROSOFT NO OFRECE NINGUNA GARANTÍA, EXPRESA, IMPLÍCITA O REGLAMENTARIA, RESPECTO A LA INFORMACIÓN DE ESTA PRESENTACIÓN.</a:t>
            </a:r>
          </a:p>
        </p:txBody>
      </p:sp>
      <p:sp>
        <p:nvSpPr>
          <p:cNvPr id="6" name="Date Placeholder 5"/>
          <p:cNvSpPr>
            <a:spLocks noGrp="1"/>
          </p:cNvSpPr>
          <p:nvPr>
            <p:ph type="dt" idx="12"/>
          </p:nvPr>
        </p:nvSpPr>
        <p:spPr/>
        <p:txBody>
          <a:bodyPr/>
          <a:lstStyle/>
          <a:p>
            <a:fld id="{9427A7F7-BB1E-479D-AFAA-B52F4D0C99F2}" type="datetime8">
              <a:rPr lang="en-US" smtClean="0"/>
              <a:t>8/19/2022 10:13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8</a:t>
            </a:fld>
            <a:endParaRPr lang="en-US"/>
          </a:p>
        </p:txBody>
      </p:sp>
    </p:spTree>
    <p:extLst>
      <p:ext uri="{BB962C8B-B14F-4D97-AF65-F5344CB8AC3E}">
        <p14:creationId xmlns:p14="http://schemas.microsoft.com/office/powerpoint/2010/main" val="1580118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sz="800"/>
            </a:pPr>
            <a:r>
              <a:rPr dirty="0" err="1"/>
              <a:t>Esta</a:t>
            </a:r>
            <a:r>
              <a:rPr dirty="0"/>
              <a:t> </a:t>
            </a:r>
            <a:r>
              <a:rPr dirty="0" err="1"/>
              <a:t>diapositiva</a:t>
            </a:r>
            <a:r>
              <a:rPr dirty="0"/>
              <a:t> </a:t>
            </a:r>
            <a:r>
              <a:rPr dirty="0" err="1"/>
              <a:t>solía</a:t>
            </a:r>
            <a:r>
              <a:rPr dirty="0"/>
              <a:t> ser solo </a:t>
            </a:r>
            <a:r>
              <a:rPr dirty="0" err="1"/>
              <a:t>acerca</a:t>
            </a:r>
            <a:r>
              <a:rPr dirty="0"/>
              <a:t> de la </a:t>
            </a:r>
            <a:r>
              <a:rPr dirty="0" err="1"/>
              <a:t>unión</a:t>
            </a:r>
            <a:r>
              <a:rPr dirty="0"/>
              <a:t> a Azure AD.</a:t>
            </a:r>
          </a:p>
          <a:p>
            <a:endParaRPr sz="800" dirty="0"/>
          </a:p>
          <a:p>
            <a:pPr>
              <a:defRPr sz="800"/>
            </a:pPr>
            <a:r>
              <a:rPr dirty="0" err="1"/>
              <a:t>Dispositivos</a:t>
            </a:r>
            <a:r>
              <a:rPr dirty="0"/>
              <a:t> </a:t>
            </a:r>
            <a:r>
              <a:rPr dirty="0" err="1"/>
              <a:t>registrados</a:t>
            </a:r>
            <a:r>
              <a:rPr dirty="0"/>
              <a:t> </a:t>
            </a:r>
            <a:r>
              <a:rPr dirty="0" err="1"/>
              <a:t>en</a:t>
            </a:r>
            <a:r>
              <a:rPr dirty="0"/>
              <a:t> Azure AD: https://docs.microsoft.com/es-es/azure/active-directory/devices/concept-azure-ad-register</a:t>
            </a:r>
          </a:p>
          <a:p>
            <a:endParaRPr sz="800" dirty="0"/>
          </a:p>
          <a:p>
            <a:pPr>
              <a:defRPr sz="800"/>
            </a:pPr>
            <a:r>
              <a:rPr dirty="0" err="1"/>
              <a:t>Dispositivos</a:t>
            </a:r>
            <a:r>
              <a:rPr dirty="0"/>
              <a:t> </a:t>
            </a:r>
            <a:r>
              <a:rPr dirty="0" err="1"/>
              <a:t>unidos</a:t>
            </a:r>
            <a:r>
              <a:rPr dirty="0"/>
              <a:t> a Azure AD: https://docs.microsoft.com/es-es/azure/active-directory/devices/concept-azure-ad-join</a:t>
            </a:r>
          </a:p>
          <a:p>
            <a:endParaRPr sz="800" dirty="0"/>
          </a:p>
          <a:p>
            <a:pPr>
              <a:defRPr sz="800"/>
            </a:pPr>
            <a:r>
              <a:rPr dirty="0" err="1"/>
              <a:t>Dispositivos</a:t>
            </a:r>
            <a:r>
              <a:rPr dirty="0"/>
              <a:t> </a:t>
            </a:r>
            <a:r>
              <a:rPr dirty="0" err="1"/>
              <a:t>híbridos</a:t>
            </a:r>
            <a:r>
              <a:rPr dirty="0"/>
              <a:t> </a:t>
            </a:r>
            <a:r>
              <a:rPr dirty="0" err="1"/>
              <a:t>unidos</a:t>
            </a:r>
            <a:r>
              <a:rPr dirty="0"/>
              <a:t> a Azure AD </a:t>
            </a:r>
            <a:r>
              <a:rPr dirty="0" err="1"/>
              <a:t>híbrido</a:t>
            </a:r>
            <a:r>
              <a:rPr dirty="0"/>
              <a:t>: https://docs.microsoft.com/es-es/azure/active-directory/devices/concept-azure-ad-join-hybrid</a:t>
            </a:r>
          </a:p>
          <a:p>
            <a:endParaRPr sz="800" dirty="0"/>
          </a:p>
          <a:p>
            <a:endParaRPr sz="800" dirty="0"/>
          </a:p>
        </p:txBody>
      </p:sp>
      <p:sp>
        <p:nvSpPr>
          <p:cNvPr id="4" name="Header Placeholder 3"/>
          <p:cNvSpPr>
            <a:spLocks noGrp="1"/>
          </p:cNvSpPr>
          <p:nvPr>
            <p:ph type="hdr" sz="quarter"/>
          </p:nvPr>
        </p:nvSpPr>
        <p:spPr/>
        <p:txBody>
          <a:bodyPr/>
          <a:lstStyle/>
          <a:p>
            <a:endParaRPr/>
          </a:p>
        </p:txBody>
      </p:sp>
      <p:sp>
        <p:nvSpPr>
          <p:cNvPr id="5" name="Footer Placeholder 4"/>
          <p:cNvSpPr>
            <a:spLocks noGrp="1"/>
          </p:cNvSpPr>
          <p:nvPr>
            <p:ph type="ftr" sz="quarter" idx="4"/>
          </p:nvPr>
        </p:nvSpPr>
        <p:spPr/>
        <p:txBody>
          <a:bodyPr/>
          <a:lstStyle/>
          <a:p>
            <a:pPr defTabSz="914099" eaLnBrk="0" hangingPunct="0">
              <a:defRPr sz="400">
                <a:gradFill>
                  <a:gsLst>
                    <a:gs pos="0">
                      <a:prstClr val="black"/>
                    </a:gs>
                    <a:gs pos="100000">
                      <a:prstClr val="black"/>
                    </a:gs>
                  </a:gsLst>
                  <a:lin ang="5400000" scaled="0"/>
                </a:gradFill>
                <a:latin typeface="Segoe UI" pitchFamily="34" charset="0"/>
                <a:ea typeface="Segoe UI" pitchFamily="34" charset="0"/>
                <a:cs typeface="Segoe UI" pitchFamily="34" charset="0"/>
              </a:defRPr>
            </a:pPr>
            <a:r>
              <a:t>© Microsoft Corporation.Todos los derechos reservados.MICROSOFT NO OFRECE NINGUNA GARANTÍA, EXPRESA, IMPLÍCITA O REGLAMENTARIA, RESPECTO A LA INFORMACIÓN DE ESTA PRESENTACIÓN.</a:t>
            </a:r>
          </a:p>
        </p:txBody>
      </p:sp>
      <p:sp>
        <p:nvSpPr>
          <p:cNvPr id="6" name="Date Placeholder 5"/>
          <p:cNvSpPr>
            <a:spLocks noGrp="1"/>
          </p:cNvSpPr>
          <p:nvPr>
            <p:ph type="dt" idx="1"/>
          </p:nvPr>
        </p:nvSpPr>
        <p:spPr/>
        <p:txBody>
          <a:bodyPr/>
          <a:lstStyle/>
          <a:p>
            <a:fld id="{386CE63F-9E7F-4C04-9D0D-FCA25A8E9E86}" type="datetime8">
              <a:rPr lang="en-US" smtClean="0"/>
              <a:t>8/19/2022 10:13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t>9</a:t>
            </a:fld>
            <a:endParaRPr lang="en-US"/>
          </a:p>
        </p:txBody>
      </p:sp>
    </p:spTree>
    <p:extLst>
      <p:ext uri="{BB962C8B-B14F-4D97-AF65-F5344CB8AC3E}">
        <p14:creationId xmlns:p14="http://schemas.microsoft.com/office/powerpoint/2010/main" val="452755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pPr>
            <a:r>
              <a:t>Plan de implementación de autoservicio de restablecimiento de contraseña de Azure Active Directory: https://docs.microsoft.com/es-es/azure/active-directory/authentication/howto-sspr-deployment</a:t>
            </a:r>
          </a:p>
          <a:p>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10</a:t>
            </a:fld>
            <a:endParaRPr lang="en-US"/>
          </a:p>
        </p:txBody>
      </p:sp>
    </p:spTree>
    <p:extLst>
      <p:ext uri="{BB962C8B-B14F-4D97-AF65-F5344CB8AC3E}">
        <p14:creationId xmlns:p14="http://schemas.microsoft.com/office/powerpoint/2010/main" val="27722994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3" name="Footer Placeholder 1">
            <a:extLst>
              <a:ext uri="{FF2B5EF4-FFF2-40B4-BE49-F238E27FC236}">
                <a16:creationId xmlns:a16="http://schemas.microsoft.com/office/drawing/2014/main" id="{676B1136-40B5-4D57-ADEC-62ECA64AC685}"/>
              </a:ext>
            </a:extLst>
          </p:cNvPr>
          <p:cNvSpPr txBox="1">
            <a:spLocks/>
          </p:cNvSpPr>
          <p:nvPr userDrawn="1"/>
        </p:nvSpPr>
        <p:spPr>
          <a:xfrm>
            <a:off x="8662521" y="6583737"/>
            <a:ext cx="3451225" cy="138499"/>
          </a:xfrm>
          <a:prstGeom prst="rect">
            <a:avLst/>
          </a:prstGeom>
        </p:spPr>
        <p:txBody>
          <a:bodyPr vert="horz" wrap="square" lIns="0" tIns="0" rIns="0" bIns="0" anchor="ctr">
            <a:spAutoFit/>
          </a:bodyPr>
          <a:lstStyle>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dirty="0"/>
              <a:t>© Copyright Microsoft Corporation. </a:t>
            </a:r>
            <a:r>
              <a:rPr dirty="0" err="1"/>
              <a:t>Todos</a:t>
            </a:r>
            <a:r>
              <a:rPr dirty="0"/>
              <a:t> </a:t>
            </a:r>
            <a:r>
              <a:rPr dirty="0" err="1"/>
              <a:t>los</a:t>
            </a:r>
            <a:r>
              <a:rPr dirty="0"/>
              <a:t> derechos </a:t>
            </a:r>
            <a:r>
              <a:rPr dirty="0" err="1"/>
              <a:t>reservados</a:t>
            </a:r>
            <a:r>
              <a:rPr dirty="0"/>
              <a:t>.</a:t>
            </a:r>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t>Título</a:t>
            </a:r>
          </a:p>
        </p:txBody>
      </p:sp>
      <p:sp>
        <p:nvSpPr>
          <p:cNvPr id="5" name="Footer Placeholder 1">
            <a:extLst>
              <a:ext uri="{FF2B5EF4-FFF2-40B4-BE49-F238E27FC236}">
                <a16:creationId xmlns:a16="http://schemas.microsoft.com/office/drawing/2014/main" id="{E1EDAB57-2403-C4AC-DF7E-2F010D1FFF97}"/>
              </a:ext>
            </a:extLst>
          </p:cNvPr>
          <p:cNvSpPr txBox="1">
            <a:spLocks/>
          </p:cNvSpPr>
          <p:nvPr userDrawn="1"/>
        </p:nvSpPr>
        <p:spPr>
          <a:xfrm>
            <a:off x="8662521" y="6583737"/>
            <a:ext cx="3451225" cy="138499"/>
          </a:xfrm>
          <a:prstGeom prst="rect">
            <a:avLst/>
          </a:prstGeom>
        </p:spPr>
        <p:txBody>
          <a:bodyPr vert="horz" wrap="square" lIns="0" tIns="0" rIns="0" bIns="0" anchor="ctr">
            <a:spAutoFit/>
          </a:bodyPr>
          <a:lstStyle>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dirty="0"/>
              <a:t>© Copyright Microsoft Corporation. </a:t>
            </a:r>
            <a:r>
              <a:rPr dirty="0" err="1"/>
              <a:t>Todos</a:t>
            </a:r>
            <a:r>
              <a:rPr dirty="0"/>
              <a:t> </a:t>
            </a:r>
            <a:r>
              <a:rPr dirty="0" err="1"/>
              <a:t>los</a:t>
            </a:r>
            <a:r>
              <a:rPr dirty="0"/>
              <a:t> derechos </a:t>
            </a:r>
            <a:r>
              <a:rPr dirty="0" err="1"/>
              <a:t>reservados</a:t>
            </a:r>
            <a:r>
              <a:rPr dirty="0"/>
              <a:t>.</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t>Título</a:t>
            </a:r>
          </a:p>
        </p:txBody>
      </p:sp>
      <p:sp>
        <p:nvSpPr>
          <p:cNvPr id="5" name="Footer Placeholder 1">
            <a:extLst>
              <a:ext uri="{FF2B5EF4-FFF2-40B4-BE49-F238E27FC236}">
                <a16:creationId xmlns:a16="http://schemas.microsoft.com/office/drawing/2014/main" id="{6B010312-E47A-1403-DAF6-731B3D6B5232}"/>
              </a:ext>
            </a:extLst>
          </p:cNvPr>
          <p:cNvSpPr txBox="1">
            <a:spLocks/>
          </p:cNvSpPr>
          <p:nvPr userDrawn="1"/>
        </p:nvSpPr>
        <p:spPr>
          <a:xfrm>
            <a:off x="8662521" y="6583737"/>
            <a:ext cx="3451225" cy="138499"/>
          </a:xfrm>
          <a:prstGeom prst="rect">
            <a:avLst/>
          </a:prstGeom>
        </p:spPr>
        <p:txBody>
          <a:bodyPr vert="horz" wrap="square" lIns="0" tIns="0" rIns="0" bIns="0" anchor="ctr">
            <a:spAutoFit/>
          </a:bodyPr>
          <a:lstStyle>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dirty="0"/>
              <a:t>© Copyright Microsoft Corporation. </a:t>
            </a:r>
            <a:r>
              <a:rPr dirty="0" err="1"/>
              <a:t>Todos</a:t>
            </a:r>
            <a:r>
              <a:rPr dirty="0"/>
              <a:t> </a:t>
            </a:r>
            <a:r>
              <a:rPr dirty="0" err="1"/>
              <a:t>los</a:t>
            </a:r>
            <a:r>
              <a:rPr dirty="0"/>
              <a:t> derechos </a:t>
            </a:r>
            <a:r>
              <a:rPr dirty="0" err="1"/>
              <a:t>reservados</a:t>
            </a:r>
            <a:r>
              <a:rPr dirty="0"/>
              <a:t>.</a:t>
            </a:r>
          </a:p>
        </p:txBody>
      </p:sp>
    </p:spTree>
    <p:extLst>
      <p:ext uri="{BB962C8B-B14F-4D97-AF65-F5344CB8AC3E}">
        <p14:creationId xmlns:p14="http://schemas.microsoft.com/office/powerpoint/2010/main" val="18796232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1"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sz="3600" b="0" kern="1200" cap="none" spc="-51" baseline="0">
                <a:ln w="3175">
                  <a:noFill/>
                </a:ln>
                <a:solidFill>
                  <a:schemeClr val="bg1"/>
                </a:solidFill>
                <a:effectLst/>
                <a:latin typeface="+mj-lt"/>
                <a:ea typeface="+mn-ea"/>
                <a:cs typeface="Segoe UI" pitchFamily="34" charset="0"/>
              </a:defRPr>
            </a:lvl1pPr>
          </a:lstStyle>
          <a:p>
            <a:r>
              <a:t>Título de la sección</a:t>
            </a:r>
          </a:p>
        </p:txBody>
      </p:sp>
      <p:sp>
        <p:nvSpPr>
          <p:cNvPr id="5" name="Footer Placeholder 1">
            <a:extLst>
              <a:ext uri="{FF2B5EF4-FFF2-40B4-BE49-F238E27FC236}">
                <a16:creationId xmlns:a16="http://schemas.microsoft.com/office/drawing/2014/main" id="{889938F6-BC73-D374-ACBB-F5E2784F8179}"/>
              </a:ext>
            </a:extLst>
          </p:cNvPr>
          <p:cNvSpPr txBox="1">
            <a:spLocks/>
          </p:cNvSpPr>
          <p:nvPr userDrawn="1"/>
        </p:nvSpPr>
        <p:spPr>
          <a:xfrm>
            <a:off x="8662521" y="6583737"/>
            <a:ext cx="3451225" cy="138499"/>
          </a:xfrm>
          <a:prstGeom prst="rect">
            <a:avLst/>
          </a:prstGeom>
        </p:spPr>
        <p:txBody>
          <a:bodyPr vert="horz" wrap="square" lIns="0" tIns="0" rIns="0" bIns="0" anchor="ctr">
            <a:spAutoFit/>
          </a:bodyPr>
          <a:lstStyle>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dirty="0"/>
              <a:t>© Copyright Microsoft Corporation. </a:t>
            </a:r>
            <a:r>
              <a:rPr dirty="0" err="1"/>
              <a:t>Todos</a:t>
            </a:r>
            <a:r>
              <a:rPr dirty="0"/>
              <a:t> </a:t>
            </a:r>
            <a:r>
              <a:rPr dirty="0" err="1"/>
              <a:t>los</a:t>
            </a:r>
            <a:r>
              <a:rPr dirty="0"/>
              <a:t> derechos </a:t>
            </a:r>
            <a:r>
              <a:rPr dirty="0" err="1"/>
              <a:t>reservados</a:t>
            </a:r>
            <a:r>
              <a:rPr dirty="0"/>
              <a:t>.</a:t>
            </a:r>
          </a:p>
        </p:txBody>
      </p:sp>
    </p:spTree>
    <p:extLst>
      <p:ext uri="{BB962C8B-B14F-4D97-AF65-F5344CB8AC3E}">
        <p14:creationId xmlns:p14="http://schemas.microsoft.com/office/powerpoint/2010/main" val="228372978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a:xfrm>
            <a:off x="427038" y="449263"/>
            <a:ext cx="11568684" cy="693737"/>
          </a:xfrm>
          <a:prstGeom prst="rect">
            <a:avLst/>
          </a:prstGeom>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27038" y="1486337"/>
            <a:ext cx="11581934" cy="1446550"/>
          </a:xfrm>
          <a:prstGeom prst="rect">
            <a:avLst/>
          </a:prstGeom>
        </p:spPr>
        <p:txBody>
          <a:bodyPr lIns="0" tIns="9144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119583" y="6728855"/>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1793393525"/>
      </p:ext>
    </p:extLst>
  </p:cSld>
  <p:clrMapOvr>
    <a:masterClrMapping/>
  </p:clrMapOvr>
  <p:transition>
    <p:fade/>
  </p:transition>
  <p:extLst>
    <p:ext uri="{DCECCB84-F9BA-43D5-87BE-67443E8EF086}">
      <p15:sldGuideLst xmlns:p15="http://schemas.microsoft.com/office/powerpoint/2012/main">
        <p15:guide id="1" orient="horz" pos="3432">
          <p15:clr>
            <a:srgbClr val="FBAE40"/>
          </p15:clr>
        </p15:guide>
        <p15:guide id="2" orient="horz" pos="3572">
          <p15:clr>
            <a:srgbClr val="FBAE40"/>
          </p15:clr>
        </p15:guide>
        <p15:guide id="3" orient="horz" pos="3288">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anchor="t">
            <a:noAutofit/>
          </a:bodyPr>
          <a:lstStyle/>
          <a:p>
            <a:r>
              <a:t>Título Segoe UI Semibold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a:spAutoFit/>
          </a:bodyPr>
          <a:lstStyle/>
          <a:p>
            <a:pPr lvl="1"/>
            <a:r>
              <a:t>Grande: subtítulo Segoe UI Regular 20/24</a:t>
            </a:r>
          </a:p>
          <a:p>
            <a:pPr lvl="1"/>
            <a:endParaRPr/>
          </a:p>
          <a:p>
            <a:pPr lvl="2"/>
            <a:r>
              <a:t>Mediano: título del párrafo Segoe UI Semibold 14/18</a:t>
            </a:r>
          </a:p>
          <a:p>
            <a:pPr lvl="3"/>
            <a:r>
              <a:t>Mediano: cuerpo del texto del párrafo Segoe UI Regular 14/18</a:t>
            </a:r>
          </a:p>
          <a:p>
            <a:pPr lvl="3"/>
            <a:endParaRPr/>
          </a:p>
          <a:p>
            <a:pPr lvl="4"/>
            <a:r>
              <a:t>Pequeño: título de la descripción Segoe UI Bold 10/12</a:t>
            </a:r>
          </a:p>
          <a:p>
            <a:pPr lvl="6"/>
            <a:r>
              <a:t>Pequeño: cuerpo del texto de la descripción Segoe UI Regular 10/12</a:t>
            </a:r>
          </a:p>
          <a:p>
            <a:pPr lvl="6"/>
            <a:endParaRPr/>
          </a:p>
          <a:p>
            <a:pPr lvl="6"/>
            <a:endParaRPr/>
          </a:p>
        </p:txBody>
      </p:sp>
      <p:pic>
        <p:nvPicPr>
          <p:cNvPr id="7" name="Picture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19" r:id="rId3"/>
    <p:sldLayoutId id="2147484618" r:id="rId4"/>
    <p:sldLayoutId id="2147484620" r:id="rId5"/>
  </p:sldLayoutIdLst>
  <p:transition>
    <p:fade/>
  </p:transition>
  <p:hf hdr="0" dt="0"/>
  <p:txStyles>
    <p:titleStyle>
      <a:lvl1pPr algn="l" defTabSz="932742" rtl="0" eaLnBrk="1" latinLnBrk="0" hangingPunct="1">
        <a:lnSpc>
          <a:spcPct val="90000"/>
        </a:lnSpc>
        <a:spcBef>
          <a:spcPct val="0"/>
        </a:spcBef>
        <a:buNone/>
        <a:defRPr sz="2800" b="0" kern="1200" cap="none" spc="-50" baseline="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docs.microsoft.com/learn/modules/implement-manage-hybrid-identity/" TargetMode="External"/><Relationship Id="rId3" Type="http://schemas.openxmlformats.org/officeDocument/2006/relationships/hyperlink" Target="https://docs.microsoft.com/learn/modules/allow-users-reset-their-password/" TargetMode="External"/><Relationship Id="rId7" Type="http://schemas.openxmlformats.org/officeDocument/2006/relationships/hyperlink" Target="https://docs.microsoft.com/es-es/learn/modules/manage-device-identity-ad-join/"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docs.microsoft.com/learn/modules/manage-device-identity-ad-join/" TargetMode="External"/><Relationship Id="rId5" Type="http://schemas.openxmlformats.org/officeDocument/2006/relationships/image" Target="../media/image31.emf"/><Relationship Id="rId4" Type="http://schemas.openxmlformats.org/officeDocument/2006/relationships/hyperlink" Target="https://docs.microsoft.com/es-es/learn/modules/allow-users-reset-their-password/" TargetMode="External"/><Relationship Id="rId9" Type="http://schemas.openxmlformats.org/officeDocument/2006/relationships/hyperlink" Target="https://docs.microsoft.com/es-es/learn/modules/implement-manage-hybrid-identity/"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33.emf"/><Relationship Id="rId7" Type="http://schemas.openxmlformats.org/officeDocument/2006/relationships/image" Target="../media/image37.emf"/><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36.emf"/><Relationship Id="rId11" Type="http://schemas.openxmlformats.org/officeDocument/2006/relationships/image" Target="../media/image40.svg"/><Relationship Id="rId5" Type="http://schemas.openxmlformats.org/officeDocument/2006/relationships/image" Target="../media/image35.emf"/><Relationship Id="rId10" Type="http://schemas.openxmlformats.org/officeDocument/2006/relationships/image" Target="../media/image39.png"/><Relationship Id="rId4" Type="http://schemas.openxmlformats.org/officeDocument/2006/relationships/image" Target="../media/image34.emf"/><Relationship Id="rId9"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11.sv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wmf"/><Relationship Id="rId4" Type="http://schemas.openxmlformats.org/officeDocument/2006/relationships/image" Target="../media/image8.emf"/></Relationships>
</file>

<file path=ppt/slides/_rels/slide20.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0.emf"/><Relationship Id="rId5" Type="http://schemas.openxmlformats.org/officeDocument/2006/relationships/image" Target="../media/image49.emf"/><Relationship Id="rId4" Type="http://schemas.openxmlformats.org/officeDocument/2006/relationships/image" Target="../media/image48.emf"/></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learn/modules/create-users-and-groups-in-azure-active-directory/" TargetMode="External"/><Relationship Id="rId7" Type="http://schemas.openxmlformats.org/officeDocument/2006/relationships/image" Target="../media/image31.emf"/><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docs.microsoft.com/es-es/learn/modules/manage-users-and-groups-in-aad/" TargetMode="External"/><Relationship Id="rId5" Type="http://schemas.openxmlformats.org/officeDocument/2006/relationships/hyperlink" Target="https://docs.microsoft.com/learn/modules/manage-users-and-groups-in-aad/" TargetMode="External"/><Relationship Id="rId4" Type="http://schemas.openxmlformats.org/officeDocument/2006/relationships/hyperlink" Target="https://docs.microsoft.com/es-es/learn/modules/create-users-and-groups-in-azure-active-directory/"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10.png"/><Relationship Id="rId7" Type="http://schemas.openxmlformats.org/officeDocument/2006/relationships/image" Target="../media/image5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11.svg"/></Relationships>
</file>

<file path=ppt/slides/_rels/slide2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 Id="rId9" Type="http://schemas.openxmlformats.org/officeDocument/2006/relationships/image" Target="../media/image9.wmf"/></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emf"/><Relationship Id="rId7" Type="http://schemas.openxmlformats.org/officeDocument/2006/relationships/image" Target="../media/image23.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10.png"/><Relationship Id="rId7"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11.svg"/><Relationship Id="rId9"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9470" y="1740036"/>
            <a:ext cx="5397466" cy="2415594"/>
          </a:xfrm>
        </p:spPr>
        <p:txBody>
          <a:bodyPr/>
          <a:lstStyle/>
          <a:p>
            <a:r>
              <a:rPr dirty="0"/>
              <a:t>AZ-104T00A </a:t>
            </a:r>
            <a:r>
              <a:rPr dirty="0" err="1"/>
              <a:t>Administración</a:t>
            </a:r>
            <a:r>
              <a:rPr dirty="0"/>
              <a:t> de </a:t>
            </a:r>
            <a:r>
              <a:rPr dirty="0" err="1"/>
              <a:t>identidades</a:t>
            </a:r>
            <a:endParaRPr dirty="0"/>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19861-43D6-4007-8BC8-319996D2B231}"/>
              </a:ext>
            </a:extLst>
          </p:cNvPr>
          <p:cNvSpPr>
            <a:spLocks noGrp="1"/>
          </p:cNvSpPr>
          <p:nvPr>
            <p:ph type="title"/>
          </p:nvPr>
        </p:nvSpPr>
        <p:spPr/>
        <p:txBody>
          <a:bodyPr/>
          <a:lstStyle/>
          <a:p>
            <a:pPr>
              <a:defRPr>
                <a:solidFill>
                  <a:schemeClr val="tx1"/>
                </a:solidFill>
              </a:defRPr>
            </a:pPr>
            <a:r>
              <a:t>Implementación de autoservicio de restablecimiento de contraseña</a:t>
            </a:r>
          </a:p>
        </p:txBody>
      </p:sp>
      <p:sp>
        <p:nvSpPr>
          <p:cNvPr id="7" name="Rectangle 6">
            <a:extLst>
              <a:ext uri="{FF2B5EF4-FFF2-40B4-BE49-F238E27FC236}">
                <a16:creationId xmlns:a16="http://schemas.microsoft.com/office/drawing/2014/main" id="{3F1F1CD3-20FC-4FD2-8201-F3882DDF77F7}"/>
              </a:ext>
            </a:extLst>
          </p:cNvPr>
          <p:cNvSpPr/>
          <p:nvPr/>
        </p:nvSpPr>
        <p:spPr>
          <a:xfrm>
            <a:off x="427036" y="1192212"/>
            <a:ext cx="5427663" cy="15834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341313" indent="-341313">
              <a:buFont typeface="+mj-lt"/>
              <a:buAutoNum type="arabicPeriod"/>
              <a:defRPr sz="2200">
                <a:solidFill>
                  <a:schemeClr val="tx1"/>
                </a:solidFill>
              </a:defRPr>
            </a:pPr>
            <a:r>
              <a:t>Determine quién puede usar el autoservicio de restablecimiento de contraseña</a:t>
            </a:r>
          </a:p>
        </p:txBody>
      </p:sp>
      <p:sp>
        <p:nvSpPr>
          <p:cNvPr id="6" name="Rectangle 5">
            <a:extLst>
              <a:ext uri="{FF2B5EF4-FFF2-40B4-BE49-F238E27FC236}">
                <a16:creationId xmlns:a16="http://schemas.microsoft.com/office/drawing/2014/main" id="{94E08866-4F9A-49F0-8AB9-BAB612DBBF50}"/>
              </a:ext>
            </a:extLst>
          </p:cNvPr>
          <p:cNvSpPr/>
          <p:nvPr/>
        </p:nvSpPr>
        <p:spPr>
          <a:xfrm>
            <a:off x="427036" y="3022977"/>
            <a:ext cx="5427663" cy="15834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341313" indent="-341313">
              <a:buFont typeface="+mj-lt"/>
              <a:buAutoNum type="arabicPeriod" startAt="2"/>
              <a:defRPr sz="2200">
                <a:solidFill>
                  <a:schemeClr val="tx1"/>
                </a:solidFill>
              </a:defRPr>
            </a:pPr>
            <a:r>
              <a:rPr dirty="0" err="1"/>
              <a:t>Elija</a:t>
            </a:r>
            <a:r>
              <a:rPr dirty="0"/>
              <a:t> </a:t>
            </a:r>
            <a:r>
              <a:rPr dirty="0" err="1"/>
              <a:t>el</a:t>
            </a:r>
            <a:r>
              <a:rPr dirty="0"/>
              <a:t> </a:t>
            </a:r>
            <a:r>
              <a:rPr dirty="0" err="1"/>
              <a:t>número</a:t>
            </a:r>
            <a:r>
              <a:rPr dirty="0"/>
              <a:t> de </a:t>
            </a:r>
            <a:r>
              <a:rPr dirty="0" err="1"/>
              <a:t>métodos</a:t>
            </a:r>
            <a:r>
              <a:rPr dirty="0"/>
              <a:t> de </a:t>
            </a:r>
            <a:r>
              <a:rPr dirty="0" err="1"/>
              <a:t>autenticación</a:t>
            </a:r>
            <a:r>
              <a:rPr dirty="0"/>
              <a:t> </a:t>
            </a:r>
            <a:r>
              <a:rPr dirty="0" err="1"/>
              <a:t>necesarios</a:t>
            </a:r>
            <a:r>
              <a:rPr dirty="0"/>
              <a:t> y </a:t>
            </a:r>
            <a:r>
              <a:rPr dirty="0" err="1"/>
              <a:t>los</a:t>
            </a:r>
            <a:r>
              <a:rPr dirty="0"/>
              <a:t> </a:t>
            </a:r>
            <a:r>
              <a:rPr dirty="0" err="1"/>
              <a:t>métodos</a:t>
            </a:r>
            <a:r>
              <a:rPr dirty="0"/>
              <a:t> </a:t>
            </a:r>
            <a:r>
              <a:rPr dirty="0" err="1"/>
              <a:t>disponibles</a:t>
            </a:r>
            <a:r>
              <a:rPr dirty="0"/>
              <a:t> (</a:t>
            </a:r>
            <a:r>
              <a:rPr dirty="0" err="1"/>
              <a:t>correo</a:t>
            </a:r>
            <a:r>
              <a:rPr dirty="0"/>
              <a:t> </a:t>
            </a:r>
            <a:r>
              <a:rPr dirty="0" err="1"/>
              <a:t>electrónico</a:t>
            </a:r>
            <a:r>
              <a:rPr dirty="0"/>
              <a:t>, </a:t>
            </a:r>
            <a:r>
              <a:rPr dirty="0" err="1"/>
              <a:t>teléfono</a:t>
            </a:r>
            <a:r>
              <a:rPr dirty="0"/>
              <a:t>, </a:t>
            </a:r>
            <a:r>
              <a:rPr dirty="0" err="1"/>
              <a:t>preguntas</a:t>
            </a:r>
            <a:r>
              <a:rPr dirty="0"/>
              <a:t>)</a:t>
            </a:r>
          </a:p>
        </p:txBody>
      </p:sp>
      <p:sp>
        <p:nvSpPr>
          <p:cNvPr id="12" name="Rectangle 11">
            <a:extLst>
              <a:ext uri="{FF2B5EF4-FFF2-40B4-BE49-F238E27FC236}">
                <a16:creationId xmlns:a16="http://schemas.microsoft.com/office/drawing/2014/main" id="{B6C56357-4CF4-45A4-B285-5055AEC60FCA}"/>
              </a:ext>
            </a:extLst>
          </p:cNvPr>
          <p:cNvSpPr/>
          <p:nvPr/>
        </p:nvSpPr>
        <p:spPr>
          <a:xfrm>
            <a:off x="427036" y="4853743"/>
            <a:ext cx="5427663" cy="15834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341313" indent="-341313">
              <a:buFont typeface="+mj-lt"/>
              <a:buAutoNum type="arabicPeriod" startAt="3"/>
              <a:defRPr sz="2200">
                <a:solidFill>
                  <a:schemeClr val="tx1"/>
                </a:solidFill>
              </a:defRPr>
            </a:pPr>
            <a:r>
              <a:rPr dirty="0" err="1"/>
              <a:t>Puede</a:t>
            </a:r>
            <a:r>
              <a:rPr dirty="0"/>
              <a:t> </a:t>
            </a:r>
            <a:r>
              <a:rPr dirty="0" err="1"/>
              <a:t>exigir</a:t>
            </a:r>
            <a:r>
              <a:rPr dirty="0"/>
              <a:t> que </a:t>
            </a:r>
            <a:r>
              <a:rPr dirty="0" err="1"/>
              <a:t>los</a:t>
            </a:r>
            <a:r>
              <a:rPr dirty="0"/>
              <a:t> </a:t>
            </a:r>
            <a:r>
              <a:rPr dirty="0" err="1"/>
              <a:t>usuarios</a:t>
            </a:r>
            <a:r>
              <a:rPr dirty="0"/>
              <a:t> se </a:t>
            </a:r>
            <a:r>
              <a:rPr dirty="0" err="1"/>
              <a:t>registren</a:t>
            </a:r>
            <a:r>
              <a:rPr dirty="0"/>
              <a:t> </a:t>
            </a:r>
            <a:r>
              <a:rPr dirty="0" err="1"/>
              <a:t>en</a:t>
            </a:r>
            <a:r>
              <a:rPr dirty="0"/>
              <a:t> SSPR (</a:t>
            </a:r>
            <a:r>
              <a:rPr dirty="0" err="1"/>
              <a:t>el</a:t>
            </a:r>
            <a:r>
              <a:rPr dirty="0"/>
              <a:t> </a:t>
            </a:r>
            <a:r>
              <a:rPr dirty="0" err="1"/>
              <a:t>mismo</a:t>
            </a:r>
            <a:r>
              <a:rPr dirty="0"/>
              <a:t> </a:t>
            </a:r>
            <a:r>
              <a:rPr dirty="0" err="1"/>
              <a:t>proceso</a:t>
            </a:r>
            <a:r>
              <a:rPr dirty="0"/>
              <a:t> que MFA)</a:t>
            </a:r>
          </a:p>
        </p:txBody>
      </p:sp>
      <p:sp>
        <p:nvSpPr>
          <p:cNvPr id="11" name="Rectangle 10">
            <a:extLst>
              <a:ext uri="{FF2B5EF4-FFF2-40B4-BE49-F238E27FC236}">
                <a16:creationId xmlns:a16="http://schemas.microsoft.com/office/drawing/2014/main" id="{CB42AF4D-704C-438D-AE97-DB6FABEA8BAD}"/>
              </a:ext>
              <a:ext uri="{C183D7F6-B498-43B3-948B-1728B52AA6E4}">
                <adec:decorative xmlns:adec="http://schemas.microsoft.com/office/drawing/2017/decorative" val="1"/>
              </a:ext>
            </a:extLst>
          </p:cNvPr>
          <p:cNvSpPr/>
          <p:nvPr/>
        </p:nvSpPr>
        <p:spPr bwMode="auto">
          <a:xfrm>
            <a:off x="5994400" y="1192214"/>
            <a:ext cx="6015037" cy="524501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fromWordArt="0" anchor="t" anchorCtr="0" forceAA="0" compatLnSpc="1">
            <a:prstTxWarp prst="textNoShape">
              <a:avLst/>
            </a:prstTxWarp>
            <a:noAutofit/>
          </a:bodyPr>
          <a:lstStyle/>
          <a:p>
            <a:pPr algn="ctr" defTabSz="932472" fontAlgn="base">
              <a:spcBef>
                <a:spcPct val="0"/>
              </a:spcBef>
              <a:spcAft>
                <a:spcPct val="0"/>
              </a:spcAft>
            </a:pPr>
            <a:endParaRPr sz="2400">
              <a:gradFill>
                <a:gsLst>
                  <a:gs pos="0">
                    <a:srgbClr val="FFFFFF"/>
                  </a:gs>
                  <a:gs pos="100000">
                    <a:srgbClr val="FFFFFF"/>
                  </a:gs>
                </a:gsLst>
                <a:lin ang="5400000" scaled="0"/>
              </a:gradFill>
              <a:cs typeface="Segoe UI" pitchFamily="34" charset="0"/>
            </a:endParaRPr>
          </a:p>
        </p:txBody>
      </p:sp>
      <p:grpSp>
        <p:nvGrpSpPr>
          <p:cNvPr id="18" name="Group 17" descr="A screenshot of the Password Reset - Authentication Methods screen">
            <a:extLst>
              <a:ext uri="{FF2B5EF4-FFF2-40B4-BE49-F238E27FC236}">
                <a16:creationId xmlns:a16="http://schemas.microsoft.com/office/drawing/2014/main" id="{B6D64AB4-C7B6-8033-93DC-5C248FD85740}"/>
              </a:ext>
              <a:ext uri="{C183D7F6-B498-43B3-948B-1728B52AA6E4}">
                <adec:decorative xmlns:adec="http://schemas.microsoft.com/office/drawing/2017/decorative" val="0"/>
              </a:ext>
            </a:extLst>
          </p:cNvPr>
          <p:cNvGrpSpPr/>
          <p:nvPr/>
        </p:nvGrpSpPr>
        <p:grpSpPr>
          <a:xfrm>
            <a:off x="6722455" y="1320800"/>
            <a:ext cx="4873625" cy="5116429"/>
            <a:chOff x="6525750" y="1269207"/>
            <a:chExt cx="4952336" cy="5199061"/>
          </a:xfrm>
        </p:grpSpPr>
        <p:pic>
          <p:nvPicPr>
            <p:cNvPr id="19" name="Picture 4" descr="A screenshot of the Password Reset - Authentication Methods screen">
              <a:extLst>
                <a:ext uri="{FF2B5EF4-FFF2-40B4-BE49-F238E27FC236}">
                  <a16:creationId xmlns:a16="http://schemas.microsoft.com/office/drawing/2014/main" id="{FE5EA779-A4FD-F73C-4041-FDCC16957B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65051" y="1269207"/>
              <a:ext cx="4613035" cy="5199061"/>
            </a:xfrm>
            <a:prstGeom prst="rect">
              <a:avLst/>
            </a:prstGeom>
          </p:spPr>
        </p:pic>
        <p:sp>
          <p:nvSpPr>
            <p:cNvPr id="20" name="Oval 19" descr="Legend indicating to Properties in image screenshot">
              <a:extLst>
                <a:ext uri="{FF2B5EF4-FFF2-40B4-BE49-F238E27FC236}">
                  <a16:creationId xmlns:a16="http://schemas.microsoft.com/office/drawing/2014/main" id="{26FBF01B-5322-266C-F336-AD32A1797AAD}"/>
                </a:ext>
              </a:extLst>
            </p:cNvPr>
            <p:cNvSpPr/>
            <p:nvPr/>
          </p:nvSpPr>
          <p:spPr>
            <a:xfrm>
              <a:off x="6525750" y="2448691"/>
              <a:ext cx="245807" cy="246888"/>
            </a:xfrm>
            <a:prstGeom prst="ellipse">
              <a:avLst/>
            </a:prstGeom>
            <a:solidFill>
              <a:schemeClr val="tx2"/>
            </a:solidFill>
            <a:ln>
              <a:solidFill>
                <a:schemeClr val="tx2">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rtl="0"/>
              <a:r>
                <a:rPr lang="es-es" sz="1200">
                  <a:solidFill>
                    <a:schemeClr val="bg1"/>
                  </a:solidFill>
                  <a:latin typeface="+mj-lt"/>
                </a:rPr>
                <a:t>1</a:t>
              </a:r>
            </a:p>
          </p:txBody>
        </p:sp>
        <p:sp>
          <p:nvSpPr>
            <p:cNvPr id="21" name="Oval 20" descr="Legend indicating to Authentication methods in image screenshot">
              <a:extLst>
                <a:ext uri="{FF2B5EF4-FFF2-40B4-BE49-F238E27FC236}">
                  <a16:creationId xmlns:a16="http://schemas.microsoft.com/office/drawing/2014/main" id="{F7C49F47-9838-07E9-2F19-F2C9A3566B12}"/>
                </a:ext>
              </a:extLst>
            </p:cNvPr>
            <p:cNvSpPr/>
            <p:nvPr/>
          </p:nvSpPr>
          <p:spPr>
            <a:xfrm>
              <a:off x="6525750" y="2731143"/>
              <a:ext cx="245807" cy="246888"/>
            </a:xfrm>
            <a:prstGeom prst="ellipse">
              <a:avLst/>
            </a:prstGeom>
            <a:solidFill>
              <a:schemeClr val="tx2"/>
            </a:solidFill>
            <a:ln>
              <a:solidFill>
                <a:schemeClr val="tx2">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rtl="0"/>
              <a:r>
                <a:rPr lang="es-es" sz="1200">
                  <a:solidFill>
                    <a:schemeClr val="bg1"/>
                  </a:solidFill>
                  <a:latin typeface="+mj-lt"/>
                </a:rPr>
                <a:t>2</a:t>
              </a:r>
            </a:p>
          </p:txBody>
        </p:sp>
        <p:sp>
          <p:nvSpPr>
            <p:cNvPr id="22" name="Oval 21" descr="Legend indicating to Registration in image screenshot">
              <a:extLst>
                <a:ext uri="{FF2B5EF4-FFF2-40B4-BE49-F238E27FC236}">
                  <a16:creationId xmlns:a16="http://schemas.microsoft.com/office/drawing/2014/main" id="{CFD70405-A41E-EF19-40C3-4ECCC9C6F0AE}"/>
                </a:ext>
              </a:extLst>
            </p:cNvPr>
            <p:cNvSpPr/>
            <p:nvPr/>
          </p:nvSpPr>
          <p:spPr>
            <a:xfrm>
              <a:off x="6525750" y="3013596"/>
              <a:ext cx="245807" cy="246888"/>
            </a:xfrm>
            <a:prstGeom prst="ellipse">
              <a:avLst/>
            </a:prstGeom>
            <a:solidFill>
              <a:schemeClr val="tx2"/>
            </a:solidFill>
            <a:ln>
              <a:solidFill>
                <a:schemeClr val="tx2">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rtl="0"/>
              <a:r>
                <a:rPr lang="es-es" sz="1200">
                  <a:solidFill>
                    <a:schemeClr val="bg1"/>
                  </a:solidFill>
                  <a:latin typeface="+mj-lt"/>
                </a:rPr>
                <a:t>3</a:t>
              </a:r>
            </a:p>
          </p:txBody>
        </p:sp>
      </p:grpSp>
    </p:spTree>
    <p:extLst>
      <p:ext uri="{BB962C8B-B14F-4D97-AF65-F5344CB8AC3E}">
        <p14:creationId xmlns:p14="http://schemas.microsoft.com/office/powerpoint/2010/main" val="98512157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pPr>
              <a:defRPr>
                <a:solidFill>
                  <a:schemeClr val="bg2">
                    <a:lumMod val="10000"/>
                  </a:schemeClr>
                </a:solidFill>
              </a:defRPr>
            </a:pPr>
            <a:r>
              <a:t>Resumen y recursos: Configuración de Azure Active Directory</a:t>
            </a:r>
          </a:p>
        </p:txBody>
      </p:sp>
      <p:sp>
        <p:nvSpPr>
          <p:cNvPr id="12" name="Rectangle 11">
            <a:extLst>
              <a:ext uri="{FF2B5EF4-FFF2-40B4-BE49-F238E27FC236}">
                <a16:creationId xmlns:a16="http://schemas.microsoft.com/office/drawing/2014/main" id="{616B814B-5D4E-416F-AE83-E9B3AC11932E}"/>
              </a:ext>
            </a:extLst>
          </p:cNvPr>
          <p:cNvSpPr/>
          <p:nvPr/>
        </p:nvSpPr>
        <p:spPr bwMode="auto">
          <a:xfrm>
            <a:off x="427039" y="1385888"/>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defRPr sz="2000">
                <a:latin typeface="+mj-lt"/>
              </a:defRPr>
            </a:pPr>
            <a:r>
              <a:t>Prueba de conocimientos</a:t>
            </a:r>
          </a:p>
        </p:txBody>
      </p:sp>
      <p:sp>
        <p:nvSpPr>
          <p:cNvPr id="13" name="Rectangle 12">
            <a:extLst>
              <a:ext uri="{FF2B5EF4-FFF2-40B4-BE49-F238E27FC236}">
                <a16:creationId xmlns:a16="http://schemas.microsoft.com/office/drawing/2014/main" id="{C85B5353-A05B-4F9F-93B3-4523D0B7E89B}"/>
              </a:ext>
            </a:extLst>
          </p:cNvPr>
          <p:cNvSpPr/>
          <p:nvPr/>
        </p:nvSpPr>
        <p:spPr bwMode="auto">
          <a:xfrm>
            <a:off x="4876800" y="1385888"/>
            <a:ext cx="714854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defRPr sz="2000">
                <a:latin typeface="+mj-lt"/>
              </a:defRPr>
            </a:pPr>
            <a:r>
              <a:t>Módulos de Microsoft Learn (docs.microsoft.com/Learn)</a:t>
            </a:r>
          </a:p>
        </p:txBody>
      </p:sp>
      <p:cxnSp>
        <p:nvCxnSpPr>
          <p:cNvPr id="28" name="Straight Connector 27">
            <a:extLst>
              <a:ext uri="{FF2B5EF4-FFF2-40B4-BE49-F238E27FC236}">
                <a16:creationId xmlns:a16="http://schemas.microsoft.com/office/drawing/2014/main" id="{3AFA1F8C-A0BC-4C3E-8230-2FFAA5369191}"/>
              </a:ext>
              <a:ext uri="{C183D7F6-B498-43B3-948B-1728B52AA6E4}">
                <adec:decorative xmlns:adec="http://schemas.microsoft.com/office/drawing/2017/decorative" val="1"/>
              </a:ext>
            </a:extLst>
          </p:cNvPr>
          <p:cNvCxnSpPr>
            <a:cxnSpLocks/>
          </p:cNvCxnSpPr>
          <p:nvPr/>
        </p:nvCxnSpPr>
        <p:spPr>
          <a:xfrm>
            <a:off x="4876800" y="3000608"/>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2804F6D-1590-44EB-B839-709E184FBF58}"/>
              </a:ext>
              <a:ext uri="{C183D7F6-B498-43B3-948B-1728B52AA6E4}">
                <adec:decorative xmlns:adec="http://schemas.microsoft.com/office/drawing/2017/decorative" val="1"/>
              </a:ext>
            </a:extLst>
          </p:cNvPr>
          <p:cNvCxnSpPr>
            <a:cxnSpLocks/>
          </p:cNvCxnSpPr>
          <p:nvPr/>
        </p:nvCxnSpPr>
        <p:spPr>
          <a:xfrm>
            <a:off x="4876800" y="3721404"/>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07D8E708-0375-4BE4-AA33-254D0233BCB2}"/>
              </a:ext>
            </a:extLst>
          </p:cNvPr>
          <p:cNvSpPr/>
          <p:nvPr/>
        </p:nvSpPr>
        <p:spPr>
          <a:xfrm>
            <a:off x="4801526" y="2052619"/>
            <a:ext cx="7132144"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0" indent="0" algn="l" defTabSz="800100">
              <a:lnSpc>
                <a:spcPct val="90000"/>
              </a:lnSpc>
              <a:spcBef>
                <a:spcPct val="0"/>
              </a:spcBef>
              <a:spcAft>
                <a:spcPct val="35000"/>
              </a:spcAft>
              <a:buNone/>
              <a:defRPr>
                <a:hlinkClick r:id="rId3"/>
              </a:defRPr>
            </a:pPr>
            <a:r>
              <a:rPr dirty="0" err="1">
                <a:hlinkClick r:id="rId4"/>
              </a:rPr>
              <a:t>Uso</a:t>
            </a:r>
            <a:r>
              <a:rPr dirty="0">
                <a:hlinkClick r:id="rId4"/>
              </a:rPr>
              <a:t> del </a:t>
            </a:r>
            <a:r>
              <a:rPr dirty="0" err="1">
                <a:hlinkClick r:id="rId4"/>
              </a:rPr>
              <a:t>autoservicio</a:t>
            </a:r>
            <a:r>
              <a:rPr dirty="0">
                <a:hlinkClick r:id="rId4"/>
              </a:rPr>
              <a:t> de </a:t>
            </a:r>
            <a:r>
              <a:rPr dirty="0" err="1">
                <a:hlinkClick r:id="rId4"/>
              </a:rPr>
              <a:t>restablecimiento</a:t>
            </a:r>
            <a:r>
              <a:rPr dirty="0">
                <a:hlinkClick r:id="rId4"/>
              </a:rPr>
              <a:t> de </a:t>
            </a:r>
            <a:r>
              <a:rPr dirty="0" err="1">
                <a:hlinkClick r:id="rId4"/>
              </a:rPr>
              <a:t>contraseña</a:t>
            </a:r>
            <a:r>
              <a:rPr dirty="0">
                <a:hlinkClick r:id="rId4"/>
              </a:rPr>
              <a:t> de Azure Active Directory para </a:t>
            </a:r>
            <a:r>
              <a:rPr dirty="0" err="1">
                <a:hlinkClick r:id="rId4"/>
              </a:rPr>
              <a:t>permitir</a:t>
            </a:r>
            <a:r>
              <a:rPr dirty="0">
                <a:hlinkClick r:id="rId4"/>
              </a:rPr>
              <a:t> a </a:t>
            </a:r>
            <a:r>
              <a:rPr dirty="0" err="1">
                <a:hlinkClick r:id="rId4"/>
              </a:rPr>
              <a:t>los</a:t>
            </a:r>
            <a:r>
              <a:rPr dirty="0">
                <a:hlinkClick r:id="rId4"/>
              </a:rPr>
              <a:t> </a:t>
            </a:r>
            <a:r>
              <a:rPr dirty="0" err="1">
                <a:hlinkClick r:id="rId4"/>
              </a:rPr>
              <a:t>usuarios</a:t>
            </a:r>
            <a:r>
              <a:rPr dirty="0">
                <a:hlinkClick r:id="rId4"/>
              </a:rPr>
              <a:t> </a:t>
            </a:r>
            <a:r>
              <a:rPr dirty="0" err="1">
                <a:hlinkClick r:id="rId4"/>
              </a:rPr>
              <a:t>restablecer</a:t>
            </a:r>
            <a:r>
              <a:rPr dirty="0">
                <a:hlinkClick r:id="rId4"/>
              </a:rPr>
              <a:t> sus </a:t>
            </a:r>
            <a:r>
              <a:rPr dirty="0" err="1">
                <a:hlinkClick r:id="rId4"/>
              </a:rPr>
              <a:t>contraseñas</a:t>
            </a:r>
            <a:r>
              <a:rPr dirty="0">
                <a:hlinkClick r:id="rId4"/>
              </a:rPr>
              <a:t> (</a:t>
            </a:r>
            <a:r>
              <a:rPr dirty="0" err="1">
                <a:hlinkClick r:id="rId4"/>
              </a:rPr>
              <a:t>espacio</a:t>
            </a:r>
            <a:r>
              <a:rPr dirty="0">
                <a:hlinkClick r:id="rId4"/>
              </a:rPr>
              <a:t> </a:t>
            </a:r>
            <a:r>
              <a:rPr dirty="0" err="1">
                <a:hlinkClick r:id="rId4"/>
              </a:rPr>
              <a:t>aislado</a:t>
            </a:r>
            <a:r>
              <a:rPr dirty="0">
                <a:hlinkClick r:id="rId4"/>
              </a:rPr>
              <a:t>)</a:t>
            </a:r>
            <a:endParaRPr sz="1800" kern="1200" dirty="0">
              <a:solidFill>
                <a:schemeClr val="tx1"/>
              </a:solidFill>
            </a:endParaRPr>
          </a:p>
        </p:txBody>
      </p:sp>
      <p:pic>
        <p:nvPicPr>
          <p:cNvPr id="3" name="Picture 2">
            <a:extLst>
              <a:ext uri="{FF2B5EF4-FFF2-40B4-BE49-F238E27FC236}">
                <a16:creationId xmlns:a16="http://schemas.microsoft.com/office/drawing/2014/main" id="{C6A6500B-AD98-4754-B815-30E4444B4EBD}"/>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41597" y="2794850"/>
            <a:ext cx="1494645" cy="2173707"/>
          </a:xfrm>
          <a:prstGeom prst="rect">
            <a:avLst/>
          </a:prstGeom>
        </p:spPr>
      </p:pic>
      <p:sp>
        <p:nvSpPr>
          <p:cNvPr id="14" name="TextBox 13">
            <a:extLst>
              <a:ext uri="{FF2B5EF4-FFF2-40B4-BE49-F238E27FC236}">
                <a16:creationId xmlns:a16="http://schemas.microsoft.com/office/drawing/2014/main" id="{2E7D642F-A854-4E49-941C-2BB00DF51409}"/>
              </a:ext>
            </a:extLst>
          </p:cNvPr>
          <p:cNvSpPr txBox="1"/>
          <p:nvPr/>
        </p:nvSpPr>
        <p:spPr>
          <a:xfrm>
            <a:off x="4801525" y="3012009"/>
            <a:ext cx="6642329" cy="646331"/>
          </a:xfrm>
          <a:prstGeom prst="rect">
            <a:avLst/>
          </a:prstGeom>
          <a:noFill/>
        </p:spPr>
        <p:txBody>
          <a:bodyPr wrap="square">
            <a:spAutoFit/>
          </a:bodyPr>
          <a:lstStyle/>
          <a:p>
            <a:pPr>
              <a:defRPr>
                <a:hlinkClick r:id="rId6"/>
              </a:defRPr>
            </a:pPr>
            <a:r>
              <a:rPr dirty="0" err="1">
                <a:hlinkClick r:id="rId7"/>
              </a:rPr>
              <a:t>Administración</a:t>
            </a:r>
            <a:r>
              <a:rPr dirty="0">
                <a:hlinkClick r:id="rId7"/>
              </a:rPr>
              <a:t> de la </a:t>
            </a:r>
            <a:r>
              <a:rPr dirty="0" err="1">
                <a:hlinkClick r:id="rId7"/>
              </a:rPr>
              <a:t>identidad</a:t>
            </a:r>
            <a:r>
              <a:rPr dirty="0">
                <a:hlinkClick r:id="rId7"/>
              </a:rPr>
              <a:t> del </a:t>
            </a:r>
            <a:r>
              <a:rPr dirty="0" err="1">
                <a:hlinkClick r:id="rId7"/>
              </a:rPr>
              <a:t>dispositivo</a:t>
            </a:r>
            <a:r>
              <a:rPr dirty="0">
                <a:hlinkClick r:id="rId7"/>
              </a:rPr>
              <a:t> con Unión a Azure AD y Enterprise State Roaming</a:t>
            </a:r>
            <a:endParaRPr dirty="0"/>
          </a:p>
        </p:txBody>
      </p:sp>
      <p:sp>
        <p:nvSpPr>
          <p:cNvPr id="11" name="TextBox 10">
            <a:extLst>
              <a:ext uri="{FF2B5EF4-FFF2-40B4-BE49-F238E27FC236}">
                <a16:creationId xmlns:a16="http://schemas.microsoft.com/office/drawing/2014/main" id="{82BE4601-6FA7-4F8D-B88C-7AEC6A093191}"/>
              </a:ext>
            </a:extLst>
          </p:cNvPr>
          <p:cNvSpPr txBox="1"/>
          <p:nvPr/>
        </p:nvSpPr>
        <p:spPr>
          <a:xfrm>
            <a:off x="4801525" y="3802921"/>
            <a:ext cx="6217920" cy="369332"/>
          </a:xfrm>
          <a:prstGeom prst="rect">
            <a:avLst/>
          </a:prstGeom>
          <a:noFill/>
        </p:spPr>
        <p:txBody>
          <a:bodyPr wrap="square">
            <a:spAutoFit/>
          </a:bodyPr>
          <a:lstStyle/>
          <a:p>
            <a:pPr algn="l">
              <a:defRPr>
                <a:hlinkClick r:id="rId8"/>
              </a:defRPr>
            </a:pPr>
            <a:r>
              <a:rPr dirty="0" err="1">
                <a:hlinkClick r:id="rId9"/>
              </a:rPr>
              <a:t>Implementación</a:t>
            </a:r>
            <a:r>
              <a:rPr dirty="0">
                <a:hlinkClick r:id="rId9"/>
              </a:rPr>
              <a:t> y </a:t>
            </a:r>
            <a:r>
              <a:rPr dirty="0" err="1">
                <a:hlinkClick r:id="rId9"/>
              </a:rPr>
              <a:t>administración</a:t>
            </a:r>
            <a:r>
              <a:rPr dirty="0">
                <a:hlinkClick r:id="rId9"/>
              </a:rPr>
              <a:t> de </a:t>
            </a:r>
            <a:r>
              <a:rPr dirty="0" err="1">
                <a:hlinkClick r:id="rId9"/>
              </a:rPr>
              <a:t>una</a:t>
            </a:r>
            <a:r>
              <a:rPr dirty="0">
                <a:hlinkClick r:id="rId9"/>
              </a:rPr>
              <a:t> </a:t>
            </a:r>
            <a:r>
              <a:rPr dirty="0" err="1">
                <a:hlinkClick r:id="rId9"/>
              </a:rPr>
              <a:t>identidad</a:t>
            </a:r>
            <a:r>
              <a:rPr dirty="0">
                <a:hlinkClick r:id="rId9"/>
              </a:rPr>
              <a:t> </a:t>
            </a:r>
            <a:r>
              <a:rPr dirty="0" err="1">
                <a:hlinkClick r:id="rId9"/>
              </a:rPr>
              <a:t>híbrida</a:t>
            </a:r>
            <a:endParaRPr dirty="0"/>
          </a:p>
        </p:txBody>
      </p:sp>
      <p:cxnSp>
        <p:nvCxnSpPr>
          <p:cNvPr id="5" name="Straight Connector 4">
            <a:extLst>
              <a:ext uri="{FF2B5EF4-FFF2-40B4-BE49-F238E27FC236}">
                <a16:creationId xmlns:a16="http://schemas.microsoft.com/office/drawing/2014/main" id="{F41EC09E-9E6D-423C-A350-6CBC666F5A02}"/>
              </a:ext>
              <a:ext uri="{C183D7F6-B498-43B3-948B-1728B52AA6E4}">
                <adec:decorative xmlns:adec="http://schemas.microsoft.com/office/drawing/2017/decorative" val="1"/>
              </a:ext>
            </a:extLst>
          </p:cNvPr>
          <p:cNvCxnSpPr>
            <a:cxnSpLocks/>
          </p:cNvCxnSpPr>
          <p:nvPr/>
        </p:nvCxnSpPr>
        <p:spPr>
          <a:xfrm>
            <a:off x="4893196" y="4361484"/>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8A1577E-FA45-4AC3-92EB-608AE1A5F622}"/>
              </a:ext>
            </a:extLst>
          </p:cNvPr>
          <p:cNvSpPr txBox="1"/>
          <p:nvPr/>
        </p:nvSpPr>
        <p:spPr>
          <a:xfrm>
            <a:off x="7152815" y="5937865"/>
            <a:ext cx="5009685" cy="544765"/>
          </a:xfrm>
          <a:prstGeom prst="rect">
            <a:avLst/>
          </a:prstGeom>
          <a:solidFill>
            <a:srgbClr val="FFFFCC"/>
          </a:solidFill>
        </p:spPr>
        <p:txBody>
          <a:bodyPr wrap="square" lIns="182880" tIns="146304" rIns="182880" bIns="146304">
            <a:spAutoFit/>
          </a:bodyPr>
          <a:lstStyle/>
          <a:p>
            <a:pPr>
              <a:lnSpc>
                <a:spcPct val="90000"/>
              </a:lnSpc>
              <a:spcAft>
                <a:spcPts val="600"/>
              </a:spcAft>
              <a:defRPr>
                <a:gradFill>
                  <a:gsLst>
                    <a:gs pos="2917">
                      <a:schemeClr val="tx1"/>
                    </a:gs>
                    <a:gs pos="30000">
                      <a:schemeClr val="tx1"/>
                    </a:gs>
                  </a:gsLst>
                  <a:lin ang="5400000" scaled="0"/>
                </a:gradFill>
              </a:defRPr>
            </a:pPr>
            <a:r>
              <a:rPr dirty="0"/>
              <a:t>Un </a:t>
            </a:r>
            <a:r>
              <a:rPr i="1" dirty="0" err="1"/>
              <a:t>espacio</a:t>
            </a:r>
            <a:r>
              <a:rPr i="1" dirty="0"/>
              <a:t> </a:t>
            </a:r>
            <a:r>
              <a:rPr i="1" dirty="0" err="1"/>
              <a:t>aislado</a:t>
            </a:r>
            <a:r>
              <a:rPr dirty="0"/>
              <a:t> indica un </a:t>
            </a:r>
            <a:r>
              <a:rPr dirty="0" err="1"/>
              <a:t>ejercicio</a:t>
            </a:r>
            <a:r>
              <a:rPr dirty="0"/>
              <a:t> </a:t>
            </a:r>
            <a:r>
              <a:rPr dirty="0" err="1"/>
              <a:t>práctico</a:t>
            </a:r>
            <a:r>
              <a:rPr dirty="0"/>
              <a:t>.</a:t>
            </a: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691548" y="2998664"/>
            <a:ext cx="7980011" cy="997196"/>
          </a:xfrm>
        </p:spPr>
        <p:txBody>
          <a:bodyPr/>
          <a:lstStyle/>
          <a:p>
            <a:r>
              <a:rPr dirty="0" err="1"/>
              <a:t>Configuración</a:t>
            </a:r>
            <a:r>
              <a:rPr dirty="0"/>
              <a:t> de </a:t>
            </a:r>
            <a:r>
              <a:rPr dirty="0" err="1"/>
              <a:t>cuentas</a:t>
            </a:r>
            <a:r>
              <a:rPr dirty="0"/>
              <a:t> de </a:t>
            </a:r>
            <a:r>
              <a:rPr dirty="0" err="1"/>
              <a:t>usuario</a:t>
            </a:r>
            <a:r>
              <a:rPr dirty="0"/>
              <a:t> </a:t>
            </a:r>
            <a:br>
              <a:rPr lang="en-US" dirty="0"/>
            </a:br>
            <a:r>
              <a:rPr dirty="0"/>
              <a:t>y de </a:t>
            </a:r>
            <a:r>
              <a:rPr dirty="0" err="1"/>
              <a:t>grupo</a:t>
            </a:r>
            <a:endParaRPr dirty="0"/>
          </a:p>
        </p:txBody>
      </p:sp>
      <p:pic>
        <p:nvPicPr>
          <p:cNvPr id="6" name="Picture 5" descr="Icon of two people">
            <a:extLst>
              <a:ext uri="{FF2B5EF4-FFF2-40B4-BE49-F238E27FC236}">
                <a16:creationId xmlns:a16="http://schemas.microsoft.com/office/drawing/2014/main" id="{7746F07D-A897-4015-81E8-EA649193E7E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82109" y="2781637"/>
            <a:ext cx="1442020" cy="1442020"/>
          </a:xfrm>
          <a:prstGeom prst="rect">
            <a:avLst/>
          </a:prstGeom>
        </p:spPr>
      </p:pic>
    </p:spTree>
    <p:extLst>
      <p:ext uri="{BB962C8B-B14F-4D97-AF65-F5344CB8AC3E}">
        <p14:creationId xmlns:p14="http://schemas.microsoft.com/office/powerpoint/2010/main" val="149742650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FB1-ADCB-44A6-A586-4BE06B83C4E8}"/>
              </a:ext>
            </a:extLst>
          </p:cNvPr>
          <p:cNvSpPr>
            <a:spLocks noGrp="1"/>
          </p:cNvSpPr>
          <p:nvPr>
            <p:ph type="title"/>
          </p:nvPr>
        </p:nvSpPr>
        <p:spPr>
          <a:xfrm>
            <a:off x="189240" y="2676527"/>
            <a:ext cx="3178800" cy="1641475"/>
          </a:xfrm>
        </p:spPr>
        <p:txBody>
          <a:bodyPr/>
          <a:lstStyle/>
          <a:p>
            <a:r>
              <a:rPr dirty="0" err="1"/>
              <a:t>Introducción</a:t>
            </a:r>
            <a:r>
              <a:rPr dirty="0"/>
              <a:t> a la </a:t>
            </a:r>
            <a:r>
              <a:rPr dirty="0" err="1"/>
              <a:t>configuración</a:t>
            </a:r>
            <a:r>
              <a:rPr dirty="0"/>
              <a:t> de </a:t>
            </a:r>
            <a:r>
              <a:rPr dirty="0" err="1"/>
              <a:t>cuentas</a:t>
            </a:r>
            <a:r>
              <a:rPr dirty="0"/>
              <a:t> de </a:t>
            </a:r>
            <a:r>
              <a:rPr dirty="0" err="1"/>
              <a:t>usuario</a:t>
            </a:r>
            <a:r>
              <a:rPr dirty="0"/>
              <a:t> y de </a:t>
            </a:r>
            <a:r>
              <a:rPr dirty="0" err="1"/>
              <a:t>grupo</a:t>
            </a:r>
            <a:endParaRPr dirty="0"/>
          </a:p>
        </p:txBody>
      </p:sp>
      <p:sp>
        <p:nvSpPr>
          <p:cNvPr id="5" name="Rectangle 4">
            <a:extLst>
              <a:ext uri="{FF2B5EF4-FFF2-40B4-BE49-F238E27FC236}">
                <a16:creationId xmlns:a16="http://schemas.microsoft.com/office/drawing/2014/main" id="{3F05FDA1-1599-4684-A051-18A6974A3B6D}"/>
              </a:ext>
            </a:extLst>
          </p:cNvPr>
          <p:cNvSpPr/>
          <p:nvPr/>
        </p:nvSpPr>
        <p:spPr bwMode="auto">
          <a:xfrm>
            <a:off x="4446190" y="655193"/>
            <a:ext cx="7399446" cy="438906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fromWordArt="0" anchor="ctr" anchorCtr="0" forceAA="0" compatLnSpc="1">
            <a:prstTxWarp prst="textNoShape">
              <a:avLst/>
            </a:prstTxWarp>
            <a:noAutofit/>
          </a:bodyPr>
          <a:lstStyle/>
          <a:p>
            <a:pPr>
              <a:lnSpc>
                <a:spcPct val="200000"/>
              </a:lnSpc>
              <a:defRPr sz="2200">
                <a:solidFill>
                  <a:schemeClr val="tx1"/>
                </a:solidFill>
              </a:defRPr>
            </a:pPr>
            <a:r>
              <a:rPr dirty="0" err="1"/>
              <a:t>Creación</a:t>
            </a:r>
            <a:r>
              <a:rPr dirty="0"/>
              <a:t> de </a:t>
            </a:r>
            <a:r>
              <a:rPr dirty="0" err="1"/>
              <a:t>cuentas</a:t>
            </a:r>
            <a:r>
              <a:rPr dirty="0"/>
              <a:t> de </a:t>
            </a:r>
            <a:r>
              <a:rPr dirty="0" err="1"/>
              <a:t>usuario</a:t>
            </a:r>
            <a:endParaRPr dirty="0"/>
          </a:p>
          <a:p>
            <a:pPr>
              <a:lnSpc>
                <a:spcPct val="200000"/>
              </a:lnSpc>
              <a:defRPr sz="2200">
                <a:solidFill>
                  <a:schemeClr val="tx1"/>
                </a:solidFill>
              </a:defRPr>
            </a:pPr>
            <a:r>
              <a:rPr dirty="0" err="1"/>
              <a:t>Administrar</a:t>
            </a:r>
            <a:r>
              <a:rPr dirty="0"/>
              <a:t> </a:t>
            </a:r>
            <a:r>
              <a:rPr dirty="0" err="1"/>
              <a:t>cuentas</a:t>
            </a:r>
            <a:r>
              <a:rPr dirty="0"/>
              <a:t> de </a:t>
            </a:r>
            <a:r>
              <a:rPr dirty="0" err="1"/>
              <a:t>usuario</a:t>
            </a:r>
            <a:endParaRPr dirty="0"/>
          </a:p>
          <a:p>
            <a:pPr>
              <a:lnSpc>
                <a:spcPct val="200000"/>
              </a:lnSpc>
              <a:defRPr sz="2200">
                <a:solidFill>
                  <a:schemeClr val="tx1"/>
                </a:solidFill>
              </a:defRPr>
            </a:pPr>
            <a:r>
              <a:rPr dirty="0" err="1"/>
              <a:t>Creación</a:t>
            </a:r>
            <a:r>
              <a:rPr dirty="0"/>
              <a:t> de </a:t>
            </a:r>
            <a:r>
              <a:rPr dirty="0" err="1"/>
              <a:t>cuentas</a:t>
            </a:r>
            <a:r>
              <a:rPr dirty="0"/>
              <a:t> </a:t>
            </a:r>
            <a:r>
              <a:rPr dirty="0" err="1"/>
              <a:t>masivas</a:t>
            </a:r>
            <a:endParaRPr dirty="0"/>
          </a:p>
          <a:p>
            <a:pPr>
              <a:lnSpc>
                <a:spcPct val="200000"/>
              </a:lnSpc>
              <a:defRPr sz="2200">
                <a:solidFill>
                  <a:schemeClr val="tx1"/>
                </a:solidFill>
              </a:defRPr>
            </a:pPr>
            <a:r>
              <a:rPr dirty="0" err="1"/>
              <a:t>Creación</a:t>
            </a:r>
            <a:r>
              <a:rPr dirty="0"/>
              <a:t> de </a:t>
            </a:r>
            <a:r>
              <a:rPr dirty="0" err="1"/>
              <a:t>cuentas</a:t>
            </a:r>
            <a:r>
              <a:rPr dirty="0"/>
              <a:t> de </a:t>
            </a:r>
            <a:r>
              <a:rPr dirty="0" err="1"/>
              <a:t>grupo</a:t>
            </a:r>
            <a:endParaRPr dirty="0"/>
          </a:p>
          <a:p>
            <a:pPr>
              <a:lnSpc>
                <a:spcPct val="200000"/>
              </a:lnSpc>
              <a:defRPr sz="2200">
                <a:solidFill>
                  <a:schemeClr val="tx1"/>
                </a:solidFill>
              </a:defRPr>
            </a:pPr>
            <a:r>
              <a:rPr dirty="0" err="1"/>
              <a:t>Asignación</a:t>
            </a:r>
            <a:r>
              <a:rPr dirty="0"/>
              <a:t> de </a:t>
            </a:r>
            <a:r>
              <a:rPr dirty="0" err="1"/>
              <a:t>licencias</a:t>
            </a:r>
            <a:r>
              <a:rPr dirty="0"/>
              <a:t> a </a:t>
            </a:r>
            <a:r>
              <a:rPr dirty="0" err="1"/>
              <a:t>usuarios</a:t>
            </a:r>
            <a:r>
              <a:rPr dirty="0"/>
              <a:t> y </a:t>
            </a:r>
            <a:r>
              <a:rPr dirty="0" err="1"/>
              <a:t>grupos</a:t>
            </a:r>
            <a:r>
              <a:rPr dirty="0"/>
              <a:t> (</a:t>
            </a:r>
            <a:r>
              <a:rPr dirty="0" err="1"/>
              <a:t>tema</a:t>
            </a:r>
            <a:r>
              <a:rPr dirty="0"/>
              <a:t> </a:t>
            </a:r>
            <a:r>
              <a:rPr dirty="0" err="1"/>
              <a:t>adicional</a:t>
            </a:r>
            <a:r>
              <a:rPr dirty="0"/>
              <a:t>)</a:t>
            </a:r>
          </a:p>
          <a:p>
            <a:pPr>
              <a:lnSpc>
                <a:spcPct val="200000"/>
              </a:lnSpc>
              <a:defRPr sz="2200">
                <a:solidFill>
                  <a:schemeClr val="tx1"/>
                </a:solidFill>
              </a:defRPr>
            </a:pPr>
            <a:r>
              <a:rPr dirty="0" err="1"/>
              <a:t>Creación</a:t>
            </a:r>
            <a:r>
              <a:rPr dirty="0"/>
              <a:t> de </a:t>
            </a:r>
            <a:r>
              <a:rPr dirty="0" err="1"/>
              <a:t>unidades</a:t>
            </a:r>
            <a:r>
              <a:rPr dirty="0"/>
              <a:t> </a:t>
            </a:r>
            <a:r>
              <a:rPr dirty="0" err="1"/>
              <a:t>administrativas</a:t>
            </a:r>
            <a:endParaRPr dirty="0"/>
          </a:p>
          <a:p>
            <a:pPr>
              <a:lnSpc>
                <a:spcPct val="200000"/>
              </a:lnSpc>
              <a:defRPr sz="2200">
                <a:solidFill>
                  <a:schemeClr val="tx1"/>
                </a:solidFill>
              </a:defRPr>
            </a:pPr>
            <a:r>
              <a:rPr dirty="0" err="1"/>
              <a:t>Demostración</a:t>
            </a:r>
            <a:r>
              <a:rPr dirty="0"/>
              <a:t>: </a:t>
            </a:r>
            <a:r>
              <a:rPr dirty="0" err="1"/>
              <a:t>Usuarios</a:t>
            </a:r>
            <a:r>
              <a:rPr dirty="0"/>
              <a:t> y </a:t>
            </a:r>
            <a:r>
              <a:rPr dirty="0" err="1"/>
              <a:t>grupos</a:t>
            </a:r>
            <a:endParaRPr dirty="0"/>
          </a:p>
          <a:p>
            <a:pPr>
              <a:lnSpc>
                <a:spcPct val="200000"/>
              </a:lnSpc>
              <a:defRPr sz="2200">
                <a:solidFill>
                  <a:schemeClr val="tx1"/>
                </a:solidFill>
              </a:defRPr>
            </a:pPr>
            <a:r>
              <a:rPr dirty="0" err="1"/>
              <a:t>Resumen</a:t>
            </a:r>
            <a:r>
              <a:rPr dirty="0"/>
              <a:t> y </a:t>
            </a:r>
            <a:r>
              <a:rPr dirty="0" err="1"/>
              <a:t>recursos</a:t>
            </a:r>
            <a:endParaRPr dirty="0"/>
          </a:p>
        </p:txBody>
      </p:sp>
      <p:grpSp>
        <p:nvGrpSpPr>
          <p:cNvPr id="4" name="Group 3">
            <a:extLst>
              <a:ext uri="{FF2B5EF4-FFF2-40B4-BE49-F238E27FC236}">
                <a16:creationId xmlns:a16="http://schemas.microsoft.com/office/drawing/2014/main" id="{268F60DC-592B-4334-9C3E-4904E3E39ED1}"/>
              </a:ext>
              <a:ext uri="{C183D7F6-B498-43B3-948B-1728B52AA6E4}">
                <adec:decorative xmlns:adec="http://schemas.microsoft.com/office/drawing/2017/decorative" val="1"/>
              </a:ext>
            </a:extLst>
          </p:cNvPr>
          <p:cNvGrpSpPr/>
          <p:nvPr/>
        </p:nvGrpSpPr>
        <p:grpSpPr>
          <a:xfrm>
            <a:off x="3753172" y="386767"/>
            <a:ext cx="580552" cy="5141082"/>
            <a:chOff x="3753172" y="386767"/>
            <a:chExt cx="580552" cy="5141082"/>
          </a:xfrm>
        </p:grpSpPr>
        <p:pic>
          <p:nvPicPr>
            <p:cNvPr id="13" name="Picture 12">
              <a:extLst>
                <a:ext uri="{FF2B5EF4-FFF2-40B4-BE49-F238E27FC236}">
                  <a16:creationId xmlns:a16="http://schemas.microsoft.com/office/drawing/2014/main" id="{A13BE26B-1169-4C96-9624-3AA9A7FACC00}"/>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6601" y="386767"/>
              <a:ext cx="548354" cy="536852"/>
            </a:xfrm>
            <a:prstGeom prst="rect">
              <a:avLst/>
            </a:prstGeom>
          </p:spPr>
        </p:pic>
        <p:pic>
          <p:nvPicPr>
            <p:cNvPr id="14" name="Picture 13">
              <a:extLst>
                <a:ext uri="{FF2B5EF4-FFF2-40B4-BE49-F238E27FC236}">
                  <a16:creationId xmlns:a16="http://schemas.microsoft.com/office/drawing/2014/main" id="{004B2CEB-3CA3-4502-A605-34738E1A69D4}"/>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6601" y="1034979"/>
              <a:ext cx="548354" cy="536852"/>
            </a:xfrm>
            <a:prstGeom prst="rect">
              <a:avLst/>
            </a:prstGeom>
          </p:spPr>
        </p:pic>
        <p:pic>
          <p:nvPicPr>
            <p:cNvPr id="15" name="Picture 14">
              <a:extLst>
                <a:ext uri="{FF2B5EF4-FFF2-40B4-BE49-F238E27FC236}">
                  <a16:creationId xmlns:a16="http://schemas.microsoft.com/office/drawing/2014/main" id="{059EA2D1-9E59-40A4-B1CE-2C40C0D7A518}"/>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66601" y="1683190"/>
              <a:ext cx="548354" cy="536852"/>
            </a:xfrm>
            <a:prstGeom prst="rect">
              <a:avLst/>
            </a:prstGeom>
          </p:spPr>
        </p:pic>
        <p:pic>
          <p:nvPicPr>
            <p:cNvPr id="16" name="Picture 15">
              <a:extLst>
                <a:ext uri="{FF2B5EF4-FFF2-40B4-BE49-F238E27FC236}">
                  <a16:creationId xmlns:a16="http://schemas.microsoft.com/office/drawing/2014/main" id="{7AC072D5-8F8B-400F-89D5-C54DE7C0885E}"/>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65795" y="2397875"/>
              <a:ext cx="548354" cy="536852"/>
            </a:xfrm>
            <a:prstGeom prst="rect">
              <a:avLst/>
            </a:prstGeom>
          </p:spPr>
        </p:pic>
        <p:pic>
          <p:nvPicPr>
            <p:cNvPr id="57" name="Picture 56">
              <a:extLst>
                <a:ext uri="{FF2B5EF4-FFF2-40B4-BE49-F238E27FC236}">
                  <a16:creationId xmlns:a16="http://schemas.microsoft.com/office/drawing/2014/main" id="{9FA5692D-EDBC-4250-83DC-C8E7DA6EFF82}"/>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64989" y="4392023"/>
              <a:ext cx="548354" cy="536852"/>
            </a:xfrm>
            <a:prstGeom prst="rect">
              <a:avLst/>
            </a:prstGeom>
          </p:spPr>
        </p:pic>
        <p:pic>
          <p:nvPicPr>
            <p:cNvPr id="19" name="Picture 18">
              <a:extLst>
                <a:ext uri="{FF2B5EF4-FFF2-40B4-BE49-F238E27FC236}">
                  <a16:creationId xmlns:a16="http://schemas.microsoft.com/office/drawing/2014/main" id="{C2A60FCD-E531-4C26-9664-D2320823FDC3}"/>
                </a:ext>
              </a:extLst>
            </p:cNvPr>
            <p:cNvPicPr>
              <a:picLocks noChangeAspect="1"/>
            </p:cNvPicPr>
            <p:nvPr/>
          </p:nvPicPr>
          <p:blipFill>
            <a:blip r:embed="rId8"/>
            <a:stretch>
              <a:fillRect/>
            </a:stretch>
          </p:blipFill>
          <p:spPr>
            <a:xfrm>
              <a:off x="3765795" y="5044254"/>
              <a:ext cx="548354" cy="483595"/>
            </a:xfrm>
            <a:prstGeom prst="rect">
              <a:avLst/>
            </a:prstGeom>
          </p:spPr>
        </p:pic>
        <p:sp>
          <p:nvSpPr>
            <p:cNvPr id="22" name="Freeform: Shape 21">
              <a:extLst>
                <a:ext uri="{FF2B5EF4-FFF2-40B4-BE49-F238E27FC236}">
                  <a16:creationId xmlns:a16="http://schemas.microsoft.com/office/drawing/2014/main" id="{AF3B8C99-623D-4C86-8562-1FF722BD8FC6}"/>
                </a:ext>
              </a:extLst>
            </p:cNvPr>
            <p:cNvSpPr/>
            <p:nvPr/>
          </p:nvSpPr>
          <p:spPr>
            <a:xfrm>
              <a:off x="4079916" y="5275123"/>
              <a:ext cx="117358" cy="53341"/>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anchor="ctr"/>
            <a:lstStyle/>
            <a:p>
              <a:endParaRPr/>
            </a:p>
          </p:txBody>
        </p:sp>
        <p:sp>
          <p:nvSpPr>
            <p:cNvPr id="25" name="Freeform: Shape 24">
              <a:extLst>
                <a:ext uri="{FF2B5EF4-FFF2-40B4-BE49-F238E27FC236}">
                  <a16:creationId xmlns:a16="http://schemas.microsoft.com/office/drawing/2014/main" id="{D4CE08FE-2382-4850-B4F5-97EB942B4F89}"/>
                </a:ext>
              </a:extLst>
            </p:cNvPr>
            <p:cNvSpPr/>
            <p:nvPr/>
          </p:nvSpPr>
          <p:spPr>
            <a:xfrm>
              <a:off x="4105461" y="5201989"/>
              <a:ext cx="65199" cy="59267"/>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anchor="ctr"/>
            <a:lstStyle/>
            <a:p>
              <a:endParaRPr/>
            </a:p>
          </p:txBody>
        </p:sp>
        <p:sp>
          <p:nvSpPr>
            <p:cNvPr id="26" name="Freeform: Shape 25">
              <a:extLst>
                <a:ext uri="{FF2B5EF4-FFF2-40B4-BE49-F238E27FC236}">
                  <a16:creationId xmlns:a16="http://schemas.microsoft.com/office/drawing/2014/main" id="{9269BC25-5E1F-4302-8933-87CA08A38C45}"/>
                </a:ext>
              </a:extLst>
            </p:cNvPr>
            <p:cNvSpPr/>
            <p:nvPr/>
          </p:nvSpPr>
          <p:spPr>
            <a:xfrm>
              <a:off x="3981016" y="5215185"/>
              <a:ext cx="117358" cy="53341"/>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anchor="ctr"/>
            <a:lstStyle/>
            <a:p>
              <a:endParaRPr/>
            </a:p>
          </p:txBody>
        </p:sp>
        <p:sp>
          <p:nvSpPr>
            <p:cNvPr id="27" name="Freeform: Shape 26">
              <a:extLst>
                <a:ext uri="{FF2B5EF4-FFF2-40B4-BE49-F238E27FC236}">
                  <a16:creationId xmlns:a16="http://schemas.microsoft.com/office/drawing/2014/main" id="{798C1914-A496-4AF7-8307-BB2CEED61D9C}"/>
                </a:ext>
              </a:extLst>
            </p:cNvPr>
            <p:cNvSpPr/>
            <p:nvPr/>
          </p:nvSpPr>
          <p:spPr>
            <a:xfrm>
              <a:off x="4006567" y="5142073"/>
              <a:ext cx="65199" cy="59267"/>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anchor="ctr"/>
            <a:lstStyle/>
            <a:p>
              <a:endParaRPr/>
            </a:p>
          </p:txBody>
        </p:sp>
        <p:sp>
          <p:nvSpPr>
            <p:cNvPr id="29" name="Freeform: Shape 28">
              <a:extLst>
                <a:ext uri="{FF2B5EF4-FFF2-40B4-BE49-F238E27FC236}">
                  <a16:creationId xmlns:a16="http://schemas.microsoft.com/office/drawing/2014/main" id="{08B23017-9431-4BDD-9A01-E54B3D81006C}"/>
                </a:ext>
              </a:extLst>
            </p:cNvPr>
            <p:cNvSpPr/>
            <p:nvPr/>
          </p:nvSpPr>
          <p:spPr>
            <a:xfrm>
              <a:off x="3981016" y="5350991"/>
              <a:ext cx="117358" cy="53341"/>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anchor="ctr"/>
            <a:lstStyle/>
            <a:p>
              <a:endParaRPr/>
            </a:p>
          </p:txBody>
        </p:sp>
        <p:sp>
          <p:nvSpPr>
            <p:cNvPr id="30" name="Freeform: Shape 29">
              <a:extLst>
                <a:ext uri="{FF2B5EF4-FFF2-40B4-BE49-F238E27FC236}">
                  <a16:creationId xmlns:a16="http://schemas.microsoft.com/office/drawing/2014/main" id="{5DCF656D-CC7F-4E04-9066-AB048DFAE0AC}"/>
                </a:ext>
              </a:extLst>
            </p:cNvPr>
            <p:cNvSpPr/>
            <p:nvPr/>
          </p:nvSpPr>
          <p:spPr>
            <a:xfrm>
              <a:off x="4006567" y="5277902"/>
              <a:ext cx="65199" cy="59267"/>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anchor="ctr"/>
            <a:lstStyle/>
            <a:p>
              <a:endParaRPr/>
            </a:p>
          </p:txBody>
        </p:sp>
        <p:sp>
          <p:nvSpPr>
            <p:cNvPr id="31" name="Freeform: Shape 30">
              <a:extLst>
                <a:ext uri="{FF2B5EF4-FFF2-40B4-BE49-F238E27FC236}">
                  <a16:creationId xmlns:a16="http://schemas.microsoft.com/office/drawing/2014/main" id="{F57D9E1E-F236-4844-92AC-F83926B7B2A8}"/>
                </a:ext>
              </a:extLst>
            </p:cNvPr>
            <p:cNvSpPr/>
            <p:nvPr/>
          </p:nvSpPr>
          <p:spPr>
            <a:xfrm>
              <a:off x="3882669" y="5275123"/>
              <a:ext cx="117358" cy="53341"/>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anchor="ctr"/>
            <a:lstStyle/>
            <a:p>
              <a:endParaRPr/>
            </a:p>
          </p:txBody>
        </p:sp>
        <p:sp>
          <p:nvSpPr>
            <p:cNvPr id="33" name="Freeform: Shape 32">
              <a:extLst>
                <a:ext uri="{FF2B5EF4-FFF2-40B4-BE49-F238E27FC236}">
                  <a16:creationId xmlns:a16="http://schemas.microsoft.com/office/drawing/2014/main" id="{D1D337C0-D119-426F-B939-778E9299FA3F}"/>
                </a:ext>
              </a:extLst>
            </p:cNvPr>
            <p:cNvSpPr/>
            <p:nvPr/>
          </p:nvSpPr>
          <p:spPr>
            <a:xfrm>
              <a:off x="3908221" y="5201989"/>
              <a:ext cx="65199" cy="59267"/>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anchor="ctr"/>
            <a:lstStyle/>
            <a:p>
              <a:endParaRPr/>
            </a:p>
          </p:txBody>
        </p:sp>
        <p:pic>
          <p:nvPicPr>
            <p:cNvPr id="38" name="Picture 37">
              <a:extLst>
                <a:ext uri="{FF2B5EF4-FFF2-40B4-BE49-F238E27FC236}">
                  <a16:creationId xmlns:a16="http://schemas.microsoft.com/office/drawing/2014/main" id="{C91517EB-CA3F-46E9-987B-428FCF151086}"/>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3779271" y="3112560"/>
              <a:ext cx="554453" cy="536851"/>
            </a:xfrm>
            <a:prstGeom prst="rect">
              <a:avLst/>
            </a:prstGeom>
          </p:spPr>
        </p:pic>
        <p:pic>
          <p:nvPicPr>
            <p:cNvPr id="3" name="Picture 2">
              <a:extLst>
                <a:ext uri="{FF2B5EF4-FFF2-40B4-BE49-F238E27FC236}">
                  <a16:creationId xmlns:a16="http://schemas.microsoft.com/office/drawing/2014/main" id="{2D985831-4FE6-478F-BA8B-F9DF278B4254}"/>
                </a:ext>
              </a:extLst>
            </p:cNvPr>
            <p:cNvPicPr>
              <a:picLocks noChangeAspect="1"/>
            </p:cNvPicPr>
            <p:nvPr/>
          </p:nvPicPr>
          <p:blipFill>
            <a:blip r:embed="rId8"/>
            <a:stretch>
              <a:fillRect/>
            </a:stretch>
          </p:blipFill>
          <p:spPr>
            <a:xfrm>
              <a:off x="3753172" y="3731876"/>
              <a:ext cx="548354" cy="483595"/>
            </a:xfrm>
            <a:prstGeom prst="rect">
              <a:avLst/>
            </a:prstGeom>
          </p:spPr>
        </p:pic>
        <p:pic>
          <p:nvPicPr>
            <p:cNvPr id="6" name="Graphic 5" descr="Steering Wheel with solid fill">
              <a:extLst>
                <a:ext uri="{FF2B5EF4-FFF2-40B4-BE49-F238E27FC236}">
                  <a16:creationId xmlns:a16="http://schemas.microsoft.com/office/drawing/2014/main" id="{1E1E9F37-50B9-4554-BFA2-3ABE87D4D51E}"/>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828707" y="3795354"/>
              <a:ext cx="397284" cy="397284"/>
            </a:xfrm>
            <a:prstGeom prst="rect">
              <a:avLst/>
            </a:prstGeom>
          </p:spPr>
        </p:pic>
      </p:grpSp>
    </p:spTree>
    <p:extLst>
      <p:ext uri="{BB962C8B-B14F-4D97-AF65-F5344CB8AC3E}">
        <p14:creationId xmlns:p14="http://schemas.microsoft.com/office/powerpoint/2010/main" val="283729122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t>Creación de cuentas de usuario</a:t>
            </a:r>
          </a:p>
        </p:txBody>
      </p:sp>
      <p:sp>
        <p:nvSpPr>
          <p:cNvPr id="5" name="Rectangle 4">
            <a:extLst>
              <a:ext uri="{FF2B5EF4-FFF2-40B4-BE49-F238E27FC236}">
                <a16:creationId xmlns:a16="http://schemas.microsoft.com/office/drawing/2014/main" id="{0341C1F6-FE65-4AC2-B74A-E7845BC7DBB4}"/>
              </a:ext>
              <a:ext uri="{C183D7F6-B498-43B3-948B-1728B52AA6E4}">
                <adec:decorative xmlns:adec="http://schemas.microsoft.com/office/drawing/2017/decorative" val="1"/>
              </a:ext>
            </a:extLst>
          </p:cNvPr>
          <p:cNvSpPr/>
          <p:nvPr/>
        </p:nvSpPr>
        <p:spPr bwMode="auto">
          <a:xfrm>
            <a:off x="415925" y="1339092"/>
            <a:ext cx="11582400" cy="360423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fromWordArt="0" anchor="t" anchorCtr="0" forceAA="0" compatLnSpc="1">
            <a:prstTxWarp prst="textNoShape">
              <a:avLst/>
            </a:prstTxWarp>
            <a:noAutofit/>
          </a:bodyPr>
          <a:lstStyle/>
          <a:p>
            <a:pPr algn="ctr" defTabSz="932472" fontAlgn="base">
              <a:spcBef>
                <a:spcPct val="0"/>
              </a:spcBef>
              <a:spcAft>
                <a:spcPct val="0"/>
              </a:spcAft>
            </a:pPr>
            <a:endParaRPr sz="2400">
              <a:gradFill>
                <a:gsLst>
                  <a:gs pos="0">
                    <a:srgbClr val="FFFFFF"/>
                  </a:gs>
                  <a:gs pos="100000">
                    <a:srgbClr val="FFFFFF"/>
                  </a:gs>
                </a:gsLst>
                <a:lin ang="5400000" scaled="0"/>
              </a:gradFill>
              <a:cs typeface="Segoe UI" pitchFamily="34" charset="0"/>
            </a:endParaRPr>
          </a:p>
        </p:txBody>
      </p:sp>
      <p:sp>
        <p:nvSpPr>
          <p:cNvPr id="9" name="Rectangle 8">
            <a:extLst>
              <a:ext uri="{FF2B5EF4-FFF2-40B4-BE49-F238E27FC236}">
                <a16:creationId xmlns:a16="http://schemas.microsoft.com/office/drawing/2014/main" id="{4DB90E1B-7A16-4229-8700-4DB851D1FD93}"/>
              </a:ext>
            </a:extLst>
          </p:cNvPr>
          <p:cNvSpPr/>
          <p:nvPr/>
        </p:nvSpPr>
        <p:spPr>
          <a:xfrm>
            <a:off x="427038" y="5225938"/>
            <a:ext cx="2735776" cy="124136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defRPr sz="2000">
                <a:solidFill>
                  <a:schemeClr val="tx1"/>
                </a:solidFill>
              </a:defRPr>
            </a:pPr>
            <a:r>
              <a:rPr dirty="0" err="1"/>
              <a:t>Todos</a:t>
            </a:r>
            <a:r>
              <a:rPr dirty="0"/>
              <a:t> </a:t>
            </a:r>
            <a:r>
              <a:rPr dirty="0" err="1"/>
              <a:t>los</a:t>
            </a:r>
            <a:r>
              <a:rPr dirty="0"/>
              <a:t> </a:t>
            </a:r>
            <a:br>
              <a:rPr lang="en-US" dirty="0"/>
            </a:br>
            <a:r>
              <a:rPr dirty="0" err="1"/>
              <a:t>usuarios</a:t>
            </a:r>
            <a:r>
              <a:rPr dirty="0"/>
              <a:t> </a:t>
            </a:r>
            <a:r>
              <a:rPr dirty="0" err="1"/>
              <a:t>deben</a:t>
            </a:r>
            <a:br>
              <a:rPr lang="en-US" sz="2000" dirty="0">
                <a:solidFill>
                  <a:schemeClr val="tx1"/>
                </a:solidFill>
              </a:rPr>
            </a:br>
            <a:r>
              <a:rPr dirty="0" err="1"/>
              <a:t>tener</a:t>
            </a:r>
            <a:r>
              <a:rPr dirty="0"/>
              <a:t> </a:t>
            </a:r>
            <a:r>
              <a:rPr dirty="0" err="1"/>
              <a:t>una</a:t>
            </a:r>
            <a:r>
              <a:rPr dirty="0"/>
              <a:t> </a:t>
            </a:r>
            <a:r>
              <a:rPr dirty="0" err="1"/>
              <a:t>cuenta</a:t>
            </a:r>
            <a:endParaRPr dirty="0"/>
          </a:p>
        </p:txBody>
      </p:sp>
      <p:sp>
        <p:nvSpPr>
          <p:cNvPr id="10" name="Rectangle 9">
            <a:extLst>
              <a:ext uri="{FF2B5EF4-FFF2-40B4-BE49-F238E27FC236}">
                <a16:creationId xmlns:a16="http://schemas.microsoft.com/office/drawing/2014/main" id="{312D2E04-3872-446E-A1C2-2AEBC0880E73}"/>
              </a:ext>
            </a:extLst>
          </p:cNvPr>
          <p:cNvSpPr/>
          <p:nvPr/>
        </p:nvSpPr>
        <p:spPr>
          <a:xfrm>
            <a:off x="3290859" y="5225938"/>
            <a:ext cx="4295266" cy="124136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defRPr sz="2000">
                <a:solidFill>
                  <a:schemeClr val="tx1"/>
                </a:solidFill>
              </a:defRPr>
            </a:pPr>
            <a:r>
              <a:rPr dirty="0"/>
              <a:t>La </a:t>
            </a:r>
            <a:r>
              <a:rPr dirty="0" err="1"/>
              <a:t>cuenta</a:t>
            </a:r>
            <a:r>
              <a:rPr dirty="0"/>
              <a:t> se </a:t>
            </a:r>
            <a:r>
              <a:rPr dirty="0" err="1"/>
              <a:t>usa</a:t>
            </a:r>
            <a:r>
              <a:rPr dirty="0"/>
              <a:t> para la </a:t>
            </a:r>
            <a:r>
              <a:rPr dirty="0" err="1"/>
              <a:t>autenticación</a:t>
            </a:r>
            <a:r>
              <a:rPr dirty="0"/>
              <a:t> y la </a:t>
            </a:r>
            <a:r>
              <a:rPr dirty="0" err="1"/>
              <a:t>autorización</a:t>
            </a:r>
            <a:r>
              <a:rPr dirty="0"/>
              <a:t>.</a:t>
            </a:r>
          </a:p>
        </p:txBody>
      </p:sp>
      <p:sp>
        <p:nvSpPr>
          <p:cNvPr id="11" name="Rectangle 10">
            <a:extLst>
              <a:ext uri="{FF2B5EF4-FFF2-40B4-BE49-F238E27FC236}">
                <a16:creationId xmlns:a16="http://schemas.microsoft.com/office/drawing/2014/main" id="{1583D988-E643-436F-981E-8AC471424EFA}"/>
              </a:ext>
            </a:extLst>
          </p:cNvPr>
          <p:cNvSpPr/>
          <p:nvPr/>
        </p:nvSpPr>
        <p:spPr>
          <a:xfrm>
            <a:off x="7714171" y="5225938"/>
            <a:ext cx="4295266" cy="124136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defRPr sz="2000">
                <a:solidFill>
                  <a:schemeClr val="tx1"/>
                </a:solidFill>
              </a:defRPr>
            </a:pPr>
            <a:r>
              <a:rPr dirty="0" err="1"/>
              <a:t>Cada</a:t>
            </a:r>
            <a:r>
              <a:rPr dirty="0"/>
              <a:t> </a:t>
            </a:r>
            <a:r>
              <a:rPr dirty="0" err="1"/>
              <a:t>cuenta</a:t>
            </a:r>
            <a:r>
              <a:rPr dirty="0"/>
              <a:t> de </a:t>
            </a:r>
            <a:r>
              <a:rPr dirty="0" err="1"/>
              <a:t>usuario</a:t>
            </a:r>
            <a:r>
              <a:rPr dirty="0"/>
              <a:t> </a:t>
            </a:r>
            <a:r>
              <a:rPr dirty="0" err="1"/>
              <a:t>tiene</a:t>
            </a:r>
            <a:r>
              <a:rPr dirty="0"/>
              <a:t> </a:t>
            </a:r>
            <a:r>
              <a:rPr dirty="0" err="1"/>
              <a:t>propiedades</a:t>
            </a:r>
            <a:r>
              <a:rPr dirty="0"/>
              <a:t> </a:t>
            </a:r>
            <a:r>
              <a:rPr dirty="0" err="1"/>
              <a:t>adicionales</a:t>
            </a:r>
            <a:endParaRPr dirty="0"/>
          </a:p>
        </p:txBody>
      </p:sp>
      <p:pic>
        <p:nvPicPr>
          <p:cNvPr id="8" name="Picture 7" descr="Screenshot All Users page with Name, User principal name, user type and directory synhed.">
            <a:extLst>
              <a:ext uri="{FF2B5EF4-FFF2-40B4-BE49-F238E27FC236}">
                <a16:creationId xmlns:a16="http://schemas.microsoft.com/office/drawing/2014/main" id="{E5008ECF-8B9C-6AE6-CDE0-2C0A90F64A49}"/>
              </a:ext>
            </a:extLst>
          </p:cNvPr>
          <p:cNvPicPr>
            <a:picLocks noChangeAspect="1"/>
          </p:cNvPicPr>
          <p:nvPr/>
        </p:nvPicPr>
        <p:blipFill>
          <a:blip r:embed="rId3"/>
          <a:stretch>
            <a:fillRect/>
          </a:stretch>
        </p:blipFill>
        <p:spPr>
          <a:xfrm>
            <a:off x="503247" y="1768586"/>
            <a:ext cx="11429979" cy="2561417"/>
          </a:xfrm>
          <a:prstGeom prst="rect">
            <a:avLst/>
          </a:prstGeom>
        </p:spPr>
      </p:pic>
    </p:spTree>
    <p:extLst>
      <p:ext uri="{BB962C8B-B14F-4D97-AF65-F5344CB8AC3E}">
        <p14:creationId xmlns:p14="http://schemas.microsoft.com/office/powerpoint/2010/main" val="263947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dirty="0" err="1"/>
              <a:t>Administrar</a:t>
            </a:r>
            <a:r>
              <a:rPr dirty="0"/>
              <a:t> </a:t>
            </a:r>
            <a:r>
              <a:rPr dirty="0" err="1"/>
              <a:t>cuentas</a:t>
            </a:r>
            <a:r>
              <a:rPr dirty="0"/>
              <a:t> de </a:t>
            </a:r>
            <a:r>
              <a:rPr dirty="0" err="1"/>
              <a:t>usuario</a:t>
            </a:r>
            <a:endParaRPr dirty="0"/>
          </a:p>
        </p:txBody>
      </p:sp>
      <p:sp>
        <p:nvSpPr>
          <p:cNvPr id="6" name="Rectangle 5">
            <a:extLst>
              <a:ext uri="{FF2B5EF4-FFF2-40B4-BE49-F238E27FC236}">
                <a16:creationId xmlns:a16="http://schemas.microsoft.com/office/drawing/2014/main" id="{70DC4905-B92A-4ECC-8463-BF58A01BC2F6}"/>
              </a:ext>
              <a:ext uri="{C183D7F6-B498-43B3-948B-1728B52AA6E4}">
                <adec:decorative xmlns:adec="http://schemas.microsoft.com/office/drawing/2017/decorative" val="1"/>
              </a:ext>
            </a:extLst>
          </p:cNvPr>
          <p:cNvSpPr/>
          <p:nvPr/>
        </p:nvSpPr>
        <p:spPr bwMode="auto">
          <a:xfrm>
            <a:off x="427038" y="1192212"/>
            <a:ext cx="11582400" cy="373133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fromWordArt="0" anchor="t" anchorCtr="0" forceAA="0" compatLnSpc="1">
            <a:prstTxWarp prst="textNoShape">
              <a:avLst/>
            </a:prstTxWarp>
            <a:noAutofit/>
          </a:bodyPr>
          <a:lstStyle/>
          <a:p>
            <a:pPr algn="ctr" defTabSz="932472" fontAlgn="base">
              <a:spcBef>
                <a:spcPct val="0"/>
              </a:spcBef>
              <a:spcAft>
                <a:spcPct val="0"/>
              </a:spcAft>
            </a:pPr>
            <a:endParaRPr sz="2400">
              <a:gradFill>
                <a:gsLst>
                  <a:gs pos="0">
                    <a:srgbClr val="FFFFFF"/>
                  </a:gs>
                  <a:gs pos="100000">
                    <a:srgbClr val="FFFFFF"/>
                  </a:gs>
                </a:gsLst>
                <a:lin ang="5400000" scaled="0"/>
              </a:gradFill>
              <a:cs typeface="Segoe UI" pitchFamily="34" charset="0"/>
            </a:endParaRPr>
          </a:p>
        </p:txBody>
      </p:sp>
      <p:pic>
        <p:nvPicPr>
          <p:cNvPr id="26" name="Picture 4" descr="Screenshot of the Add user tool bar including new user, new guest user, bulk create, bulk invite, bulk delete, download users, refresh, reset password, multi-factor authentication, and delete user">
            <a:extLst>
              <a:ext uri="{FF2B5EF4-FFF2-40B4-BE49-F238E27FC236}">
                <a16:creationId xmlns:a16="http://schemas.microsoft.com/office/drawing/2014/main" id="{80E4A273-CB51-4B65-AB73-0887DB31C4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366" y="1455159"/>
            <a:ext cx="11009745" cy="462273"/>
          </a:xfrm>
          <a:prstGeom prst="rect">
            <a:avLst/>
          </a:prstGeom>
        </p:spPr>
      </p:pic>
      <p:sp>
        <p:nvSpPr>
          <p:cNvPr id="20" name="Freeform: Shape 19">
            <a:extLst>
              <a:ext uri="{FF2B5EF4-FFF2-40B4-BE49-F238E27FC236}">
                <a16:creationId xmlns:a16="http://schemas.microsoft.com/office/drawing/2014/main" id="{FA0F26BA-40E4-45FB-B677-CC713FFA4095}"/>
              </a:ext>
            </a:extLst>
          </p:cNvPr>
          <p:cNvSpPr/>
          <p:nvPr/>
        </p:nvSpPr>
        <p:spPr>
          <a:xfrm>
            <a:off x="427037" y="5050971"/>
            <a:ext cx="2797507"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defRPr sz="2000">
                <a:solidFill>
                  <a:schemeClr val="tx1"/>
                </a:solidFill>
              </a:defRPr>
            </a:pPr>
            <a:r>
              <a:rPr sz="1900" dirty="0" err="1"/>
              <a:t>Debe</a:t>
            </a:r>
            <a:r>
              <a:rPr sz="1900" dirty="0"/>
              <a:t> ser </a:t>
            </a:r>
            <a:r>
              <a:rPr sz="1900" dirty="0" err="1"/>
              <a:t>administrador</a:t>
            </a:r>
            <a:r>
              <a:rPr sz="1900" dirty="0"/>
              <a:t> global o </a:t>
            </a:r>
            <a:r>
              <a:rPr sz="1900" dirty="0" err="1"/>
              <a:t>administrador</a:t>
            </a:r>
            <a:r>
              <a:rPr sz="1900" dirty="0"/>
              <a:t> de </a:t>
            </a:r>
            <a:r>
              <a:rPr sz="1900" dirty="0" err="1"/>
              <a:t>usuarios</a:t>
            </a:r>
            <a:r>
              <a:rPr sz="1900" dirty="0"/>
              <a:t> para </a:t>
            </a:r>
            <a:r>
              <a:rPr sz="1900" dirty="0" err="1"/>
              <a:t>administrar</a:t>
            </a:r>
            <a:r>
              <a:rPr sz="1900" dirty="0"/>
              <a:t> </a:t>
            </a:r>
            <a:r>
              <a:rPr sz="1900" dirty="0" err="1"/>
              <a:t>usuarios</a:t>
            </a:r>
            <a:endParaRPr sz="1900" dirty="0">
              <a:solidFill>
                <a:schemeClr val="tx1"/>
              </a:solidFill>
            </a:endParaRPr>
          </a:p>
        </p:txBody>
      </p:sp>
      <p:sp>
        <p:nvSpPr>
          <p:cNvPr id="21" name="Freeform: Shape 20">
            <a:extLst>
              <a:ext uri="{FF2B5EF4-FFF2-40B4-BE49-F238E27FC236}">
                <a16:creationId xmlns:a16="http://schemas.microsoft.com/office/drawing/2014/main" id="{C076102E-3CBB-479E-BA86-CFB3F9FAF942}"/>
              </a:ext>
            </a:extLst>
          </p:cNvPr>
          <p:cNvSpPr/>
          <p:nvPr/>
        </p:nvSpPr>
        <p:spPr>
          <a:xfrm>
            <a:off x="3351630" y="5050971"/>
            <a:ext cx="2797507"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defRPr sz="2000">
                <a:solidFill>
                  <a:schemeClr val="tx1"/>
                </a:solidFill>
              </a:defRPr>
            </a:pPr>
            <a:r>
              <a:rPr sz="1900" dirty="0"/>
              <a:t>El </a:t>
            </a:r>
            <a:r>
              <a:rPr sz="1900" dirty="0" err="1"/>
              <a:t>perfil</a:t>
            </a:r>
            <a:r>
              <a:rPr sz="1900" dirty="0"/>
              <a:t> de </a:t>
            </a:r>
            <a:r>
              <a:rPr sz="1900" dirty="0" err="1"/>
              <a:t>usuario</a:t>
            </a:r>
            <a:br>
              <a:rPr lang="en-US" sz="1900" dirty="0">
                <a:solidFill>
                  <a:schemeClr val="tx1"/>
                </a:solidFill>
              </a:rPr>
            </a:br>
            <a:r>
              <a:rPr sz="1900" dirty="0"/>
              <a:t>(imagen, </a:t>
            </a:r>
            <a:r>
              <a:rPr sz="1900" dirty="0" err="1"/>
              <a:t>trabajo</a:t>
            </a:r>
            <a:r>
              <a:rPr sz="1900" dirty="0"/>
              <a:t> e </a:t>
            </a:r>
            <a:r>
              <a:rPr sz="1900" dirty="0" err="1"/>
              <a:t>información</a:t>
            </a:r>
            <a:r>
              <a:rPr sz="1900" dirty="0"/>
              <a:t> de </a:t>
            </a:r>
            <a:r>
              <a:rPr sz="1900" dirty="0" err="1"/>
              <a:t>contacto</a:t>
            </a:r>
            <a:r>
              <a:rPr sz="1900" dirty="0"/>
              <a:t>) es </a:t>
            </a:r>
            <a:r>
              <a:rPr sz="1900" dirty="0" err="1"/>
              <a:t>opcional</a:t>
            </a:r>
            <a:endParaRPr sz="1900" dirty="0">
              <a:solidFill>
                <a:schemeClr val="tx1"/>
              </a:solidFill>
            </a:endParaRPr>
          </a:p>
        </p:txBody>
      </p:sp>
      <p:sp>
        <p:nvSpPr>
          <p:cNvPr id="22" name="Freeform: Shape 21">
            <a:extLst>
              <a:ext uri="{FF2B5EF4-FFF2-40B4-BE49-F238E27FC236}">
                <a16:creationId xmlns:a16="http://schemas.microsoft.com/office/drawing/2014/main" id="{E464C082-8CAD-4A4C-984C-008F1532D468}"/>
              </a:ext>
            </a:extLst>
          </p:cNvPr>
          <p:cNvSpPr/>
          <p:nvPr/>
        </p:nvSpPr>
        <p:spPr>
          <a:xfrm>
            <a:off x="6276223" y="5050971"/>
            <a:ext cx="2797507"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defRPr sz="2000">
                <a:solidFill>
                  <a:schemeClr val="tx1"/>
                </a:solidFill>
              </a:defRPr>
            </a:pPr>
            <a:r>
              <a:rPr sz="1900" dirty="0"/>
              <a:t>Los </a:t>
            </a:r>
            <a:r>
              <a:rPr sz="1900" dirty="0" err="1"/>
              <a:t>usuarios</a:t>
            </a:r>
            <a:br>
              <a:rPr lang="en-US" sz="1900" dirty="0">
                <a:solidFill>
                  <a:schemeClr val="tx1"/>
                </a:solidFill>
              </a:rPr>
            </a:br>
            <a:r>
              <a:rPr sz="1900" dirty="0" err="1"/>
              <a:t>eliminados</a:t>
            </a:r>
            <a:r>
              <a:rPr sz="1900" dirty="0"/>
              <a:t> se </a:t>
            </a:r>
            <a:br>
              <a:rPr lang="en-US" sz="1900" dirty="0"/>
            </a:br>
            <a:r>
              <a:rPr sz="1900" dirty="0" err="1"/>
              <a:t>pueden</a:t>
            </a:r>
            <a:r>
              <a:rPr lang="en-IN" sz="1900" dirty="0"/>
              <a:t> </a:t>
            </a:r>
            <a:r>
              <a:rPr sz="1900" dirty="0" err="1"/>
              <a:t>restaurar</a:t>
            </a:r>
            <a:br>
              <a:rPr lang="en-US" sz="1900" dirty="0">
                <a:solidFill>
                  <a:schemeClr val="tx1"/>
                </a:solidFill>
              </a:rPr>
            </a:br>
            <a:r>
              <a:rPr sz="1900" dirty="0" err="1"/>
              <a:t>durante</a:t>
            </a:r>
            <a:r>
              <a:rPr sz="1900" dirty="0"/>
              <a:t> 30 días</a:t>
            </a:r>
            <a:endParaRPr sz="1900" dirty="0">
              <a:solidFill>
                <a:schemeClr val="tx1"/>
              </a:solidFill>
            </a:endParaRPr>
          </a:p>
        </p:txBody>
      </p:sp>
      <p:sp>
        <p:nvSpPr>
          <p:cNvPr id="23" name="Freeform: Shape 22">
            <a:extLst>
              <a:ext uri="{FF2B5EF4-FFF2-40B4-BE49-F238E27FC236}">
                <a16:creationId xmlns:a16="http://schemas.microsoft.com/office/drawing/2014/main" id="{BB47372E-D0FF-48F8-9885-26EA4EDE90A2}"/>
              </a:ext>
            </a:extLst>
          </p:cNvPr>
          <p:cNvSpPr/>
          <p:nvPr/>
        </p:nvSpPr>
        <p:spPr>
          <a:xfrm>
            <a:off x="9200817" y="5050971"/>
            <a:ext cx="2797507"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defRPr sz="2000">
                <a:solidFill>
                  <a:schemeClr val="tx1"/>
                </a:solidFill>
              </a:defRPr>
            </a:pPr>
            <a:r>
              <a:rPr sz="1900" dirty="0"/>
              <a:t>La </a:t>
            </a:r>
            <a:r>
              <a:rPr sz="1900" dirty="0" err="1"/>
              <a:t>información</a:t>
            </a:r>
            <a:br>
              <a:rPr lang="en-US" sz="1900" dirty="0">
                <a:solidFill>
                  <a:schemeClr val="tx1"/>
                </a:solidFill>
              </a:rPr>
            </a:br>
            <a:r>
              <a:rPr sz="1900" dirty="0"/>
              <a:t>del </a:t>
            </a:r>
            <a:r>
              <a:rPr sz="1900" dirty="0" err="1"/>
              <a:t>registro</a:t>
            </a:r>
            <a:r>
              <a:rPr sz="1900" dirty="0"/>
              <a:t> de </a:t>
            </a:r>
            <a:r>
              <a:rPr sz="1900" dirty="0" err="1"/>
              <a:t>inicio</a:t>
            </a:r>
            <a:r>
              <a:rPr sz="1900" dirty="0"/>
              <a:t> de </a:t>
            </a:r>
            <a:r>
              <a:rPr sz="1900" dirty="0" err="1"/>
              <a:t>sesión</a:t>
            </a:r>
            <a:r>
              <a:rPr sz="1900" dirty="0"/>
              <a:t> y </a:t>
            </a:r>
            <a:r>
              <a:rPr sz="1900" dirty="0" err="1"/>
              <a:t>auditoría</a:t>
            </a:r>
            <a:br>
              <a:rPr lang="en-US" sz="1900" dirty="0">
                <a:solidFill>
                  <a:schemeClr val="tx1"/>
                </a:solidFill>
              </a:rPr>
            </a:br>
            <a:r>
              <a:rPr sz="1900" dirty="0" err="1"/>
              <a:t>está</a:t>
            </a:r>
            <a:r>
              <a:rPr sz="1900" dirty="0"/>
              <a:t> disponible</a:t>
            </a:r>
            <a:endParaRPr sz="1900" dirty="0">
              <a:solidFill>
                <a:schemeClr val="tx1"/>
              </a:solidFill>
            </a:endParaRPr>
          </a:p>
        </p:txBody>
      </p:sp>
      <p:pic>
        <p:nvPicPr>
          <p:cNvPr id="10" name="Picture 9" descr="Screenshot of the new user page. Two radio buttons are shown. One for Create User and one for Invite User">
            <a:extLst>
              <a:ext uri="{FF2B5EF4-FFF2-40B4-BE49-F238E27FC236}">
                <a16:creationId xmlns:a16="http://schemas.microsoft.com/office/drawing/2014/main" id="{D6A271BF-77DE-493B-825B-48471D7D13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2354" y="2216139"/>
            <a:ext cx="8011768" cy="2530032"/>
          </a:xfrm>
          <a:prstGeom prst="rect">
            <a:avLst/>
          </a:prstGeom>
        </p:spPr>
      </p:pic>
    </p:spTree>
    <p:extLst>
      <p:ext uri="{BB962C8B-B14F-4D97-AF65-F5344CB8AC3E}">
        <p14:creationId xmlns:p14="http://schemas.microsoft.com/office/powerpoint/2010/main" val="301934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defRPr>
                <a:solidFill>
                  <a:schemeClr val="tx1"/>
                </a:solidFill>
              </a:defRPr>
            </a:pPr>
            <a:r>
              <a:rPr dirty="0" err="1"/>
              <a:t>Realización</a:t>
            </a:r>
            <a:r>
              <a:rPr dirty="0"/>
              <a:t> de </a:t>
            </a:r>
            <a:r>
              <a:rPr dirty="0" err="1"/>
              <a:t>actualizaciones</a:t>
            </a:r>
            <a:r>
              <a:rPr dirty="0"/>
              <a:t> </a:t>
            </a:r>
            <a:r>
              <a:rPr dirty="0" err="1"/>
              <a:t>masivas</a:t>
            </a:r>
            <a:r>
              <a:rPr dirty="0"/>
              <a:t> de </a:t>
            </a:r>
            <a:r>
              <a:rPr dirty="0" err="1"/>
              <a:t>cuentas</a:t>
            </a:r>
            <a:endParaRPr dirty="0"/>
          </a:p>
        </p:txBody>
      </p:sp>
      <p:sp>
        <p:nvSpPr>
          <p:cNvPr id="10" name="Freeform: Shape 9">
            <a:extLst>
              <a:ext uri="{FF2B5EF4-FFF2-40B4-BE49-F238E27FC236}">
                <a16:creationId xmlns:a16="http://schemas.microsoft.com/office/drawing/2014/main" id="{F6084F3F-647F-4933-85D8-5F1690C4EA0D}"/>
              </a:ext>
            </a:extLst>
          </p:cNvPr>
          <p:cNvSpPr/>
          <p:nvPr/>
        </p:nvSpPr>
        <p:spPr>
          <a:xfrm>
            <a:off x="558223" y="4894693"/>
            <a:ext cx="3629233"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defRPr sz="2000">
                <a:solidFill>
                  <a:schemeClr val="tx1"/>
                </a:solidFill>
              </a:defRPr>
            </a:pPr>
            <a:r>
              <a:rPr dirty="0"/>
              <a:t>Azure AD </a:t>
            </a:r>
            <a:r>
              <a:rPr dirty="0" err="1"/>
              <a:t>admite</a:t>
            </a:r>
            <a:r>
              <a:rPr dirty="0"/>
              <a:t> </a:t>
            </a:r>
            <a:r>
              <a:rPr dirty="0" err="1"/>
              <a:t>actualizaciones</a:t>
            </a:r>
            <a:r>
              <a:rPr dirty="0"/>
              <a:t> </a:t>
            </a:r>
            <a:r>
              <a:rPr dirty="0" err="1"/>
              <a:t>masivas</a:t>
            </a:r>
            <a:r>
              <a:rPr dirty="0"/>
              <a:t> </a:t>
            </a:r>
            <a:br>
              <a:rPr lang="en-US" dirty="0"/>
            </a:br>
            <a:r>
              <a:rPr dirty="0"/>
              <a:t>de </a:t>
            </a:r>
            <a:r>
              <a:rPr dirty="0" err="1"/>
              <a:t>usuarios</a:t>
            </a:r>
            <a:r>
              <a:rPr dirty="0"/>
              <a:t> y </a:t>
            </a:r>
            <a:r>
              <a:rPr dirty="0" err="1"/>
              <a:t>miembros</a:t>
            </a:r>
            <a:r>
              <a:rPr dirty="0"/>
              <a:t> </a:t>
            </a:r>
            <a:br>
              <a:rPr lang="en-US" dirty="0"/>
            </a:br>
            <a:r>
              <a:rPr dirty="0"/>
              <a:t>de </a:t>
            </a:r>
            <a:r>
              <a:rPr dirty="0" err="1"/>
              <a:t>grupos</a:t>
            </a:r>
            <a:endParaRPr dirty="0"/>
          </a:p>
        </p:txBody>
      </p:sp>
      <p:sp>
        <p:nvSpPr>
          <p:cNvPr id="9" name="Freeform: Shape 8">
            <a:extLst>
              <a:ext uri="{FF2B5EF4-FFF2-40B4-BE49-F238E27FC236}">
                <a16:creationId xmlns:a16="http://schemas.microsoft.com/office/drawing/2014/main" id="{CC67C29D-13CE-4EDA-B25C-E03DB051F7C5}"/>
              </a:ext>
            </a:extLst>
          </p:cNvPr>
          <p:cNvSpPr/>
          <p:nvPr/>
        </p:nvSpPr>
        <p:spPr>
          <a:xfrm>
            <a:off x="4369457" y="4894692"/>
            <a:ext cx="3629233"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defRPr sz="2000">
                <a:solidFill>
                  <a:schemeClr val="tx1"/>
                </a:solidFill>
              </a:defRPr>
            </a:pPr>
            <a:r>
              <a:rPr dirty="0"/>
              <a:t>Cree la </a:t>
            </a:r>
            <a:r>
              <a:rPr dirty="0" err="1"/>
              <a:t>plantilla</a:t>
            </a:r>
            <a:r>
              <a:rPr dirty="0"/>
              <a:t> de </a:t>
            </a:r>
            <a:r>
              <a:rPr dirty="0" err="1"/>
              <a:t>valores</a:t>
            </a:r>
            <a:r>
              <a:rPr dirty="0"/>
              <a:t> </a:t>
            </a:r>
            <a:r>
              <a:rPr dirty="0" err="1"/>
              <a:t>separados</a:t>
            </a:r>
            <a:r>
              <a:rPr dirty="0"/>
              <a:t> </a:t>
            </a:r>
            <a:r>
              <a:rPr dirty="0" err="1"/>
              <a:t>por</a:t>
            </a:r>
            <a:r>
              <a:rPr dirty="0"/>
              <a:t> comas (CSV) que </a:t>
            </a:r>
            <a:r>
              <a:rPr dirty="0" err="1"/>
              <a:t>puede</a:t>
            </a:r>
            <a:r>
              <a:rPr dirty="0"/>
              <a:t> </a:t>
            </a:r>
            <a:r>
              <a:rPr dirty="0" err="1"/>
              <a:t>descargar</a:t>
            </a:r>
            <a:r>
              <a:rPr dirty="0"/>
              <a:t> </a:t>
            </a:r>
            <a:r>
              <a:rPr dirty="0" err="1"/>
              <a:t>desde</a:t>
            </a:r>
            <a:r>
              <a:rPr dirty="0"/>
              <a:t> </a:t>
            </a:r>
            <a:r>
              <a:rPr dirty="0" err="1"/>
              <a:t>el</a:t>
            </a:r>
            <a:r>
              <a:rPr dirty="0"/>
              <a:t> portal</a:t>
            </a:r>
          </a:p>
        </p:txBody>
      </p:sp>
      <p:sp>
        <p:nvSpPr>
          <p:cNvPr id="11" name="Freeform: Shape 10">
            <a:extLst>
              <a:ext uri="{FF2B5EF4-FFF2-40B4-BE49-F238E27FC236}">
                <a16:creationId xmlns:a16="http://schemas.microsoft.com/office/drawing/2014/main" id="{F1EF831E-263B-494E-A165-3C91F34BC23C}"/>
              </a:ext>
            </a:extLst>
          </p:cNvPr>
          <p:cNvSpPr/>
          <p:nvPr/>
        </p:nvSpPr>
        <p:spPr>
          <a:xfrm>
            <a:off x="8180691" y="4894692"/>
            <a:ext cx="3629233"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defRPr sz="2000">
                <a:solidFill>
                  <a:schemeClr val="tx1"/>
                </a:solidFill>
              </a:defRPr>
            </a:pPr>
            <a:r>
              <a:rPr dirty="0" err="1"/>
              <a:t>Debe</a:t>
            </a:r>
            <a:r>
              <a:rPr dirty="0"/>
              <a:t> </a:t>
            </a:r>
            <a:r>
              <a:rPr dirty="0" err="1"/>
              <a:t>haber</a:t>
            </a:r>
            <a:r>
              <a:rPr dirty="0"/>
              <a:t> </a:t>
            </a:r>
            <a:r>
              <a:rPr dirty="0" err="1"/>
              <a:t>iniciado</a:t>
            </a:r>
            <a:r>
              <a:rPr dirty="0"/>
              <a:t> </a:t>
            </a:r>
            <a:r>
              <a:rPr dirty="0" err="1"/>
              <a:t>sesión</a:t>
            </a:r>
            <a:r>
              <a:rPr dirty="0"/>
              <a:t> </a:t>
            </a:r>
            <a:r>
              <a:rPr dirty="0" err="1"/>
              <a:t>como</a:t>
            </a:r>
            <a:r>
              <a:rPr dirty="0"/>
              <a:t> </a:t>
            </a:r>
            <a:r>
              <a:rPr dirty="0" err="1"/>
              <a:t>administrador</a:t>
            </a:r>
            <a:r>
              <a:rPr dirty="0"/>
              <a:t> global o </a:t>
            </a:r>
            <a:r>
              <a:rPr dirty="0" err="1"/>
              <a:t>administrador</a:t>
            </a:r>
            <a:r>
              <a:rPr dirty="0"/>
              <a:t> de </a:t>
            </a:r>
            <a:r>
              <a:rPr dirty="0" err="1"/>
              <a:t>usuarios</a:t>
            </a:r>
            <a:endParaRPr dirty="0"/>
          </a:p>
        </p:txBody>
      </p:sp>
      <p:pic>
        <p:nvPicPr>
          <p:cNvPr id="3" name="Picture 2" descr="Screenshot of the bulk create user page in Azure AD. ">
            <a:extLst>
              <a:ext uri="{FF2B5EF4-FFF2-40B4-BE49-F238E27FC236}">
                <a16:creationId xmlns:a16="http://schemas.microsoft.com/office/drawing/2014/main" id="{7740676A-1072-411D-B851-F5DB71064382}"/>
              </a:ext>
            </a:extLst>
          </p:cNvPr>
          <p:cNvPicPr>
            <a:picLocks noChangeAspect="1"/>
          </p:cNvPicPr>
          <p:nvPr/>
        </p:nvPicPr>
        <p:blipFill>
          <a:blip r:embed="rId3"/>
          <a:stretch>
            <a:fillRect/>
          </a:stretch>
        </p:blipFill>
        <p:spPr>
          <a:xfrm>
            <a:off x="656050" y="1930540"/>
            <a:ext cx="10967943" cy="2225824"/>
          </a:xfrm>
          <a:prstGeom prst="rect">
            <a:avLst/>
          </a:prstGeom>
        </p:spPr>
      </p:pic>
      <p:sp>
        <p:nvSpPr>
          <p:cNvPr id="5" name="Rectangle 4">
            <a:extLst>
              <a:ext uri="{FF2B5EF4-FFF2-40B4-BE49-F238E27FC236}">
                <a16:creationId xmlns:a16="http://schemas.microsoft.com/office/drawing/2014/main" id="{3BF2B4B1-B0EA-4B47-A1AD-F26A44ADC48A}"/>
              </a:ext>
              <a:ext uri="{C183D7F6-B498-43B3-948B-1728B52AA6E4}">
                <adec:decorative xmlns:adec="http://schemas.microsoft.com/office/drawing/2017/decorative" val="1"/>
              </a:ext>
            </a:extLst>
          </p:cNvPr>
          <p:cNvSpPr/>
          <p:nvPr/>
        </p:nvSpPr>
        <p:spPr bwMode="auto">
          <a:xfrm>
            <a:off x="427038" y="1192212"/>
            <a:ext cx="11582400" cy="34167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fromWordArt="0" anchor="t" anchorCtr="0" forceAA="0" compatLnSpc="1">
            <a:prstTxWarp prst="textNoShape">
              <a:avLst/>
            </a:prstTxWarp>
            <a:noAutofit/>
          </a:bodyPr>
          <a:lstStyle/>
          <a:p>
            <a:pPr algn="ctr" defTabSz="932472" fontAlgn="base">
              <a:spcBef>
                <a:spcPct val="0"/>
              </a:spcBef>
              <a:spcAft>
                <a:spcPct val="0"/>
              </a:spcAft>
            </a:pPr>
            <a:endParaRPr sz="240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711294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dirty="0" err="1"/>
              <a:t>Creación</a:t>
            </a:r>
            <a:r>
              <a:rPr dirty="0"/>
              <a:t> de </a:t>
            </a:r>
            <a:r>
              <a:rPr dirty="0" err="1"/>
              <a:t>cuentas</a:t>
            </a:r>
            <a:r>
              <a:rPr dirty="0"/>
              <a:t> de </a:t>
            </a:r>
            <a:r>
              <a:rPr dirty="0" err="1"/>
              <a:t>grupo</a:t>
            </a:r>
            <a:endParaRPr dirty="0"/>
          </a:p>
        </p:txBody>
      </p:sp>
      <p:sp>
        <p:nvSpPr>
          <p:cNvPr id="11" name="Rectangle 10">
            <a:extLst>
              <a:ext uri="{FF2B5EF4-FFF2-40B4-BE49-F238E27FC236}">
                <a16:creationId xmlns:a16="http://schemas.microsoft.com/office/drawing/2014/main" id="{67F2BA23-EAF0-4F0E-ACE5-C863F7DA9F08}"/>
              </a:ext>
              <a:ext uri="{C183D7F6-B498-43B3-948B-1728B52AA6E4}">
                <adec:decorative xmlns:adec="http://schemas.microsoft.com/office/drawing/2017/decorative" val="1"/>
              </a:ext>
            </a:extLst>
          </p:cNvPr>
          <p:cNvSpPr/>
          <p:nvPr/>
        </p:nvSpPr>
        <p:spPr bwMode="auto">
          <a:xfrm>
            <a:off x="427038" y="1192213"/>
            <a:ext cx="11582400" cy="331672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fromWordArt="0" anchor="t" anchorCtr="0" forceAA="0" compatLnSpc="1">
            <a:prstTxWarp prst="textNoShape">
              <a:avLst/>
            </a:prstTxWarp>
            <a:noAutofit/>
          </a:bodyPr>
          <a:lstStyle/>
          <a:p>
            <a:pPr algn="ctr" defTabSz="932472" fontAlgn="base">
              <a:spcBef>
                <a:spcPct val="0"/>
              </a:spcBef>
              <a:spcAft>
                <a:spcPct val="0"/>
              </a:spcAft>
            </a:pPr>
            <a:endParaRPr sz="2400">
              <a:gradFill>
                <a:gsLst>
                  <a:gs pos="0">
                    <a:srgbClr val="FFFFFF"/>
                  </a:gs>
                  <a:gs pos="100000">
                    <a:srgbClr val="FFFFFF"/>
                  </a:gs>
                </a:gsLst>
                <a:lin ang="5400000" scaled="0"/>
              </a:gradFill>
              <a:cs typeface="Segoe UI" pitchFamily="34" charset="0"/>
            </a:endParaRPr>
          </a:p>
        </p:txBody>
      </p:sp>
      <p:pic>
        <p:nvPicPr>
          <p:cNvPr id="13" name="Picture 3" descr="Screenshot of the Users and Groups - All Groups page in the Azure Portal. All Groups is highlighted and three groups are shown: Managers, Virtual Machine Administrators, and Virtual Network Administrators. The Group Type for each group is Security and the Membership Type is Assigned">
            <a:extLst>
              <a:ext uri="{FF2B5EF4-FFF2-40B4-BE49-F238E27FC236}">
                <a16:creationId xmlns:a16="http://schemas.microsoft.com/office/drawing/2014/main" id="{0F71FC66-9E5E-4996-A453-AA80AC7790C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317580" y="1280574"/>
            <a:ext cx="9801317" cy="3110501"/>
          </a:xfrm>
          <a:prstGeom prst="rect">
            <a:avLst/>
          </a:prstGeom>
        </p:spPr>
      </p:pic>
      <p:sp>
        <p:nvSpPr>
          <p:cNvPr id="5" name="Rectangle 4">
            <a:extLst>
              <a:ext uri="{FF2B5EF4-FFF2-40B4-BE49-F238E27FC236}">
                <a16:creationId xmlns:a16="http://schemas.microsoft.com/office/drawing/2014/main" id="{9D4081B1-5032-4F80-BBEC-87A7EC21EBC2}"/>
              </a:ext>
            </a:extLst>
          </p:cNvPr>
          <p:cNvSpPr/>
          <p:nvPr/>
        </p:nvSpPr>
        <p:spPr>
          <a:xfrm>
            <a:off x="427036" y="4618794"/>
            <a:ext cx="5707881" cy="187659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defRPr sz="2200">
                <a:solidFill>
                  <a:schemeClr val="tx1"/>
                </a:solidFill>
                <a:latin typeface="+mj-lt"/>
              </a:defRPr>
            </a:pPr>
            <a:r>
              <a:rPr sz="2000" dirty="0" err="1"/>
              <a:t>Tipos</a:t>
            </a:r>
            <a:r>
              <a:rPr sz="2000" dirty="0"/>
              <a:t> de </a:t>
            </a:r>
            <a:r>
              <a:rPr sz="2000" dirty="0" err="1"/>
              <a:t>grupo</a:t>
            </a:r>
            <a:endParaRPr sz="2000" dirty="0"/>
          </a:p>
          <a:p>
            <a:pPr marL="342900" indent="-228600">
              <a:spcBef>
                <a:spcPts val="200"/>
              </a:spcBef>
              <a:spcAft>
                <a:spcPts val="300"/>
              </a:spcAft>
              <a:buFont typeface="Arial" panose="020B0604020202020204" pitchFamily="34" charset="0"/>
              <a:buChar char="•"/>
              <a:defRPr sz="2200">
                <a:solidFill>
                  <a:schemeClr val="tx1"/>
                </a:solidFill>
              </a:defRPr>
            </a:pPr>
            <a:r>
              <a:rPr sz="2000" dirty="0" err="1"/>
              <a:t>Grupos</a:t>
            </a:r>
            <a:r>
              <a:rPr sz="2000" dirty="0"/>
              <a:t> de </a:t>
            </a:r>
            <a:r>
              <a:rPr sz="2000" dirty="0" err="1"/>
              <a:t>seguridad</a:t>
            </a:r>
            <a:endParaRPr sz="2000" dirty="0"/>
          </a:p>
          <a:p>
            <a:pPr marL="342900" indent="-228600">
              <a:spcBef>
                <a:spcPts val="200"/>
              </a:spcBef>
              <a:spcAft>
                <a:spcPts val="300"/>
              </a:spcAft>
              <a:buFont typeface="Arial" panose="020B0604020202020204" pitchFamily="34" charset="0"/>
              <a:buChar char="•"/>
              <a:defRPr sz="2200">
                <a:solidFill>
                  <a:schemeClr val="tx1"/>
                </a:solidFill>
              </a:defRPr>
            </a:pPr>
            <a:r>
              <a:rPr sz="2000" dirty="0" err="1"/>
              <a:t>Grupos</a:t>
            </a:r>
            <a:r>
              <a:rPr sz="2000" dirty="0"/>
              <a:t> de Microsoft 365</a:t>
            </a:r>
          </a:p>
        </p:txBody>
      </p:sp>
      <p:sp>
        <p:nvSpPr>
          <p:cNvPr id="15" name="Rectangle 14">
            <a:extLst>
              <a:ext uri="{FF2B5EF4-FFF2-40B4-BE49-F238E27FC236}">
                <a16:creationId xmlns:a16="http://schemas.microsoft.com/office/drawing/2014/main" id="{BD242CC3-01C1-41E3-919F-6987173DA536}"/>
              </a:ext>
            </a:extLst>
          </p:cNvPr>
          <p:cNvSpPr/>
          <p:nvPr/>
        </p:nvSpPr>
        <p:spPr>
          <a:xfrm>
            <a:off x="6280061" y="4618794"/>
            <a:ext cx="5729376" cy="187659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defRPr sz="2200">
                <a:solidFill>
                  <a:schemeClr val="tx1"/>
                </a:solidFill>
                <a:latin typeface="+mj-lt"/>
              </a:defRPr>
            </a:pPr>
            <a:r>
              <a:rPr sz="2000" dirty="0" err="1"/>
              <a:t>Tipos</a:t>
            </a:r>
            <a:r>
              <a:rPr sz="2000" dirty="0"/>
              <a:t> de </a:t>
            </a:r>
            <a:r>
              <a:rPr sz="2000" dirty="0" err="1"/>
              <a:t>asignación</a:t>
            </a:r>
            <a:endParaRPr sz="2000" dirty="0"/>
          </a:p>
          <a:p>
            <a:pPr marL="342900" indent="-228600">
              <a:spcBef>
                <a:spcPts val="200"/>
              </a:spcBef>
              <a:spcAft>
                <a:spcPts val="300"/>
              </a:spcAft>
              <a:buFont typeface="Arial" panose="020B0604020202020204" pitchFamily="34" charset="0"/>
              <a:buChar char="•"/>
              <a:defRPr sz="2200">
                <a:solidFill>
                  <a:schemeClr val="tx1"/>
                </a:solidFill>
              </a:defRPr>
            </a:pPr>
            <a:r>
              <a:rPr sz="2000" dirty="0" err="1"/>
              <a:t>Asignada</a:t>
            </a:r>
            <a:endParaRPr sz="2000" dirty="0"/>
          </a:p>
          <a:p>
            <a:pPr marL="342900" indent="-228600">
              <a:spcBef>
                <a:spcPts val="200"/>
              </a:spcBef>
              <a:spcAft>
                <a:spcPts val="300"/>
              </a:spcAft>
              <a:buFont typeface="Arial" panose="020B0604020202020204" pitchFamily="34" charset="0"/>
              <a:buChar char="•"/>
              <a:defRPr sz="2200">
                <a:solidFill>
                  <a:schemeClr val="tx1"/>
                </a:solidFill>
              </a:defRPr>
            </a:pPr>
            <a:r>
              <a:rPr sz="2000" dirty="0" err="1"/>
              <a:t>Usuario</a:t>
            </a:r>
            <a:r>
              <a:rPr sz="2000" dirty="0"/>
              <a:t> </a:t>
            </a:r>
            <a:r>
              <a:rPr sz="2000" dirty="0" err="1"/>
              <a:t>dinámico</a:t>
            </a:r>
            <a:endParaRPr sz="2000" dirty="0"/>
          </a:p>
          <a:p>
            <a:pPr marL="342900" indent="-228600">
              <a:spcBef>
                <a:spcPts val="200"/>
              </a:spcBef>
              <a:spcAft>
                <a:spcPts val="300"/>
              </a:spcAft>
              <a:buFont typeface="Arial" panose="020B0604020202020204" pitchFamily="34" charset="0"/>
              <a:buChar char="•"/>
              <a:defRPr sz="2200">
                <a:solidFill>
                  <a:schemeClr val="tx1"/>
                </a:solidFill>
              </a:defRPr>
            </a:pPr>
            <a:r>
              <a:rPr sz="2000" dirty="0" err="1"/>
              <a:t>Dispositivo</a:t>
            </a:r>
            <a:r>
              <a:rPr sz="2000" dirty="0"/>
              <a:t> </a:t>
            </a:r>
            <a:r>
              <a:rPr sz="2000" dirty="0" err="1"/>
              <a:t>dinámico</a:t>
            </a:r>
            <a:r>
              <a:rPr sz="2000" dirty="0"/>
              <a:t> (solo </a:t>
            </a:r>
            <a:r>
              <a:rPr sz="2000" dirty="0" err="1"/>
              <a:t>grupos</a:t>
            </a:r>
            <a:r>
              <a:rPr sz="2000" dirty="0"/>
              <a:t> de </a:t>
            </a:r>
            <a:r>
              <a:rPr sz="2000" dirty="0" err="1"/>
              <a:t>seguridad</a:t>
            </a:r>
            <a:r>
              <a:rPr sz="2000" dirty="0"/>
              <a:t>)</a:t>
            </a:r>
          </a:p>
        </p:txBody>
      </p:sp>
    </p:spTree>
    <p:extLst>
      <p:ext uri="{BB962C8B-B14F-4D97-AF65-F5344CB8AC3E}">
        <p14:creationId xmlns:p14="http://schemas.microsoft.com/office/powerpoint/2010/main" val="2633615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F663B-3E26-476B-B207-490FBCA34D1E}"/>
              </a:ext>
            </a:extLst>
          </p:cNvPr>
          <p:cNvSpPr>
            <a:spLocks noGrp="1"/>
          </p:cNvSpPr>
          <p:nvPr>
            <p:ph type="title"/>
          </p:nvPr>
        </p:nvSpPr>
        <p:spPr/>
        <p:txBody>
          <a:bodyPr/>
          <a:lstStyle/>
          <a:p>
            <a:r>
              <a:t>Asignación de licencias a usuarios y grupos</a:t>
            </a:r>
          </a:p>
        </p:txBody>
      </p:sp>
      <p:sp>
        <p:nvSpPr>
          <p:cNvPr id="3" name="Text Placeholder 2">
            <a:extLst>
              <a:ext uri="{FF2B5EF4-FFF2-40B4-BE49-F238E27FC236}">
                <a16:creationId xmlns:a16="http://schemas.microsoft.com/office/drawing/2014/main" id="{386CFAE0-5594-44E4-A9BF-70BA9F60E048}"/>
              </a:ext>
            </a:extLst>
          </p:cNvPr>
          <p:cNvSpPr txBox="1">
            <a:spLocks/>
          </p:cNvSpPr>
          <p:nvPr/>
        </p:nvSpPr>
        <p:spPr>
          <a:xfrm>
            <a:off x="465139" y="3341184"/>
            <a:ext cx="7045134" cy="2492990"/>
          </a:xfrm>
          <a:prstGeom prst="rect">
            <a:avLst/>
          </a:prstGeom>
          <a:solidFill>
            <a:schemeClr val="bg1">
              <a:lumMod val="95000"/>
            </a:schemeClr>
          </a:solidFill>
        </p:spPr>
        <p:txBody>
          <a:bodyPr vert="horz" wrap="square" lIns="0" tIns="91440" rIns="146304" bIns="9144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12"/>
              </a:spcAft>
              <a:defRPr sz="2000">
                <a:latin typeface="+mn-lt"/>
              </a:defRPr>
            </a:pPr>
            <a:r>
              <a:rPr sz="1800" dirty="0" err="1"/>
              <a:t>Servicios</a:t>
            </a:r>
            <a:r>
              <a:rPr sz="1800" dirty="0"/>
              <a:t> </a:t>
            </a:r>
            <a:r>
              <a:rPr sz="1800" dirty="0" err="1"/>
              <a:t>adicionales</a:t>
            </a:r>
            <a:r>
              <a:rPr sz="1800" dirty="0"/>
              <a:t> (</a:t>
            </a:r>
            <a:r>
              <a:rPr sz="1800" dirty="0" err="1"/>
              <a:t>como</a:t>
            </a:r>
            <a:r>
              <a:rPr sz="1800" dirty="0"/>
              <a:t> O365 son </a:t>
            </a:r>
            <a:r>
              <a:rPr sz="1800" dirty="0" err="1"/>
              <a:t>servicios</a:t>
            </a:r>
            <a:r>
              <a:rPr sz="1800" dirty="0"/>
              <a:t> </a:t>
            </a:r>
            <a:r>
              <a:rPr sz="1800" dirty="0" err="1"/>
              <a:t>en</a:t>
            </a:r>
            <a:r>
              <a:rPr sz="1800" dirty="0"/>
              <a:t> la </a:t>
            </a:r>
            <a:r>
              <a:rPr sz="1800" dirty="0" err="1"/>
              <a:t>nube</a:t>
            </a:r>
            <a:r>
              <a:rPr sz="1800" dirty="0"/>
              <a:t> de </a:t>
            </a:r>
            <a:r>
              <a:rPr sz="1800" dirty="0" err="1"/>
              <a:t>pago</a:t>
            </a:r>
            <a:r>
              <a:rPr sz="1800" dirty="0"/>
              <a:t>)</a:t>
            </a:r>
          </a:p>
          <a:p>
            <a:pPr marL="349724" indent="-349724">
              <a:spcAft>
                <a:spcPts val="612"/>
              </a:spcAft>
              <a:buFont typeface="Arial" panose="020B0604020202020204" pitchFamily="34" charset="0"/>
              <a:buChar char="•"/>
              <a:defRPr sz="2000">
                <a:latin typeface="+mn-lt"/>
              </a:defRPr>
            </a:pPr>
            <a:r>
              <a:rPr sz="1800" dirty="0"/>
              <a:t>Los </a:t>
            </a:r>
            <a:r>
              <a:rPr sz="1800" dirty="0" err="1"/>
              <a:t>servicios</a:t>
            </a:r>
            <a:r>
              <a:rPr sz="1800" dirty="0"/>
              <a:t> </a:t>
            </a:r>
            <a:r>
              <a:rPr sz="1800" dirty="0" err="1"/>
              <a:t>en</a:t>
            </a:r>
            <a:r>
              <a:rPr sz="1800" dirty="0"/>
              <a:t> la </a:t>
            </a:r>
            <a:r>
              <a:rPr sz="1800" dirty="0" err="1"/>
              <a:t>nube</a:t>
            </a:r>
            <a:r>
              <a:rPr sz="1800" dirty="0"/>
              <a:t> de </a:t>
            </a:r>
            <a:r>
              <a:rPr sz="1800" dirty="0" err="1"/>
              <a:t>pago</a:t>
            </a:r>
            <a:r>
              <a:rPr sz="1800" dirty="0"/>
              <a:t> de Microsoft </a:t>
            </a:r>
            <a:r>
              <a:rPr sz="1800" dirty="0" err="1"/>
              <a:t>requieren</a:t>
            </a:r>
            <a:r>
              <a:rPr sz="1800" dirty="0"/>
              <a:t> </a:t>
            </a:r>
            <a:r>
              <a:rPr sz="1800" dirty="0" err="1"/>
              <a:t>licencias</a:t>
            </a:r>
            <a:r>
              <a:rPr sz="1800" dirty="0"/>
              <a:t>.</a:t>
            </a:r>
          </a:p>
          <a:p>
            <a:pPr marL="349724" indent="-349724">
              <a:spcAft>
                <a:spcPts val="612"/>
              </a:spcAft>
              <a:buFont typeface="Arial" panose="020B0604020202020204" pitchFamily="34" charset="0"/>
              <a:buChar char="•"/>
              <a:defRPr sz="2000">
                <a:latin typeface="+mn-lt"/>
              </a:defRPr>
            </a:pPr>
            <a:r>
              <a:rPr sz="1800" dirty="0"/>
              <a:t>Las </a:t>
            </a:r>
            <a:r>
              <a:rPr sz="1800" dirty="0" err="1"/>
              <a:t>licencias</a:t>
            </a:r>
            <a:r>
              <a:rPr sz="1800" dirty="0"/>
              <a:t> se </a:t>
            </a:r>
            <a:r>
              <a:rPr sz="1800" dirty="0" err="1"/>
              <a:t>asignan</a:t>
            </a:r>
            <a:r>
              <a:rPr sz="1800" dirty="0"/>
              <a:t> a </a:t>
            </a:r>
            <a:r>
              <a:rPr sz="1800" dirty="0" err="1"/>
              <a:t>los</a:t>
            </a:r>
            <a:r>
              <a:rPr sz="1800" dirty="0"/>
              <a:t> </a:t>
            </a:r>
            <a:r>
              <a:rPr sz="1800" dirty="0" err="1"/>
              <a:t>usuarios</a:t>
            </a:r>
            <a:r>
              <a:rPr sz="1800" dirty="0"/>
              <a:t> que </a:t>
            </a:r>
            <a:r>
              <a:rPr sz="1800" dirty="0" err="1"/>
              <a:t>necesitan</a:t>
            </a:r>
            <a:r>
              <a:rPr sz="1800" dirty="0"/>
              <a:t> </a:t>
            </a:r>
            <a:r>
              <a:rPr sz="1800" dirty="0" err="1"/>
              <a:t>acceso</a:t>
            </a:r>
            <a:r>
              <a:rPr sz="1800" dirty="0"/>
              <a:t> a </a:t>
            </a:r>
            <a:r>
              <a:rPr sz="1800" dirty="0" err="1"/>
              <a:t>los</a:t>
            </a:r>
            <a:r>
              <a:rPr sz="1800" dirty="0"/>
              <a:t> </a:t>
            </a:r>
            <a:r>
              <a:rPr sz="1800" dirty="0" err="1"/>
              <a:t>servicios</a:t>
            </a:r>
            <a:r>
              <a:rPr sz="1800" dirty="0"/>
              <a:t>.</a:t>
            </a:r>
          </a:p>
          <a:p>
            <a:pPr marL="349724" indent="-349724">
              <a:spcAft>
                <a:spcPts val="612"/>
              </a:spcAft>
              <a:buFont typeface="Arial" panose="020B0604020202020204" pitchFamily="34" charset="0"/>
              <a:buChar char="•"/>
              <a:defRPr sz="2000">
                <a:latin typeface="+mn-lt"/>
              </a:defRPr>
            </a:pPr>
            <a:r>
              <a:rPr sz="1800" dirty="0" err="1"/>
              <a:t>Cada</a:t>
            </a:r>
            <a:r>
              <a:rPr sz="1800" dirty="0"/>
              <a:t> </a:t>
            </a:r>
            <a:r>
              <a:rPr sz="1800" dirty="0" err="1"/>
              <a:t>usuario</a:t>
            </a:r>
            <a:r>
              <a:rPr sz="1800" dirty="0"/>
              <a:t> o </a:t>
            </a:r>
            <a:r>
              <a:rPr sz="1800" dirty="0" err="1"/>
              <a:t>grupo</a:t>
            </a:r>
            <a:r>
              <a:rPr sz="1800" dirty="0"/>
              <a:t> </a:t>
            </a:r>
            <a:r>
              <a:rPr sz="1800" dirty="0" err="1"/>
              <a:t>requiere</a:t>
            </a:r>
            <a:r>
              <a:rPr sz="1800" dirty="0"/>
              <a:t> </a:t>
            </a:r>
            <a:r>
              <a:rPr sz="1800" dirty="0" err="1"/>
              <a:t>una</a:t>
            </a:r>
            <a:r>
              <a:rPr sz="1800" dirty="0"/>
              <a:t> </a:t>
            </a:r>
            <a:r>
              <a:rPr sz="1800" dirty="0" err="1"/>
              <a:t>licencia</a:t>
            </a:r>
            <a:r>
              <a:rPr sz="1800" dirty="0"/>
              <a:t> de </a:t>
            </a:r>
            <a:r>
              <a:rPr sz="1800" dirty="0" err="1"/>
              <a:t>pago</a:t>
            </a:r>
            <a:r>
              <a:rPr sz="1800" dirty="0"/>
              <a:t> </a:t>
            </a:r>
            <a:r>
              <a:rPr sz="1800" dirty="0" err="1"/>
              <a:t>independiente</a:t>
            </a:r>
            <a:r>
              <a:rPr sz="1800" dirty="0"/>
              <a:t>.</a:t>
            </a:r>
          </a:p>
          <a:p>
            <a:pPr marL="349724" indent="-349724">
              <a:spcAft>
                <a:spcPts val="612"/>
              </a:spcAft>
              <a:buFont typeface="Arial" panose="020B0604020202020204" pitchFamily="34" charset="0"/>
              <a:buChar char="•"/>
              <a:defRPr sz="2000">
                <a:latin typeface="+mn-lt"/>
              </a:defRPr>
            </a:pPr>
            <a:r>
              <a:rPr sz="1800" dirty="0"/>
              <a:t>Los </a:t>
            </a:r>
            <a:r>
              <a:rPr sz="1800" dirty="0" err="1"/>
              <a:t>administradores</a:t>
            </a:r>
            <a:r>
              <a:rPr sz="1800" dirty="0"/>
              <a:t> </a:t>
            </a:r>
            <a:r>
              <a:rPr sz="1800" dirty="0" err="1"/>
              <a:t>usan</a:t>
            </a:r>
            <a:r>
              <a:rPr sz="1800" dirty="0"/>
              <a:t> </a:t>
            </a:r>
            <a:r>
              <a:rPr sz="1800" dirty="0" err="1"/>
              <a:t>portales</a:t>
            </a:r>
            <a:r>
              <a:rPr sz="1800" dirty="0"/>
              <a:t> de </a:t>
            </a:r>
            <a:r>
              <a:rPr sz="1800" dirty="0" err="1"/>
              <a:t>administración</a:t>
            </a:r>
            <a:r>
              <a:rPr sz="1800" dirty="0"/>
              <a:t> y cmdlets de PowerShell para </a:t>
            </a:r>
            <a:r>
              <a:rPr sz="1800" dirty="0" err="1"/>
              <a:t>administrar</a:t>
            </a:r>
            <a:r>
              <a:rPr sz="1800" dirty="0"/>
              <a:t> </a:t>
            </a:r>
            <a:r>
              <a:rPr sz="1800" dirty="0" err="1"/>
              <a:t>licencias</a:t>
            </a:r>
            <a:r>
              <a:rPr sz="1800" dirty="0"/>
              <a:t>.</a:t>
            </a:r>
          </a:p>
        </p:txBody>
      </p:sp>
      <p:sp>
        <p:nvSpPr>
          <p:cNvPr id="4" name="Text Placeholder 2">
            <a:extLst>
              <a:ext uri="{FF2B5EF4-FFF2-40B4-BE49-F238E27FC236}">
                <a16:creationId xmlns:a16="http://schemas.microsoft.com/office/drawing/2014/main" id="{3A954253-4AE2-4A43-AB18-919BE6E4339E}"/>
              </a:ext>
            </a:extLst>
          </p:cNvPr>
          <p:cNvSpPr txBox="1">
            <a:spLocks/>
          </p:cNvSpPr>
          <p:nvPr/>
        </p:nvSpPr>
        <p:spPr>
          <a:xfrm>
            <a:off x="465139" y="1394503"/>
            <a:ext cx="7045133" cy="1855465"/>
          </a:xfrm>
          <a:prstGeom prst="rect">
            <a:avLst/>
          </a:prstGeom>
          <a:solidFill>
            <a:schemeClr val="bg1">
              <a:lumMod val="95000"/>
            </a:schemeClr>
          </a:solidFill>
        </p:spPr>
        <p:txBody>
          <a:bodyPr vert="horz" wrap="square" lIns="0" tIns="93260" rIns="0" bIns="9326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612"/>
              </a:spcAft>
              <a:defRPr sz="2000">
                <a:latin typeface="+mn-lt"/>
              </a:defRPr>
            </a:pPr>
            <a:r>
              <a:rPr sz="1900" dirty="0"/>
              <a:t>Microsoft Azure es un </a:t>
            </a:r>
            <a:r>
              <a:rPr sz="1900" dirty="0" err="1"/>
              <a:t>servicio</a:t>
            </a:r>
            <a:r>
              <a:rPr sz="1900" dirty="0"/>
              <a:t> </a:t>
            </a:r>
            <a:r>
              <a:rPr sz="1900" dirty="0" err="1"/>
              <a:t>en</a:t>
            </a:r>
            <a:r>
              <a:rPr sz="1900" dirty="0"/>
              <a:t> la </a:t>
            </a:r>
            <a:r>
              <a:rPr sz="1900" dirty="0" err="1"/>
              <a:t>nube</a:t>
            </a:r>
            <a:r>
              <a:rPr sz="1900" dirty="0"/>
              <a:t> que </a:t>
            </a:r>
            <a:r>
              <a:rPr sz="1900" dirty="0" err="1"/>
              <a:t>proporciona</a:t>
            </a:r>
            <a:r>
              <a:rPr sz="1900" dirty="0"/>
              <a:t> </a:t>
            </a:r>
            <a:r>
              <a:rPr sz="1900" dirty="0" err="1"/>
              <a:t>muchos</a:t>
            </a:r>
            <a:r>
              <a:rPr sz="1900" dirty="0"/>
              <a:t> </a:t>
            </a:r>
            <a:r>
              <a:rPr sz="1900" dirty="0" err="1"/>
              <a:t>servicios</a:t>
            </a:r>
            <a:r>
              <a:rPr sz="1900" dirty="0"/>
              <a:t> </a:t>
            </a:r>
            <a:r>
              <a:rPr sz="1900" dirty="0" err="1"/>
              <a:t>integrados</a:t>
            </a:r>
            <a:r>
              <a:rPr sz="1900" dirty="0"/>
              <a:t> de forma </a:t>
            </a:r>
            <a:r>
              <a:rPr sz="1900" dirty="0" err="1"/>
              <a:t>gratuita</a:t>
            </a:r>
            <a:r>
              <a:rPr sz="1900" dirty="0"/>
              <a:t>.</a:t>
            </a:r>
          </a:p>
          <a:p>
            <a:pPr marL="349724" indent="-349724">
              <a:spcAft>
                <a:spcPts val="612"/>
              </a:spcAft>
              <a:buFont typeface="Arial" panose="020B0604020202020204" pitchFamily="34" charset="0"/>
              <a:buChar char="•"/>
              <a:defRPr sz="2000">
                <a:latin typeface="+mn-lt"/>
              </a:defRPr>
            </a:pPr>
            <a:r>
              <a:rPr sz="1900" dirty="0"/>
              <a:t>Azure AD se </a:t>
            </a:r>
            <a:r>
              <a:rPr sz="1900" dirty="0" err="1"/>
              <a:t>incluye</a:t>
            </a:r>
            <a:r>
              <a:rPr sz="1900" dirty="0"/>
              <a:t> </a:t>
            </a:r>
            <a:r>
              <a:rPr sz="1900" dirty="0" err="1"/>
              <a:t>como</a:t>
            </a:r>
            <a:r>
              <a:rPr sz="1900" dirty="0"/>
              <a:t> un </a:t>
            </a:r>
            <a:r>
              <a:rPr sz="1900" dirty="0" err="1"/>
              <a:t>servicio</a:t>
            </a:r>
            <a:r>
              <a:rPr sz="1900" dirty="0"/>
              <a:t> </a:t>
            </a:r>
            <a:r>
              <a:rPr sz="1900" dirty="0" err="1"/>
              <a:t>gratuito</a:t>
            </a:r>
            <a:r>
              <a:rPr sz="1900" dirty="0"/>
              <a:t>.</a:t>
            </a:r>
          </a:p>
          <a:p>
            <a:pPr marL="349724" indent="-349724">
              <a:spcAft>
                <a:spcPts val="612"/>
              </a:spcAft>
              <a:buFont typeface="Arial" panose="020B0604020202020204" pitchFamily="34" charset="0"/>
              <a:buChar char="•"/>
              <a:defRPr sz="2000">
                <a:latin typeface="+mn-lt"/>
              </a:defRPr>
            </a:pPr>
            <a:r>
              <a:rPr sz="1900" dirty="0" err="1"/>
              <a:t>Obtención</a:t>
            </a:r>
            <a:r>
              <a:rPr sz="1900" dirty="0"/>
              <a:t> de </a:t>
            </a:r>
            <a:r>
              <a:rPr sz="1900" dirty="0" err="1"/>
              <a:t>funcionalidad</a:t>
            </a:r>
            <a:r>
              <a:rPr sz="1900" dirty="0"/>
              <a:t> </a:t>
            </a:r>
            <a:r>
              <a:rPr sz="1900" dirty="0" err="1"/>
              <a:t>adicional</a:t>
            </a:r>
            <a:r>
              <a:rPr sz="1900" dirty="0"/>
              <a:t> de Azure AD con </a:t>
            </a:r>
            <a:r>
              <a:rPr sz="1900" dirty="0" err="1"/>
              <a:t>una</a:t>
            </a:r>
            <a:r>
              <a:rPr sz="1900" dirty="0"/>
              <a:t> </a:t>
            </a:r>
            <a:r>
              <a:rPr sz="1900" dirty="0" err="1"/>
              <a:t>licencia</a:t>
            </a:r>
            <a:r>
              <a:rPr sz="1900" dirty="0"/>
              <a:t> P1 o P2</a:t>
            </a:r>
          </a:p>
        </p:txBody>
      </p:sp>
      <p:sp>
        <p:nvSpPr>
          <p:cNvPr id="7" name="TextBox 6">
            <a:extLst>
              <a:ext uri="{FF2B5EF4-FFF2-40B4-BE49-F238E27FC236}">
                <a16:creationId xmlns:a16="http://schemas.microsoft.com/office/drawing/2014/main" id="{2EC5E35C-165E-4CDB-A302-4D90FFF5C72B}"/>
              </a:ext>
            </a:extLst>
          </p:cNvPr>
          <p:cNvSpPr txBox="1"/>
          <p:nvPr/>
        </p:nvSpPr>
        <p:spPr>
          <a:xfrm>
            <a:off x="8086531" y="1949146"/>
            <a:ext cx="3754949" cy="3234732"/>
          </a:xfrm>
          <a:prstGeom prst="rect">
            <a:avLst/>
          </a:prstGeom>
          <a:noFill/>
        </p:spPr>
        <p:txBody>
          <a:bodyPr wrap="square" lIns="182880" tIns="146304" rIns="182880" bIns="146304">
            <a:spAutoFit/>
          </a:bodyPr>
          <a:lstStyle/>
          <a:p>
            <a:pPr marL="342900" indent="-342900">
              <a:lnSpc>
                <a:spcPct val="90000"/>
              </a:lnSpc>
              <a:spcAft>
                <a:spcPts val="600"/>
              </a:spcAft>
              <a:buFont typeface="Wingdings" panose="05000000000000000000" pitchFamily="2" charset="2"/>
              <a:buChar char="q"/>
              <a:defRPr sz="2000">
                <a:gradFill>
                  <a:gsLst>
                    <a:gs pos="2917">
                      <a:schemeClr val="tx1"/>
                    </a:gs>
                    <a:gs pos="30000">
                      <a:schemeClr val="tx1"/>
                    </a:gs>
                  </a:gsLst>
                  <a:lin ang="5400000" scaled="0"/>
                </a:gradFill>
              </a:defRPr>
            </a:pPr>
            <a:r>
              <a:rPr sz="1900" dirty="0"/>
              <a:t>Consulta de </a:t>
            </a:r>
            <a:r>
              <a:rPr sz="1900" dirty="0" err="1"/>
              <a:t>los</a:t>
            </a:r>
            <a:r>
              <a:rPr sz="1900" dirty="0"/>
              <a:t> planes de </a:t>
            </a:r>
            <a:r>
              <a:rPr sz="1900" dirty="0" err="1"/>
              <a:t>licencia</a:t>
            </a:r>
            <a:r>
              <a:rPr sz="1900" dirty="0"/>
              <a:t> y sus </a:t>
            </a:r>
            <a:r>
              <a:rPr sz="1900" dirty="0" err="1"/>
              <a:t>detalles</a:t>
            </a:r>
            <a:endParaRPr sz="1900" dirty="0"/>
          </a:p>
          <a:p>
            <a:pPr marL="342900" indent="-342900">
              <a:lnSpc>
                <a:spcPct val="90000"/>
              </a:lnSpc>
              <a:spcAft>
                <a:spcPts val="600"/>
              </a:spcAft>
              <a:buFont typeface="Wingdings" panose="05000000000000000000" pitchFamily="2" charset="2"/>
              <a:buChar char="q"/>
              <a:defRPr sz="2000">
                <a:gradFill>
                  <a:gsLst>
                    <a:gs pos="2917">
                      <a:schemeClr val="tx1"/>
                    </a:gs>
                    <a:gs pos="30000">
                      <a:schemeClr val="tx1"/>
                    </a:gs>
                  </a:gsLst>
                  <a:lin ang="5400000" scaled="0"/>
                </a:gradFill>
              </a:defRPr>
            </a:pPr>
            <a:r>
              <a:rPr sz="1900" dirty="0" err="1"/>
              <a:t>Establecimiento</a:t>
            </a:r>
            <a:r>
              <a:rPr sz="1900" dirty="0"/>
              <a:t> del </a:t>
            </a:r>
            <a:r>
              <a:rPr sz="1900" dirty="0" err="1"/>
              <a:t>parámetro</a:t>
            </a:r>
            <a:r>
              <a:rPr sz="1900" dirty="0"/>
              <a:t> </a:t>
            </a:r>
            <a:r>
              <a:rPr sz="1900" dirty="0" err="1"/>
              <a:t>Ubicación</a:t>
            </a:r>
            <a:r>
              <a:rPr sz="1900" dirty="0"/>
              <a:t> de </a:t>
            </a:r>
            <a:r>
              <a:rPr sz="1900" dirty="0" err="1"/>
              <a:t>uso</a:t>
            </a:r>
            <a:endParaRPr sz="1900" dirty="0"/>
          </a:p>
          <a:p>
            <a:pPr marL="342900" indent="-342900">
              <a:lnSpc>
                <a:spcPct val="90000"/>
              </a:lnSpc>
              <a:spcAft>
                <a:spcPts val="600"/>
              </a:spcAft>
              <a:buFont typeface="Wingdings" panose="05000000000000000000" pitchFamily="2" charset="2"/>
              <a:buChar char="q"/>
              <a:defRPr sz="2000">
                <a:gradFill>
                  <a:gsLst>
                    <a:gs pos="2917">
                      <a:schemeClr val="tx1"/>
                    </a:gs>
                    <a:gs pos="30000">
                      <a:schemeClr val="tx1"/>
                    </a:gs>
                  </a:gsLst>
                  <a:lin ang="5400000" scaled="0"/>
                </a:gradFill>
              </a:defRPr>
            </a:pPr>
            <a:r>
              <a:rPr sz="1900" dirty="0" err="1"/>
              <a:t>Asignación</a:t>
            </a:r>
            <a:r>
              <a:rPr sz="1900" dirty="0"/>
              <a:t> de </a:t>
            </a:r>
            <a:r>
              <a:rPr sz="1900" dirty="0" err="1"/>
              <a:t>licencias</a:t>
            </a:r>
            <a:r>
              <a:rPr sz="1900" dirty="0"/>
              <a:t> </a:t>
            </a:r>
            <a:br>
              <a:rPr lang="en-US" sz="1900" dirty="0"/>
            </a:br>
            <a:r>
              <a:rPr sz="1900" dirty="0"/>
              <a:t>a </a:t>
            </a:r>
            <a:r>
              <a:rPr sz="1900" dirty="0" err="1"/>
              <a:t>usuarios</a:t>
            </a:r>
            <a:r>
              <a:rPr sz="1900" dirty="0"/>
              <a:t> y </a:t>
            </a:r>
            <a:r>
              <a:rPr sz="1900" dirty="0" err="1"/>
              <a:t>grupos</a:t>
            </a:r>
            <a:endParaRPr sz="1900" dirty="0"/>
          </a:p>
          <a:p>
            <a:pPr marL="342900" indent="-342900">
              <a:lnSpc>
                <a:spcPct val="90000"/>
              </a:lnSpc>
              <a:spcAft>
                <a:spcPts val="600"/>
              </a:spcAft>
              <a:buFont typeface="Wingdings" panose="05000000000000000000" pitchFamily="2" charset="2"/>
              <a:buChar char="q"/>
              <a:defRPr sz="2000">
                <a:gradFill>
                  <a:gsLst>
                    <a:gs pos="2917">
                      <a:schemeClr val="tx1"/>
                    </a:gs>
                    <a:gs pos="30000">
                      <a:schemeClr val="tx1"/>
                    </a:gs>
                  </a:gsLst>
                  <a:lin ang="5400000" scaled="0"/>
                </a:gradFill>
              </a:defRPr>
            </a:pPr>
            <a:r>
              <a:rPr sz="1900" dirty="0"/>
              <a:t>Cambio de planes de </a:t>
            </a:r>
            <a:r>
              <a:rPr sz="1900" dirty="0" err="1"/>
              <a:t>licencia</a:t>
            </a:r>
            <a:r>
              <a:rPr sz="1900" dirty="0"/>
              <a:t> para </a:t>
            </a:r>
            <a:r>
              <a:rPr sz="1900" dirty="0" err="1"/>
              <a:t>usuarios</a:t>
            </a:r>
            <a:r>
              <a:rPr sz="1900" dirty="0"/>
              <a:t> </a:t>
            </a:r>
            <a:br>
              <a:rPr lang="en-US" sz="1900" dirty="0"/>
            </a:br>
            <a:r>
              <a:rPr sz="1900" dirty="0"/>
              <a:t>y </a:t>
            </a:r>
            <a:r>
              <a:rPr sz="1900" dirty="0" err="1"/>
              <a:t>grupos</a:t>
            </a:r>
            <a:endParaRPr sz="1900" dirty="0"/>
          </a:p>
          <a:p>
            <a:pPr marL="342900" indent="-342900">
              <a:lnSpc>
                <a:spcPct val="90000"/>
              </a:lnSpc>
              <a:spcAft>
                <a:spcPts val="600"/>
              </a:spcAft>
              <a:buFont typeface="Wingdings" panose="05000000000000000000" pitchFamily="2" charset="2"/>
              <a:buChar char="q"/>
              <a:defRPr sz="2000">
                <a:gradFill>
                  <a:gsLst>
                    <a:gs pos="2917">
                      <a:schemeClr val="tx1"/>
                    </a:gs>
                    <a:gs pos="30000">
                      <a:schemeClr val="tx1"/>
                    </a:gs>
                  </a:gsLst>
                  <a:lin ang="5400000" scaled="0"/>
                </a:gradFill>
              </a:defRPr>
            </a:pPr>
            <a:r>
              <a:rPr sz="1900" dirty="0" err="1"/>
              <a:t>Eliminación</a:t>
            </a:r>
            <a:r>
              <a:rPr sz="1900" dirty="0"/>
              <a:t> de </a:t>
            </a:r>
            <a:r>
              <a:rPr sz="1900" dirty="0" err="1"/>
              <a:t>una</a:t>
            </a:r>
            <a:r>
              <a:rPr sz="1900" dirty="0"/>
              <a:t> </a:t>
            </a:r>
            <a:r>
              <a:rPr sz="1900" dirty="0" err="1"/>
              <a:t>licencia</a:t>
            </a:r>
            <a:endParaRPr sz="1900" dirty="0"/>
          </a:p>
        </p:txBody>
      </p:sp>
      <p:sp>
        <p:nvSpPr>
          <p:cNvPr id="9" name="Rectangle 8">
            <a:extLst>
              <a:ext uri="{FF2B5EF4-FFF2-40B4-BE49-F238E27FC236}">
                <a16:creationId xmlns:a16="http://schemas.microsoft.com/office/drawing/2014/main" id="{2F311426-81B3-435A-AF45-664855A823FE}"/>
              </a:ext>
              <a:ext uri="{C183D7F6-B498-43B3-948B-1728B52AA6E4}">
                <adec:decorative xmlns:adec="http://schemas.microsoft.com/office/drawing/2017/decorative" val="1"/>
              </a:ext>
            </a:extLst>
          </p:cNvPr>
          <p:cNvSpPr/>
          <p:nvPr/>
        </p:nvSpPr>
        <p:spPr bwMode="auto">
          <a:xfrm>
            <a:off x="7861235" y="1394503"/>
            <a:ext cx="4110101" cy="443967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fromWordArt="0" anchor="t" anchorCtr="0" forceAA="0" compatLnSpc="1">
            <a:prstTxWarp prst="textNoShape">
              <a:avLst/>
            </a:prstTxWarp>
            <a:noAutofit/>
          </a:bodyPr>
          <a:lstStyle/>
          <a:p>
            <a:pPr algn="ctr" defTabSz="932472" fontAlgn="base">
              <a:spcBef>
                <a:spcPct val="0"/>
              </a:spcBef>
              <a:spcAft>
                <a:spcPct val="0"/>
              </a:spcAft>
            </a:pPr>
            <a:endParaRPr sz="240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26085030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5CBAE-9A31-4507-B151-EA8849DDE6D9}"/>
              </a:ext>
            </a:extLst>
          </p:cNvPr>
          <p:cNvSpPr>
            <a:spLocks noGrp="1"/>
          </p:cNvSpPr>
          <p:nvPr>
            <p:ph type="title"/>
          </p:nvPr>
        </p:nvSpPr>
        <p:spPr/>
        <p:txBody>
          <a:bodyPr/>
          <a:lstStyle/>
          <a:p>
            <a:r>
              <a:rPr dirty="0" err="1"/>
              <a:t>Creación</a:t>
            </a:r>
            <a:r>
              <a:rPr dirty="0"/>
              <a:t> de </a:t>
            </a:r>
            <a:r>
              <a:rPr dirty="0" err="1"/>
              <a:t>unidades</a:t>
            </a:r>
            <a:r>
              <a:rPr dirty="0"/>
              <a:t> </a:t>
            </a:r>
            <a:r>
              <a:rPr dirty="0" err="1"/>
              <a:t>administrativas</a:t>
            </a:r>
            <a:endParaRPr dirty="0"/>
          </a:p>
        </p:txBody>
      </p:sp>
      <p:sp>
        <p:nvSpPr>
          <p:cNvPr id="15" name="Rectangle 14" descr="Cre">
            <a:extLst>
              <a:ext uri="{FF2B5EF4-FFF2-40B4-BE49-F238E27FC236}">
                <a16:creationId xmlns:a16="http://schemas.microsoft.com/office/drawing/2014/main" id="{293DE8C9-E825-447F-B9FF-51F3564C8F76}"/>
              </a:ext>
            </a:extLst>
          </p:cNvPr>
          <p:cNvSpPr/>
          <p:nvPr/>
        </p:nvSpPr>
        <p:spPr bwMode="auto">
          <a:xfrm>
            <a:off x="684891" y="1558040"/>
            <a:ext cx="6100920" cy="6989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fromWordArt="0" anchor="ctr" anchorCtr="0" forceAA="0" compatLnSpc="1">
            <a:prstTxWarp prst="textNoShape">
              <a:avLst/>
            </a:prstTxWarp>
            <a:noAutofit/>
          </a:bodyPr>
          <a:lstStyle/>
          <a:p>
            <a:pPr defTabSz="932472" fontAlgn="base">
              <a:lnSpc>
                <a:spcPct val="90000"/>
              </a:lnSpc>
              <a:spcBef>
                <a:spcPct val="0"/>
              </a:spcBef>
              <a:spcAft>
                <a:spcPct val="0"/>
              </a:spcAft>
              <a:defRPr sz="2000">
                <a:solidFill>
                  <a:schemeClr val="tx1"/>
                </a:solidFill>
                <a:ea typeface="Segoe UI" pitchFamily="34" charset="0"/>
                <a:cs typeface="Segoe UI" pitchFamily="34" charset="0"/>
              </a:defRPr>
            </a:pPr>
            <a:r>
              <a:rPr dirty="0" err="1"/>
              <a:t>Creación</a:t>
            </a:r>
            <a:r>
              <a:rPr dirty="0"/>
              <a:t> de </a:t>
            </a:r>
            <a:r>
              <a:rPr dirty="0" err="1"/>
              <a:t>una</a:t>
            </a:r>
            <a:r>
              <a:rPr dirty="0"/>
              <a:t> </a:t>
            </a:r>
            <a:r>
              <a:rPr dirty="0" err="1"/>
              <a:t>unidad</a:t>
            </a:r>
            <a:r>
              <a:rPr dirty="0"/>
              <a:t> </a:t>
            </a:r>
            <a:r>
              <a:rPr dirty="0" err="1"/>
              <a:t>administrativa</a:t>
            </a:r>
            <a:endParaRPr dirty="0"/>
          </a:p>
        </p:txBody>
      </p:sp>
      <p:sp>
        <p:nvSpPr>
          <p:cNvPr id="17" name="Rectangle 16" descr="Cre">
            <a:extLst>
              <a:ext uri="{FF2B5EF4-FFF2-40B4-BE49-F238E27FC236}">
                <a16:creationId xmlns:a16="http://schemas.microsoft.com/office/drawing/2014/main" id="{7D152784-4904-411C-80BF-E666F9F3032A}"/>
              </a:ext>
            </a:extLst>
          </p:cNvPr>
          <p:cNvSpPr/>
          <p:nvPr/>
        </p:nvSpPr>
        <p:spPr bwMode="auto">
          <a:xfrm>
            <a:off x="684891" y="2518183"/>
            <a:ext cx="6100920" cy="8176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fromWordArt="0" anchor="ctr" anchorCtr="0" forceAA="0" compatLnSpc="1">
            <a:prstTxWarp prst="textNoShape">
              <a:avLst/>
            </a:prstTxWarp>
            <a:noAutofit/>
          </a:bodyPr>
          <a:lstStyle/>
          <a:p>
            <a:pPr defTabSz="932472" fontAlgn="base">
              <a:lnSpc>
                <a:spcPct val="90000"/>
              </a:lnSpc>
              <a:spcBef>
                <a:spcPct val="0"/>
              </a:spcBef>
              <a:spcAft>
                <a:spcPct val="0"/>
              </a:spcAft>
              <a:defRPr sz="2000">
                <a:solidFill>
                  <a:schemeClr val="tx1"/>
                </a:solidFill>
                <a:ea typeface="Segoe UI" pitchFamily="34" charset="0"/>
                <a:cs typeface="Segoe UI" pitchFamily="34" charset="0"/>
              </a:defRPr>
            </a:pPr>
            <a:r>
              <a:rPr dirty="0" err="1"/>
              <a:t>Rellene</a:t>
            </a:r>
            <a:r>
              <a:rPr dirty="0"/>
              <a:t> la </a:t>
            </a:r>
            <a:r>
              <a:rPr dirty="0" err="1"/>
              <a:t>unidad</a:t>
            </a:r>
            <a:r>
              <a:rPr dirty="0"/>
              <a:t> </a:t>
            </a:r>
            <a:r>
              <a:rPr dirty="0" err="1"/>
              <a:t>administrativa</a:t>
            </a:r>
            <a:r>
              <a:rPr dirty="0"/>
              <a:t> con </a:t>
            </a:r>
            <a:r>
              <a:rPr dirty="0" err="1"/>
              <a:t>usuarios</a:t>
            </a:r>
            <a:r>
              <a:rPr dirty="0"/>
              <a:t> </a:t>
            </a:r>
            <a:br>
              <a:rPr lang="en-US" dirty="0"/>
            </a:br>
            <a:r>
              <a:rPr dirty="0"/>
              <a:t>o </a:t>
            </a:r>
            <a:r>
              <a:rPr dirty="0" err="1"/>
              <a:t>grupos</a:t>
            </a:r>
            <a:r>
              <a:rPr dirty="0"/>
              <a:t> de Azure AD</a:t>
            </a:r>
          </a:p>
        </p:txBody>
      </p:sp>
      <p:sp>
        <p:nvSpPr>
          <p:cNvPr id="3" name="Rectangle 2" descr="Cre">
            <a:extLst>
              <a:ext uri="{FF2B5EF4-FFF2-40B4-BE49-F238E27FC236}">
                <a16:creationId xmlns:a16="http://schemas.microsoft.com/office/drawing/2014/main" id="{7756E495-791C-4460-BF1C-F19E9A39138A}"/>
              </a:ext>
            </a:extLst>
          </p:cNvPr>
          <p:cNvSpPr/>
          <p:nvPr/>
        </p:nvSpPr>
        <p:spPr bwMode="auto">
          <a:xfrm>
            <a:off x="684891" y="3597010"/>
            <a:ext cx="6100920" cy="80877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fromWordArt="0" anchor="ctr" anchorCtr="0" forceAA="0" compatLnSpc="1">
            <a:prstTxWarp prst="textNoShape">
              <a:avLst/>
            </a:prstTxWarp>
            <a:noAutofit/>
          </a:bodyPr>
          <a:lstStyle/>
          <a:p>
            <a:pPr defTabSz="932472" fontAlgn="base">
              <a:lnSpc>
                <a:spcPct val="90000"/>
              </a:lnSpc>
              <a:spcBef>
                <a:spcPct val="0"/>
              </a:spcBef>
              <a:spcAft>
                <a:spcPct val="0"/>
              </a:spcAft>
              <a:defRPr sz="2000">
                <a:solidFill>
                  <a:schemeClr val="tx1"/>
                </a:solidFill>
                <a:ea typeface="Segoe UI" pitchFamily="34" charset="0"/>
                <a:cs typeface="Segoe UI" pitchFamily="34" charset="0"/>
              </a:defRPr>
            </a:pPr>
            <a:r>
              <a:t>Cree un rol con los permisos adecuados en el ámbito de la unidad administrativa</a:t>
            </a:r>
          </a:p>
        </p:txBody>
      </p:sp>
      <p:sp>
        <p:nvSpPr>
          <p:cNvPr id="19" name="Rectangle 18" descr="Cre">
            <a:extLst>
              <a:ext uri="{FF2B5EF4-FFF2-40B4-BE49-F238E27FC236}">
                <a16:creationId xmlns:a16="http://schemas.microsoft.com/office/drawing/2014/main" id="{B6E6DA29-33ED-4654-8230-8505BE5D7507}"/>
              </a:ext>
            </a:extLst>
          </p:cNvPr>
          <p:cNvSpPr/>
          <p:nvPr/>
        </p:nvSpPr>
        <p:spPr bwMode="auto">
          <a:xfrm>
            <a:off x="684891" y="4666996"/>
            <a:ext cx="6100920" cy="8176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fromWordArt="0" anchor="ctr" anchorCtr="0" forceAA="0" compatLnSpc="1">
            <a:prstTxWarp prst="textNoShape">
              <a:avLst/>
            </a:prstTxWarp>
            <a:noAutofit/>
          </a:bodyPr>
          <a:lstStyle/>
          <a:p>
            <a:pPr algn="l">
              <a:defRPr sz="2000">
                <a:solidFill>
                  <a:srgbClr val="171717"/>
                </a:solidFill>
                <a:effectLst/>
              </a:defRPr>
            </a:pPr>
            <a:r>
              <a:t>Agregue miembros de TI al grupo</a:t>
            </a:r>
          </a:p>
        </p:txBody>
      </p:sp>
      <p:sp>
        <p:nvSpPr>
          <p:cNvPr id="34" name="TextBox 33">
            <a:extLst>
              <a:ext uri="{FF2B5EF4-FFF2-40B4-BE49-F238E27FC236}">
                <a16:creationId xmlns:a16="http://schemas.microsoft.com/office/drawing/2014/main" id="{6E5B9834-675E-4F51-8074-41FD564FC808}"/>
              </a:ext>
              <a:ext uri="{C183D7F6-B498-43B3-948B-1728B52AA6E4}">
                <adec:decorative xmlns:adec="http://schemas.microsoft.com/office/drawing/2017/decorative" val="1"/>
              </a:ext>
            </a:extLst>
          </p:cNvPr>
          <p:cNvSpPr txBox="1"/>
          <p:nvPr/>
        </p:nvSpPr>
        <p:spPr>
          <a:xfrm>
            <a:off x="7506939" y="4561286"/>
            <a:ext cx="3873799" cy="923330"/>
          </a:xfrm>
          <a:prstGeom prst="rect">
            <a:avLst/>
          </a:prstGeom>
          <a:noFill/>
        </p:spPr>
        <p:txBody>
          <a:bodyPr wrap="square">
            <a:spAutoFit/>
          </a:bodyPr>
          <a:lstStyle/>
          <a:p>
            <a:pPr algn="ctr">
              <a:spcAft>
                <a:spcPts val="1200"/>
              </a:spcAft>
              <a:defRPr>
                <a:solidFill>
                  <a:srgbClr val="171717"/>
                </a:solidFill>
                <a:effectLst/>
                <a:latin typeface="Segoe UI" panose="020B0502040204020203" pitchFamily="34" charset="0"/>
              </a:defRPr>
            </a:pPr>
            <a:r>
              <a:t>Azure AD Premium P1 o P2 para cada administrador de roles con privilegios o administrador global</a:t>
            </a:r>
          </a:p>
        </p:txBody>
      </p:sp>
      <p:pic>
        <p:nvPicPr>
          <p:cNvPr id="36" name="Picture 35">
            <a:extLst>
              <a:ext uri="{FF2B5EF4-FFF2-40B4-BE49-F238E27FC236}">
                <a16:creationId xmlns:a16="http://schemas.microsoft.com/office/drawing/2014/main" id="{A3F111C7-3592-4108-916D-EC8495F6109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276109" y="1558040"/>
            <a:ext cx="2477438" cy="2858583"/>
          </a:xfrm>
          <a:prstGeom prst="rect">
            <a:avLst/>
          </a:prstGeom>
          <a:ln>
            <a:solidFill>
              <a:schemeClr val="bg1">
                <a:lumMod val="85000"/>
              </a:schemeClr>
            </a:solidFill>
          </a:ln>
        </p:spPr>
      </p:pic>
      <p:sp>
        <p:nvSpPr>
          <p:cNvPr id="37" name="Rectangle 36">
            <a:extLst>
              <a:ext uri="{FF2B5EF4-FFF2-40B4-BE49-F238E27FC236}">
                <a16:creationId xmlns:a16="http://schemas.microsoft.com/office/drawing/2014/main" id="{668061DE-0D18-4B99-8F87-797AFCBD366E}"/>
              </a:ext>
              <a:ext uri="{C183D7F6-B498-43B3-948B-1728B52AA6E4}">
                <adec:decorative xmlns:adec="http://schemas.microsoft.com/office/drawing/2017/decorative" val="1"/>
              </a:ext>
            </a:extLst>
          </p:cNvPr>
          <p:cNvSpPr/>
          <p:nvPr/>
        </p:nvSpPr>
        <p:spPr bwMode="auto">
          <a:xfrm>
            <a:off x="6997566" y="1319397"/>
            <a:ext cx="4754018" cy="4398009"/>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2654563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0780024-44E7-4594-BFB7-412A2CE7712B}"/>
              </a:ext>
              <a:ext uri="{C183D7F6-B498-43B3-948B-1728B52AA6E4}">
                <adec:decorative xmlns:adec="http://schemas.microsoft.com/office/drawing/2017/decorative" val="1"/>
              </a:ext>
            </a:extLst>
          </p:cNvPr>
          <p:cNvGrpSpPr/>
          <p:nvPr/>
        </p:nvGrpSpPr>
        <p:grpSpPr>
          <a:xfrm>
            <a:off x="4754108" y="1219000"/>
            <a:ext cx="7101919" cy="3318762"/>
            <a:chOff x="1717831" y="1683059"/>
            <a:chExt cx="10761637" cy="3318762"/>
          </a:xfrm>
        </p:grpSpPr>
        <p:sp>
          <p:nvSpPr>
            <p:cNvPr id="8" name="TextBox 7">
              <a:extLst>
                <a:ext uri="{FF2B5EF4-FFF2-40B4-BE49-F238E27FC236}">
                  <a16:creationId xmlns:a16="http://schemas.microsoft.com/office/drawing/2014/main" id="{FAAD0CB0-A81B-4D75-B5DB-727033079D8B}"/>
                </a:ext>
              </a:extLst>
            </p:cNvPr>
            <p:cNvSpPr txBox="1"/>
            <p:nvPr/>
          </p:nvSpPr>
          <p:spPr>
            <a:xfrm>
              <a:off x="1717831" y="1683059"/>
              <a:ext cx="9991724" cy="369332"/>
            </a:xfrm>
            <a:prstGeom prst="rect">
              <a:avLst/>
            </a:prstGeom>
            <a:noFill/>
          </p:spPr>
          <p:txBody>
            <a:bodyPr wrap="square" lIns="0" tIns="0" rIns="0" bIns="0" anchor="ctr">
              <a:spAutoFit/>
            </a:bodyPr>
            <a:lstStyle/>
            <a:p>
              <a:pPr>
                <a:spcAft>
                  <a:spcPts val="600"/>
                </a:spcAft>
                <a:defRPr sz="2400"/>
              </a:pPr>
              <a:r>
                <a:rPr dirty="0" err="1"/>
                <a:t>Configurar</a:t>
              </a:r>
              <a:r>
                <a:rPr dirty="0"/>
                <a:t> Azure Active Directory</a:t>
              </a:r>
            </a:p>
          </p:txBody>
        </p:sp>
        <p:cxnSp>
          <p:nvCxnSpPr>
            <p:cNvPr id="20" name="Straight Connector 19">
              <a:extLst>
                <a:ext uri="{FF2B5EF4-FFF2-40B4-BE49-F238E27FC236}">
                  <a16:creationId xmlns:a16="http://schemas.microsoft.com/office/drawing/2014/main" id="{E2D8FA1A-6A9A-4A64-A246-C3D40EBE4469}"/>
                </a:ext>
                <a:ext uri="{C183D7F6-B498-43B3-948B-1728B52AA6E4}">
                  <adec:decorative xmlns:adec="http://schemas.microsoft.com/office/drawing/2017/decorative" val="1"/>
                </a:ext>
              </a:extLst>
            </p:cNvPr>
            <p:cNvCxnSpPr>
              <a:cxnSpLocks/>
            </p:cNvCxnSpPr>
            <p:nvPr/>
          </p:nvCxnSpPr>
          <p:spPr>
            <a:xfrm>
              <a:off x="1717831" y="2633697"/>
              <a:ext cx="99917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917875F-0844-4F32-8DFC-C5F63B422D52}"/>
                </a:ext>
              </a:extLst>
            </p:cNvPr>
            <p:cNvSpPr txBox="1"/>
            <p:nvPr/>
          </p:nvSpPr>
          <p:spPr>
            <a:xfrm>
              <a:off x="1717831" y="3217923"/>
              <a:ext cx="9991724" cy="369332"/>
            </a:xfrm>
            <a:prstGeom prst="rect">
              <a:avLst/>
            </a:prstGeom>
            <a:noFill/>
          </p:spPr>
          <p:txBody>
            <a:bodyPr wrap="square" lIns="0" tIns="0" rIns="0" bIns="0" anchor="ctr">
              <a:spAutoFit/>
            </a:bodyPr>
            <a:lstStyle/>
            <a:p>
              <a:pPr>
                <a:spcAft>
                  <a:spcPts val="600"/>
                </a:spcAft>
                <a:defRPr sz="2400"/>
              </a:pPr>
              <a:r>
                <a:rPr dirty="0" err="1"/>
                <a:t>Configuración</a:t>
              </a:r>
              <a:r>
                <a:rPr dirty="0"/>
                <a:t> de </a:t>
              </a:r>
              <a:r>
                <a:rPr dirty="0" err="1"/>
                <a:t>cuentas</a:t>
              </a:r>
              <a:r>
                <a:rPr dirty="0"/>
                <a:t> de </a:t>
              </a:r>
              <a:r>
                <a:rPr dirty="0" err="1"/>
                <a:t>usuario</a:t>
              </a:r>
              <a:r>
                <a:rPr dirty="0"/>
                <a:t> y de </a:t>
              </a:r>
              <a:r>
                <a:rPr dirty="0" err="1"/>
                <a:t>grupo</a:t>
              </a:r>
              <a:endParaRPr dirty="0"/>
            </a:p>
          </p:txBody>
        </p:sp>
        <p:cxnSp>
          <p:nvCxnSpPr>
            <p:cNvPr id="21" name="Straight Connector 20">
              <a:extLst>
                <a:ext uri="{FF2B5EF4-FFF2-40B4-BE49-F238E27FC236}">
                  <a16:creationId xmlns:a16="http://schemas.microsoft.com/office/drawing/2014/main" id="{34B32FAA-1BA8-4D5D-BA7D-6A821773F7D2}"/>
                </a:ext>
                <a:ext uri="{C183D7F6-B498-43B3-948B-1728B52AA6E4}">
                  <adec:decorative xmlns:adec="http://schemas.microsoft.com/office/drawing/2017/decorative" val="1"/>
                </a:ext>
              </a:extLst>
            </p:cNvPr>
            <p:cNvCxnSpPr>
              <a:cxnSpLocks/>
            </p:cNvCxnSpPr>
            <p:nvPr/>
          </p:nvCxnSpPr>
          <p:spPr>
            <a:xfrm>
              <a:off x="1717831" y="4171481"/>
              <a:ext cx="99917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8D6FF0A-3D86-4915-BEA4-3247BF5912C3}"/>
                </a:ext>
              </a:extLst>
            </p:cNvPr>
            <p:cNvSpPr txBox="1"/>
            <p:nvPr/>
          </p:nvSpPr>
          <p:spPr>
            <a:xfrm>
              <a:off x="1717831" y="4632489"/>
              <a:ext cx="10761637" cy="369332"/>
            </a:xfrm>
            <a:prstGeom prst="rect">
              <a:avLst/>
            </a:prstGeom>
            <a:noFill/>
          </p:spPr>
          <p:txBody>
            <a:bodyPr wrap="square" lIns="0" tIns="0" rIns="0" bIns="0" anchor="ctr">
              <a:spAutoFit/>
            </a:bodyPr>
            <a:lstStyle/>
            <a:p>
              <a:pPr algn="l">
                <a:defRPr sz="2400">
                  <a:solidFill>
                    <a:srgbClr val="222222"/>
                  </a:solidFill>
                  <a:effectLst/>
                  <a:latin typeface="segoe-ui_light"/>
                </a:defRPr>
              </a:pPr>
              <a:r>
                <a:rPr dirty="0" err="1"/>
                <a:t>Laboratorio</a:t>
              </a:r>
              <a:r>
                <a:rPr dirty="0"/>
                <a:t> 01: </a:t>
              </a:r>
              <a:r>
                <a:rPr dirty="0" err="1"/>
                <a:t>Administración</a:t>
              </a:r>
              <a:r>
                <a:rPr dirty="0"/>
                <a:t> de </a:t>
              </a:r>
              <a:r>
                <a:rPr dirty="0" err="1"/>
                <a:t>identidades</a:t>
              </a:r>
              <a:r>
                <a:rPr dirty="0"/>
                <a:t> de Azure Active Directory</a:t>
              </a:r>
            </a:p>
          </p:txBody>
        </p:sp>
      </p:grpSp>
      <p:grpSp>
        <p:nvGrpSpPr>
          <p:cNvPr id="14" name="Group 13">
            <a:extLst>
              <a:ext uri="{FF2B5EF4-FFF2-40B4-BE49-F238E27FC236}">
                <a16:creationId xmlns:a16="http://schemas.microsoft.com/office/drawing/2014/main" id="{034873DE-4ACC-43E4-8B35-C7D39B86C2EC}"/>
              </a:ext>
              <a:ext uri="{C183D7F6-B498-43B3-948B-1728B52AA6E4}">
                <adec:decorative xmlns:adec="http://schemas.microsoft.com/office/drawing/2017/decorative" val="1"/>
              </a:ext>
            </a:extLst>
          </p:cNvPr>
          <p:cNvGrpSpPr/>
          <p:nvPr/>
        </p:nvGrpSpPr>
        <p:grpSpPr>
          <a:xfrm>
            <a:off x="3488715" y="1043941"/>
            <a:ext cx="1071562" cy="3854297"/>
            <a:chOff x="452438" y="1508000"/>
            <a:chExt cx="1207008" cy="4261546"/>
          </a:xfrm>
        </p:grpSpPr>
        <p:pic>
          <p:nvPicPr>
            <p:cNvPr id="7" name="Picture 6" descr="Icon of two people">
              <a:extLst>
                <a:ext uri="{FF2B5EF4-FFF2-40B4-BE49-F238E27FC236}">
                  <a16:creationId xmlns:a16="http://schemas.microsoft.com/office/drawing/2014/main" id="{AFF6D86B-4424-4C20-A3EA-4D1C86EA76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2438" y="3026277"/>
              <a:ext cx="1207008" cy="1205484"/>
            </a:xfrm>
            <a:prstGeom prst="rect">
              <a:avLst/>
            </a:prstGeom>
          </p:spPr>
        </p:pic>
        <p:pic>
          <p:nvPicPr>
            <p:cNvPr id="6" name="Picture 5" descr="Icon of a lab flask">
              <a:extLst>
                <a:ext uri="{FF2B5EF4-FFF2-40B4-BE49-F238E27FC236}">
                  <a16:creationId xmlns:a16="http://schemas.microsoft.com/office/drawing/2014/main" id="{CC96FE38-0F24-4F6E-B9D8-4C46927B15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2438" y="4564062"/>
              <a:ext cx="1207008" cy="1205484"/>
            </a:xfrm>
            <a:prstGeom prst="rect">
              <a:avLst/>
            </a:prstGeom>
          </p:spPr>
        </p:pic>
        <p:pic>
          <p:nvPicPr>
            <p:cNvPr id="12" name="Picture 11">
              <a:extLst>
                <a:ext uri="{FF2B5EF4-FFF2-40B4-BE49-F238E27FC236}">
                  <a16:creationId xmlns:a16="http://schemas.microsoft.com/office/drawing/2014/main" id="{D871E992-6718-4013-B7C2-D4E12B6C0E56}"/>
                </a:ext>
              </a:extLst>
            </p:cNvPr>
            <p:cNvPicPr>
              <a:picLocks noChangeAspect="1"/>
            </p:cNvPicPr>
            <p:nvPr/>
          </p:nvPicPr>
          <p:blipFill>
            <a:blip r:embed="rId5"/>
            <a:stretch>
              <a:fillRect/>
            </a:stretch>
          </p:blipFill>
          <p:spPr>
            <a:xfrm>
              <a:off x="494370" y="1508000"/>
              <a:ext cx="1123143" cy="1006969"/>
            </a:xfrm>
            <a:prstGeom prst="rect">
              <a:avLst/>
            </a:prstGeom>
          </p:spPr>
        </p:pic>
        <p:pic>
          <p:nvPicPr>
            <p:cNvPr id="4" name="Graphic 3">
              <a:extLst>
                <a:ext uri="{FF2B5EF4-FFF2-40B4-BE49-F238E27FC236}">
                  <a16:creationId xmlns:a16="http://schemas.microsoft.com/office/drawing/2014/main" id="{39C6BCDB-B65B-4063-9874-B2A53ECF358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2702" y="1701556"/>
              <a:ext cx="682537" cy="682537"/>
            </a:xfrm>
            <a:prstGeom prst="rect">
              <a:avLst/>
            </a:prstGeom>
          </p:spPr>
        </p:pic>
      </p:grpSp>
      <p:sp>
        <p:nvSpPr>
          <p:cNvPr id="13" name="Title 12">
            <a:extLst>
              <a:ext uri="{FF2B5EF4-FFF2-40B4-BE49-F238E27FC236}">
                <a16:creationId xmlns:a16="http://schemas.microsoft.com/office/drawing/2014/main" id="{024EEBA0-431F-4BD9-B678-70A9323D3E2C}"/>
              </a:ext>
            </a:extLst>
          </p:cNvPr>
          <p:cNvSpPr>
            <a:spLocks noGrp="1"/>
          </p:cNvSpPr>
          <p:nvPr>
            <p:ph type="title"/>
          </p:nvPr>
        </p:nvSpPr>
        <p:spPr>
          <a:xfrm>
            <a:off x="382010" y="2881710"/>
            <a:ext cx="2656433" cy="1231106"/>
          </a:xfrm>
        </p:spPr>
        <p:txBody>
          <a:bodyPr/>
          <a:lstStyle/>
          <a:p>
            <a:r>
              <a:t>Introducción a la administración de identidades</a:t>
            </a:r>
          </a:p>
        </p:txBody>
      </p:sp>
    </p:spTree>
    <p:extLst>
      <p:ext uri="{BB962C8B-B14F-4D97-AF65-F5344CB8AC3E}">
        <p14:creationId xmlns:p14="http://schemas.microsoft.com/office/powerpoint/2010/main" val="386768861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87843-7912-49D1-9B13-E4D88B240235}"/>
              </a:ext>
            </a:extLst>
          </p:cNvPr>
          <p:cNvSpPr>
            <a:spLocks noGrp="1"/>
          </p:cNvSpPr>
          <p:nvPr>
            <p:ph type="title"/>
          </p:nvPr>
        </p:nvSpPr>
        <p:spPr/>
        <p:txBody>
          <a:bodyPr/>
          <a:lstStyle/>
          <a:p>
            <a:r>
              <a:t>Demostración: Usuarios y grupos</a:t>
            </a:r>
          </a:p>
        </p:txBody>
      </p:sp>
      <p:pic>
        <p:nvPicPr>
          <p:cNvPr id="8" name="Picture 7" descr="Icon of a document with a tick mark">
            <a:extLst>
              <a:ext uri="{FF2B5EF4-FFF2-40B4-BE49-F238E27FC236}">
                <a16:creationId xmlns:a16="http://schemas.microsoft.com/office/drawing/2014/main" id="{65159C4E-4AC8-4B66-A390-D3036D93A6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799" y="1409127"/>
            <a:ext cx="1086612" cy="1088136"/>
          </a:xfrm>
          <a:prstGeom prst="rect">
            <a:avLst/>
          </a:prstGeom>
        </p:spPr>
      </p:pic>
      <p:sp>
        <p:nvSpPr>
          <p:cNvPr id="17" name="Rectangle 16">
            <a:extLst>
              <a:ext uri="{FF2B5EF4-FFF2-40B4-BE49-F238E27FC236}">
                <a16:creationId xmlns:a16="http://schemas.microsoft.com/office/drawing/2014/main" id="{923D7831-018A-4B01-ADD7-E0128178D36C}"/>
              </a:ext>
            </a:extLst>
          </p:cNvPr>
          <p:cNvSpPr/>
          <p:nvPr/>
        </p:nvSpPr>
        <p:spPr bwMode="auto">
          <a:xfrm>
            <a:off x="1816100" y="1417647"/>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fromWordArt="0" anchor="ctr" anchorCtr="0" forceAA="0" compatLnSpc="1">
            <a:prstTxWarp prst="textNoShape">
              <a:avLst/>
            </a:prstTxWarp>
            <a:noAutofit/>
          </a:bodyPr>
          <a:lstStyle/>
          <a:p>
            <a:pPr>
              <a:defRPr sz="2600">
                <a:solidFill>
                  <a:schemeClr val="tx1"/>
                </a:solidFill>
              </a:defRPr>
            </a:pPr>
            <a:r>
              <a:t>Determinación de la información de dominio</a:t>
            </a:r>
          </a:p>
        </p:txBody>
      </p:sp>
      <p:cxnSp>
        <p:nvCxnSpPr>
          <p:cNvPr id="16" name="Straight Connector 15">
            <a:extLst>
              <a:ext uri="{FF2B5EF4-FFF2-40B4-BE49-F238E27FC236}">
                <a16:creationId xmlns:a16="http://schemas.microsoft.com/office/drawing/2014/main" id="{59233944-0D6F-4A52-BDB7-F94B0E1F05C7}"/>
              </a:ext>
              <a:ext uri="{C183D7F6-B498-43B3-948B-1728B52AA6E4}">
                <adec:decorative xmlns:adec="http://schemas.microsoft.com/office/drawing/2017/decorative" val="1"/>
              </a:ext>
            </a:extLst>
          </p:cNvPr>
          <p:cNvCxnSpPr>
            <a:cxnSpLocks/>
          </p:cNvCxnSpPr>
          <p:nvPr/>
        </p:nvCxnSpPr>
        <p:spPr>
          <a:xfrm>
            <a:off x="1816100" y="2572943"/>
            <a:ext cx="101933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a webpage showing a person">
            <a:extLst>
              <a:ext uri="{FF2B5EF4-FFF2-40B4-BE49-F238E27FC236}">
                <a16:creationId xmlns:a16="http://schemas.microsoft.com/office/drawing/2014/main" id="{5A13B1F7-4F8B-4B99-9A39-47A4138105A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1799" y="2663971"/>
            <a:ext cx="1086612" cy="1088136"/>
          </a:xfrm>
          <a:prstGeom prst="rect">
            <a:avLst/>
          </a:prstGeom>
        </p:spPr>
      </p:pic>
      <p:sp>
        <p:nvSpPr>
          <p:cNvPr id="18" name="Rectangle 17">
            <a:extLst>
              <a:ext uri="{FF2B5EF4-FFF2-40B4-BE49-F238E27FC236}">
                <a16:creationId xmlns:a16="http://schemas.microsoft.com/office/drawing/2014/main" id="{4F292E80-6B20-4F3B-ACB6-E0B206017A2D}"/>
              </a:ext>
            </a:extLst>
          </p:cNvPr>
          <p:cNvSpPr/>
          <p:nvPr/>
        </p:nvSpPr>
        <p:spPr bwMode="auto">
          <a:xfrm>
            <a:off x="1816100" y="2685823"/>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fromWordArt="0" anchor="ctr" anchorCtr="0" forceAA="0" compatLnSpc="1">
            <a:prstTxWarp prst="textNoShape">
              <a:avLst/>
            </a:prstTxWarp>
            <a:noAutofit/>
          </a:bodyPr>
          <a:lstStyle/>
          <a:p>
            <a:pPr>
              <a:defRPr sz="2600">
                <a:solidFill>
                  <a:schemeClr val="tx1"/>
                </a:solidFill>
              </a:defRPr>
            </a:pPr>
            <a:r>
              <a:t>Exploración de cuentas de usuario</a:t>
            </a:r>
          </a:p>
        </p:txBody>
      </p:sp>
      <p:cxnSp>
        <p:nvCxnSpPr>
          <p:cNvPr id="21" name="Straight Connector 20">
            <a:extLst>
              <a:ext uri="{FF2B5EF4-FFF2-40B4-BE49-F238E27FC236}">
                <a16:creationId xmlns:a16="http://schemas.microsoft.com/office/drawing/2014/main" id="{07023E29-57D1-4944-A823-24A2B7F21E96}"/>
              </a:ext>
              <a:ext uri="{C183D7F6-B498-43B3-948B-1728B52AA6E4}">
                <adec:decorative xmlns:adec="http://schemas.microsoft.com/office/drawing/2017/decorative" val="1"/>
              </a:ext>
            </a:extLst>
          </p:cNvPr>
          <p:cNvCxnSpPr>
            <a:cxnSpLocks/>
          </p:cNvCxnSpPr>
          <p:nvPr/>
        </p:nvCxnSpPr>
        <p:spPr>
          <a:xfrm>
            <a:off x="1816100" y="3841119"/>
            <a:ext cx="101933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magnifying glass">
            <a:extLst>
              <a:ext uri="{FF2B5EF4-FFF2-40B4-BE49-F238E27FC236}">
                <a16:creationId xmlns:a16="http://schemas.microsoft.com/office/drawing/2014/main" id="{299799B4-E209-41B6-9CF7-EEC5E9E9761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0106" y="3918815"/>
            <a:ext cx="1086612" cy="1089660"/>
          </a:xfrm>
          <a:prstGeom prst="rect">
            <a:avLst/>
          </a:prstGeom>
        </p:spPr>
      </p:pic>
      <p:sp>
        <p:nvSpPr>
          <p:cNvPr id="19" name="Rectangle 18">
            <a:extLst>
              <a:ext uri="{FF2B5EF4-FFF2-40B4-BE49-F238E27FC236}">
                <a16:creationId xmlns:a16="http://schemas.microsoft.com/office/drawing/2014/main" id="{6F4D1B7D-EEC1-430C-AFA4-4EABCF63BEBB}"/>
              </a:ext>
            </a:extLst>
          </p:cNvPr>
          <p:cNvSpPr/>
          <p:nvPr/>
        </p:nvSpPr>
        <p:spPr bwMode="auto">
          <a:xfrm>
            <a:off x="1816100" y="3953999"/>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fromWordArt="0" anchor="ctr" anchorCtr="0" forceAA="0" compatLnSpc="1">
            <a:prstTxWarp prst="textNoShape">
              <a:avLst/>
            </a:prstTxWarp>
            <a:noAutofit/>
          </a:bodyPr>
          <a:lstStyle/>
          <a:p>
            <a:pPr>
              <a:defRPr sz="2600">
                <a:solidFill>
                  <a:schemeClr val="tx1"/>
                </a:solidFill>
              </a:defRPr>
            </a:pPr>
            <a:r>
              <a:t>Exploración de cuentas de grupo</a:t>
            </a:r>
          </a:p>
        </p:txBody>
      </p:sp>
      <p:cxnSp>
        <p:nvCxnSpPr>
          <p:cNvPr id="22" name="Straight Connector 21">
            <a:extLst>
              <a:ext uri="{FF2B5EF4-FFF2-40B4-BE49-F238E27FC236}">
                <a16:creationId xmlns:a16="http://schemas.microsoft.com/office/drawing/2014/main" id="{A43B75BA-25D4-437B-B853-A58E70FE9BFA}"/>
              </a:ext>
              <a:ext uri="{C183D7F6-B498-43B3-948B-1728B52AA6E4}">
                <adec:decorative xmlns:adec="http://schemas.microsoft.com/office/drawing/2017/decorative" val="1"/>
              </a:ext>
            </a:extLst>
          </p:cNvPr>
          <p:cNvCxnSpPr>
            <a:cxnSpLocks/>
          </p:cNvCxnSpPr>
          <p:nvPr/>
        </p:nvCxnSpPr>
        <p:spPr>
          <a:xfrm>
            <a:off x="1816100" y="5109295"/>
            <a:ext cx="101933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descr="Icon of a screwdriver and a wrench">
            <a:extLst>
              <a:ext uri="{FF2B5EF4-FFF2-40B4-BE49-F238E27FC236}">
                <a16:creationId xmlns:a16="http://schemas.microsoft.com/office/drawing/2014/main" id="{EB17083C-2FD7-4F59-8D95-137363C7B5B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1799" y="5173662"/>
            <a:ext cx="1086612" cy="1088136"/>
          </a:xfrm>
          <a:prstGeom prst="rect">
            <a:avLst/>
          </a:prstGeom>
        </p:spPr>
      </p:pic>
      <p:sp>
        <p:nvSpPr>
          <p:cNvPr id="20" name="Rectangle 19">
            <a:extLst>
              <a:ext uri="{FF2B5EF4-FFF2-40B4-BE49-F238E27FC236}">
                <a16:creationId xmlns:a16="http://schemas.microsoft.com/office/drawing/2014/main" id="{0CC078E3-1410-4489-AD1E-9949E45A535F}"/>
              </a:ext>
            </a:extLst>
          </p:cNvPr>
          <p:cNvSpPr/>
          <p:nvPr/>
        </p:nvSpPr>
        <p:spPr bwMode="auto">
          <a:xfrm>
            <a:off x="1816100" y="5222174"/>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fromWordArt="0" anchor="ctr" anchorCtr="0" forceAA="0" compatLnSpc="1">
            <a:prstTxWarp prst="textNoShape">
              <a:avLst/>
            </a:prstTxWarp>
            <a:noAutofit/>
          </a:bodyPr>
          <a:lstStyle/>
          <a:p>
            <a:pPr>
              <a:defRPr sz="2600">
                <a:solidFill>
                  <a:schemeClr val="tx1"/>
                </a:solidFill>
              </a:defRPr>
            </a:pPr>
            <a:r>
              <a:t>Exploración de PowerShell para la administración de grupos</a:t>
            </a:r>
          </a:p>
        </p:txBody>
      </p:sp>
    </p:spTree>
    <p:extLst>
      <p:ext uri="{BB962C8B-B14F-4D97-AF65-F5344CB8AC3E}">
        <p14:creationId xmlns:p14="http://schemas.microsoft.com/office/powerpoint/2010/main" val="412419331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pPr>
              <a:defRPr>
                <a:solidFill>
                  <a:schemeClr val="bg2">
                    <a:lumMod val="10000"/>
                  </a:schemeClr>
                </a:solidFill>
              </a:defRPr>
            </a:pPr>
            <a:r>
              <a:t>Resumen y recursos: Configuración de cuentas de usuario y de grupo</a:t>
            </a:r>
          </a:p>
        </p:txBody>
      </p:sp>
      <p:sp>
        <p:nvSpPr>
          <p:cNvPr id="12" name="Rectangle 11">
            <a:extLst>
              <a:ext uri="{FF2B5EF4-FFF2-40B4-BE49-F238E27FC236}">
                <a16:creationId xmlns:a16="http://schemas.microsoft.com/office/drawing/2014/main" id="{616B814B-5D4E-416F-AE83-E9B3AC11932E}"/>
              </a:ext>
            </a:extLst>
          </p:cNvPr>
          <p:cNvSpPr/>
          <p:nvPr/>
        </p:nvSpPr>
        <p:spPr bwMode="auto">
          <a:xfrm>
            <a:off x="427039" y="1385888"/>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defRPr sz="2000">
                <a:latin typeface="+mj-lt"/>
              </a:defRPr>
            </a:pPr>
            <a:r>
              <a:t>Prueba de conocimientos</a:t>
            </a:r>
          </a:p>
        </p:txBody>
      </p:sp>
      <p:sp>
        <p:nvSpPr>
          <p:cNvPr id="13" name="Rectangle 12">
            <a:extLst>
              <a:ext uri="{FF2B5EF4-FFF2-40B4-BE49-F238E27FC236}">
                <a16:creationId xmlns:a16="http://schemas.microsoft.com/office/drawing/2014/main" id="{C85B5353-A05B-4F9F-93B3-4523D0B7E89B}"/>
              </a:ext>
            </a:extLst>
          </p:cNvPr>
          <p:cNvSpPr/>
          <p:nvPr/>
        </p:nvSpPr>
        <p:spPr bwMode="auto">
          <a:xfrm>
            <a:off x="4876800" y="1385888"/>
            <a:ext cx="714854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defRPr sz="2000">
                <a:latin typeface="+mj-lt"/>
              </a:defRPr>
            </a:pPr>
            <a:r>
              <a:t>Módulos de Microsoft Learn (docs.microsoft.com/Learn)</a:t>
            </a:r>
          </a:p>
        </p:txBody>
      </p:sp>
      <p:sp>
        <p:nvSpPr>
          <p:cNvPr id="20" name="Rectangle 19">
            <a:extLst>
              <a:ext uri="{FF2B5EF4-FFF2-40B4-BE49-F238E27FC236}">
                <a16:creationId xmlns:a16="http://schemas.microsoft.com/office/drawing/2014/main" id="{DD85127B-1B17-4C17-BECC-B3D50AE3D904}"/>
              </a:ext>
            </a:extLst>
          </p:cNvPr>
          <p:cNvSpPr/>
          <p:nvPr/>
        </p:nvSpPr>
        <p:spPr>
          <a:xfrm>
            <a:off x="4876800" y="2088397"/>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0" indent="0" algn="l" defTabSz="800100">
              <a:lnSpc>
                <a:spcPct val="90000"/>
              </a:lnSpc>
              <a:spcBef>
                <a:spcPct val="0"/>
              </a:spcBef>
              <a:spcAft>
                <a:spcPct val="35000"/>
              </a:spcAft>
              <a:buNone/>
              <a:defRPr>
                <a:hlinkClick r:id="rId3"/>
              </a:defRPr>
            </a:pPr>
            <a:r>
              <a:rPr dirty="0" err="1">
                <a:hlinkClick r:id="rId4"/>
              </a:rPr>
              <a:t>Creación</a:t>
            </a:r>
            <a:r>
              <a:rPr dirty="0">
                <a:hlinkClick r:id="rId4"/>
              </a:rPr>
              <a:t> de </a:t>
            </a:r>
            <a:r>
              <a:rPr dirty="0" err="1">
                <a:hlinkClick r:id="rId4"/>
              </a:rPr>
              <a:t>usuarios</a:t>
            </a:r>
            <a:r>
              <a:rPr dirty="0">
                <a:hlinkClick r:id="rId4"/>
              </a:rPr>
              <a:t> y </a:t>
            </a:r>
            <a:r>
              <a:rPr dirty="0" err="1">
                <a:hlinkClick r:id="rId4"/>
              </a:rPr>
              <a:t>grupos</a:t>
            </a:r>
            <a:r>
              <a:rPr dirty="0">
                <a:hlinkClick r:id="rId4"/>
              </a:rPr>
              <a:t> de Azure </a:t>
            </a:r>
            <a:r>
              <a:rPr dirty="0" err="1">
                <a:hlinkClick r:id="rId4"/>
              </a:rPr>
              <a:t>en</a:t>
            </a:r>
            <a:r>
              <a:rPr dirty="0">
                <a:hlinkClick r:id="rId4"/>
              </a:rPr>
              <a:t> Azure Active Directory (</a:t>
            </a:r>
            <a:r>
              <a:rPr dirty="0" err="1">
                <a:hlinkClick r:id="rId4"/>
              </a:rPr>
              <a:t>espacio</a:t>
            </a:r>
            <a:r>
              <a:rPr dirty="0">
                <a:hlinkClick r:id="rId4"/>
              </a:rPr>
              <a:t> </a:t>
            </a:r>
            <a:r>
              <a:rPr dirty="0" err="1">
                <a:hlinkClick r:id="rId4"/>
              </a:rPr>
              <a:t>aislado</a:t>
            </a:r>
            <a:r>
              <a:rPr dirty="0">
                <a:hlinkClick r:id="rId4"/>
              </a:rPr>
              <a:t>)</a:t>
            </a:r>
            <a:endParaRPr sz="1800" kern="1200" dirty="0">
              <a:solidFill>
                <a:schemeClr val="tx1"/>
              </a:solidFill>
            </a:endParaRPr>
          </a:p>
        </p:txBody>
      </p:sp>
      <p:cxnSp>
        <p:nvCxnSpPr>
          <p:cNvPr id="28" name="Straight Connector 27">
            <a:extLst>
              <a:ext uri="{FF2B5EF4-FFF2-40B4-BE49-F238E27FC236}">
                <a16:creationId xmlns:a16="http://schemas.microsoft.com/office/drawing/2014/main" id="{3AFA1F8C-A0BC-4C3E-8230-2FFAA5369191}"/>
              </a:ext>
              <a:ext uri="{C183D7F6-B498-43B3-948B-1728B52AA6E4}">
                <adec:decorative xmlns:adec="http://schemas.microsoft.com/office/drawing/2017/decorative" val="1"/>
              </a:ext>
            </a:extLst>
          </p:cNvPr>
          <p:cNvCxnSpPr>
            <a:cxnSpLocks/>
          </p:cNvCxnSpPr>
          <p:nvPr/>
        </p:nvCxnSpPr>
        <p:spPr>
          <a:xfrm>
            <a:off x="4876800" y="2699466"/>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97A3BDC-BE70-40E3-BB08-015EBE935830}"/>
              </a:ext>
            </a:extLst>
          </p:cNvPr>
          <p:cNvSpPr/>
          <p:nvPr/>
        </p:nvSpPr>
        <p:spPr>
          <a:xfrm>
            <a:off x="4876800" y="2761895"/>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0" indent="0" algn="l" defTabSz="800100">
              <a:lnSpc>
                <a:spcPct val="90000"/>
              </a:lnSpc>
              <a:spcBef>
                <a:spcPct val="0"/>
              </a:spcBef>
              <a:spcAft>
                <a:spcPct val="35000"/>
              </a:spcAft>
              <a:buNone/>
              <a:defRPr>
                <a:hlinkClick r:id="rId5"/>
              </a:defRPr>
            </a:pPr>
            <a:r>
              <a:rPr dirty="0" err="1">
                <a:hlinkClick r:id="rId6"/>
              </a:rPr>
              <a:t>Administración</a:t>
            </a:r>
            <a:r>
              <a:rPr dirty="0">
                <a:hlinkClick r:id="rId6"/>
              </a:rPr>
              <a:t> de </a:t>
            </a:r>
            <a:r>
              <a:rPr dirty="0" err="1">
                <a:hlinkClick r:id="rId6"/>
              </a:rPr>
              <a:t>usuarios</a:t>
            </a:r>
            <a:r>
              <a:rPr dirty="0">
                <a:hlinkClick r:id="rId6"/>
              </a:rPr>
              <a:t> y </a:t>
            </a:r>
            <a:r>
              <a:rPr dirty="0" err="1">
                <a:hlinkClick r:id="rId6"/>
              </a:rPr>
              <a:t>grupos</a:t>
            </a:r>
            <a:r>
              <a:rPr dirty="0">
                <a:hlinkClick r:id="rId6"/>
              </a:rPr>
              <a:t> </a:t>
            </a:r>
            <a:r>
              <a:rPr dirty="0" err="1">
                <a:hlinkClick r:id="rId6"/>
              </a:rPr>
              <a:t>en</a:t>
            </a:r>
            <a:r>
              <a:rPr dirty="0">
                <a:hlinkClick r:id="rId6"/>
              </a:rPr>
              <a:t> Azure Active Directory</a:t>
            </a:r>
            <a:endParaRPr sz="1800" kern="1200" dirty="0">
              <a:solidFill>
                <a:schemeClr val="tx1"/>
              </a:solidFill>
            </a:endParaRPr>
          </a:p>
        </p:txBody>
      </p:sp>
      <p:cxnSp>
        <p:nvCxnSpPr>
          <p:cNvPr id="31" name="Straight Connector 30">
            <a:extLst>
              <a:ext uri="{FF2B5EF4-FFF2-40B4-BE49-F238E27FC236}">
                <a16:creationId xmlns:a16="http://schemas.microsoft.com/office/drawing/2014/main" id="{02804F6D-1590-44EB-B839-709E184FBF58}"/>
              </a:ext>
              <a:ext uri="{C183D7F6-B498-43B3-948B-1728B52AA6E4}">
                <adec:decorative xmlns:adec="http://schemas.microsoft.com/office/drawing/2017/decorative" val="1"/>
              </a:ext>
            </a:extLst>
          </p:cNvPr>
          <p:cNvCxnSpPr>
            <a:cxnSpLocks/>
          </p:cNvCxnSpPr>
          <p:nvPr/>
        </p:nvCxnSpPr>
        <p:spPr>
          <a:xfrm>
            <a:off x="4876800" y="3372964"/>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6A6500B-AD98-4754-B815-30E4444B4EBD}"/>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41597" y="2794850"/>
            <a:ext cx="1494645" cy="2173707"/>
          </a:xfrm>
          <a:prstGeom prst="rect">
            <a:avLst/>
          </a:prstGeom>
        </p:spPr>
      </p:pic>
      <p:sp>
        <p:nvSpPr>
          <p:cNvPr id="4" name="TextBox 3">
            <a:extLst>
              <a:ext uri="{FF2B5EF4-FFF2-40B4-BE49-F238E27FC236}">
                <a16:creationId xmlns:a16="http://schemas.microsoft.com/office/drawing/2014/main" id="{B7B436AF-E296-4784-AD56-B80A999A2DEE}"/>
              </a:ext>
            </a:extLst>
          </p:cNvPr>
          <p:cNvSpPr txBox="1"/>
          <p:nvPr/>
        </p:nvSpPr>
        <p:spPr>
          <a:xfrm>
            <a:off x="6984124" y="5922099"/>
            <a:ext cx="5014201" cy="544765"/>
          </a:xfrm>
          <a:prstGeom prst="rect">
            <a:avLst/>
          </a:prstGeom>
          <a:solidFill>
            <a:srgbClr val="FFFFCC"/>
          </a:solidFill>
        </p:spPr>
        <p:txBody>
          <a:bodyPr wrap="square" lIns="182880" tIns="146304" rIns="182880" bIns="146304">
            <a:spAutoFit/>
          </a:bodyPr>
          <a:lstStyle/>
          <a:p>
            <a:pPr>
              <a:lnSpc>
                <a:spcPct val="90000"/>
              </a:lnSpc>
              <a:spcAft>
                <a:spcPts val="600"/>
              </a:spcAft>
              <a:defRPr>
                <a:gradFill>
                  <a:gsLst>
                    <a:gs pos="2917">
                      <a:schemeClr val="tx1"/>
                    </a:gs>
                    <a:gs pos="30000">
                      <a:schemeClr val="tx1"/>
                    </a:gs>
                  </a:gsLst>
                  <a:lin ang="5400000" scaled="0"/>
                </a:gradFill>
              </a:defRPr>
            </a:pPr>
            <a:r>
              <a:rPr dirty="0"/>
              <a:t>Un </a:t>
            </a:r>
            <a:r>
              <a:rPr i="1" dirty="0" err="1"/>
              <a:t>espacio</a:t>
            </a:r>
            <a:r>
              <a:rPr i="1" dirty="0"/>
              <a:t> </a:t>
            </a:r>
            <a:r>
              <a:rPr i="1" dirty="0" err="1"/>
              <a:t>aislado</a:t>
            </a:r>
            <a:r>
              <a:rPr dirty="0"/>
              <a:t> indica un </a:t>
            </a:r>
            <a:r>
              <a:rPr dirty="0" err="1"/>
              <a:t>ejercicio</a:t>
            </a:r>
            <a:r>
              <a:rPr dirty="0"/>
              <a:t> </a:t>
            </a:r>
            <a:r>
              <a:rPr dirty="0" err="1"/>
              <a:t>práctico</a:t>
            </a:r>
            <a:r>
              <a:rPr dirty="0"/>
              <a:t>.</a:t>
            </a:r>
          </a:p>
        </p:txBody>
      </p:sp>
    </p:spTree>
    <p:extLst>
      <p:ext uri="{BB962C8B-B14F-4D97-AF65-F5344CB8AC3E}">
        <p14:creationId xmlns:p14="http://schemas.microsoft.com/office/powerpoint/2010/main" val="340890649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96951" y="3275663"/>
            <a:ext cx="9070923" cy="443198"/>
          </a:xfrm>
        </p:spPr>
        <p:txBody>
          <a:bodyPr/>
          <a:lstStyle/>
          <a:p>
            <a:pPr>
              <a:defRPr sz="3200"/>
            </a:pPr>
            <a:r>
              <a:rPr dirty="0" err="1"/>
              <a:t>Laboratorio</a:t>
            </a:r>
            <a:r>
              <a:rPr dirty="0"/>
              <a:t> 01: </a:t>
            </a:r>
            <a:r>
              <a:rPr dirty="0" err="1"/>
              <a:t>Administración</a:t>
            </a:r>
            <a:r>
              <a:rPr dirty="0"/>
              <a:t> de </a:t>
            </a:r>
            <a:r>
              <a:rPr dirty="0" err="1"/>
              <a:t>identidades</a:t>
            </a:r>
            <a:r>
              <a:rPr dirty="0"/>
              <a:t> de Azure Active Directory</a:t>
            </a:r>
          </a:p>
        </p:txBody>
      </p:sp>
      <p:pic>
        <p:nvPicPr>
          <p:cNvPr id="5" name="Picture 4" descr="Icon of a lab flask">
            <a:extLst>
              <a:ext uri="{FF2B5EF4-FFF2-40B4-BE49-F238E27FC236}">
                <a16:creationId xmlns:a16="http://schemas.microsoft.com/office/drawing/2014/main" id="{31BA8DA9-9114-4BC9-BC9C-69DB9B67D1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43621" y="2833330"/>
            <a:ext cx="955995" cy="1390327"/>
          </a:xfrm>
          <a:prstGeom prst="rect">
            <a:avLst/>
          </a:prstGeom>
        </p:spPr>
      </p:pic>
    </p:spTree>
    <p:extLst>
      <p:ext uri="{BB962C8B-B14F-4D97-AF65-F5344CB8AC3E}">
        <p14:creationId xmlns:p14="http://schemas.microsoft.com/office/powerpoint/2010/main" val="319472734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pPr>
              <a:defRPr>
                <a:ea typeface="+mj-lt"/>
                <a:cs typeface="+mj-lt"/>
              </a:defRPr>
            </a:pPr>
            <a:r>
              <a:rPr dirty="0" err="1"/>
              <a:t>Laboratorio</a:t>
            </a:r>
            <a:r>
              <a:rPr dirty="0"/>
              <a:t> 01: </a:t>
            </a:r>
            <a:r>
              <a:rPr dirty="0" err="1"/>
              <a:t>Administración</a:t>
            </a:r>
            <a:r>
              <a:rPr dirty="0"/>
              <a:t> de </a:t>
            </a:r>
            <a:r>
              <a:rPr dirty="0" err="1"/>
              <a:t>identidades</a:t>
            </a:r>
            <a:r>
              <a:rPr dirty="0"/>
              <a:t> de Azure Active Directory</a:t>
            </a:r>
          </a:p>
        </p:txBody>
      </p:sp>
      <p:sp>
        <p:nvSpPr>
          <p:cNvPr id="3" name="Text Placeholder 2">
            <a:extLst>
              <a:ext uri="{FF2B5EF4-FFF2-40B4-BE49-F238E27FC236}">
                <a16:creationId xmlns:a16="http://schemas.microsoft.com/office/drawing/2014/main" id="{A330F38F-2889-48A6-A0BB-305B3CBA3CDF}"/>
              </a:ext>
            </a:extLst>
          </p:cNvPr>
          <p:cNvSpPr txBox="1">
            <a:spLocks/>
          </p:cNvSpPr>
          <p:nvPr/>
        </p:nvSpPr>
        <p:spPr>
          <a:xfrm>
            <a:off x="427038" y="1281933"/>
            <a:ext cx="11582400" cy="1600438"/>
          </a:xfrm>
          <a:prstGeom prst="rect">
            <a:avLst/>
          </a:prstGeom>
        </p:spPr>
        <p:txBody>
          <a:bodyPr vert="horz" wrap="square" lIns="0" tIns="0" rIns="0" bIns="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spc="0">
                <a:solidFill>
                  <a:schemeClr val="tx2">
                    <a:lumMod val="50000"/>
                  </a:schemeClr>
                </a:solidFill>
                <a:cs typeface="Segoe UI Semilight"/>
              </a:defRPr>
            </a:pPr>
            <a:r>
              <a:rPr dirty="0" err="1"/>
              <a:t>Escenario</a:t>
            </a:r>
            <a:r>
              <a:rPr dirty="0"/>
              <a:t> del </a:t>
            </a:r>
            <a:r>
              <a:rPr dirty="0" err="1"/>
              <a:t>laboratorio</a:t>
            </a:r>
            <a:endParaRPr dirty="0"/>
          </a:p>
          <a:p>
            <a:pPr>
              <a:defRPr sz="2000" spc="0">
                <a:solidFill>
                  <a:schemeClr val="tx1"/>
                </a:solidFill>
                <a:latin typeface="+mn-lt"/>
                <a:cs typeface="Segoe UI Semilight"/>
              </a:defRPr>
            </a:pPr>
            <a:r>
              <a:rPr dirty="0"/>
              <a:t>Para </a:t>
            </a:r>
            <a:r>
              <a:rPr dirty="0" err="1"/>
              <a:t>permitir</a:t>
            </a:r>
            <a:r>
              <a:rPr dirty="0"/>
              <a:t> que </a:t>
            </a:r>
            <a:r>
              <a:rPr dirty="0" err="1"/>
              <a:t>los</a:t>
            </a:r>
            <a:r>
              <a:rPr dirty="0"/>
              <a:t> </a:t>
            </a:r>
            <a:r>
              <a:rPr dirty="0" err="1"/>
              <a:t>usuarios</a:t>
            </a:r>
            <a:r>
              <a:rPr dirty="0"/>
              <a:t> de Contoso se </a:t>
            </a:r>
            <a:r>
              <a:rPr dirty="0" err="1"/>
              <a:t>autentiquen</a:t>
            </a:r>
            <a:r>
              <a:rPr dirty="0"/>
              <a:t> </a:t>
            </a:r>
            <a:r>
              <a:rPr dirty="0" err="1"/>
              <a:t>mediante</a:t>
            </a:r>
            <a:r>
              <a:rPr dirty="0"/>
              <a:t> Azure AD, se le ha </a:t>
            </a:r>
            <a:r>
              <a:rPr dirty="0" err="1"/>
              <a:t>encargado</a:t>
            </a:r>
            <a:r>
              <a:rPr dirty="0"/>
              <a:t> </a:t>
            </a:r>
            <a:r>
              <a:rPr dirty="0" err="1"/>
              <a:t>el</a:t>
            </a:r>
            <a:r>
              <a:rPr dirty="0"/>
              <a:t> </a:t>
            </a:r>
            <a:r>
              <a:rPr dirty="0" err="1"/>
              <a:t>aprovisionamiento</a:t>
            </a:r>
            <a:r>
              <a:rPr dirty="0"/>
              <a:t> de </a:t>
            </a:r>
            <a:r>
              <a:rPr dirty="0" err="1"/>
              <a:t>usuarios</a:t>
            </a:r>
            <a:r>
              <a:rPr dirty="0"/>
              <a:t> y </a:t>
            </a:r>
            <a:r>
              <a:rPr dirty="0" err="1"/>
              <a:t>cuentas</a:t>
            </a:r>
            <a:r>
              <a:rPr dirty="0"/>
              <a:t> de </a:t>
            </a:r>
            <a:r>
              <a:rPr dirty="0" err="1"/>
              <a:t>grupo.La</a:t>
            </a:r>
            <a:r>
              <a:rPr dirty="0"/>
              <a:t> </a:t>
            </a:r>
            <a:r>
              <a:rPr dirty="0" err="1"/>
              <a:t>pertenencia</a:t>
            </a:r>
            <a:r>
              <a:rPr dirty="0"/>
              <a:t> a </a:t>
            </a:r>
            <a:r>
              <a:rPr dirty="0" err="1"/>
              <a:t>los</a:t>
            </a:r>
            <a:r>
              <a:rPr dirty="0"/>
              <a:t> </a:t>
            </a:r>
            <a:r>
              <a:rPr dirty="0" err="1"/>
              <a:t>grupos</a:t>
            </a:r>
            <a:r>
              <a:rPr dirty="0"/>
              <a:t> </a:t>
            </a:r>
            <a:r>
              <a:rPr dirty="0" err="1"/>
              <a:t>debe</a:t>
            </a:r>
            <a:r>
              <a:rPr dirty="0"/>
              <a:t> </a:t>
            </a:r>
            <a:r>
              <a:rPr dirty="0" err="1"/>
              <a:t>actualizarse</a:t>
            </a:r>
            <a:r>
              <a:rPr dirty="0"/>
              <a:t> </a:t>
            </a:r>
            <a:r>
              <a:rPr dirty="0" err="1"/>
              <a:t>automáticamente</a:t>
            </a:r>
            <a:r>
              <a:rPr dirty="0"/>
              <a:t> </a:t>
            </a:r>
            <a:r>
              <a:rPr dirty="0" err="1"/>
              <a:t>en</a:t>
            </a:r>
            <a:r>
              <a:rPr dirty="0"/>
              <a:t> </a:t>
            </a:r>
            <a:r>
              <a:rPr dirty="0" err="1"/>
              <a:t>función</a:t>
            </a:r>
            <a:r>
              <a:rPr dirty="0"/>
              <a:t> de </a:t>
            </a:r>
            <a:r>
              <a:rPr dirty="0" err="1"/>
              <a:t>los</a:t>
            </a:r>
            <a:r>
              <a:rPr dirty="0"/>
              <a:t> </a:t>
            </a:r>
            <a:r>
              <a:rPr dirty="0" err="1"/>
              <a:t>puestos</a:t>
            </a:r>
            <a:r>
              <a:rPr dirty="0"/>
              <a:t> de </a:t>
            </a:r>
            <a:r>
              <a:rPr dirty="0" err="1"/>
              <a:t>trabajo</a:t>
            </a:r>
            <a:r>
              <a:rPr dirty="0"/>
              <a:t> del </a:t>
            </a:r>
            <a:r>
              <a:rPr dirty="0" err="1"/>
              <a:t>usuario.También</a:t>
            </a:r>
            <a:r>
              <a:rPr dirty="0"/>
              <a:t> </a:t>
            </a:r>
            <a:r>
              <a:rPr dirty="0" err="1"/>
              <a:t>debe</a:t>
            </a:r>
            <a:r>
              <a:rPr dirty="0"/>
              <a:t> </a:t>
            </a:r>
            <a:r>
              <a:rPr dirty="0" err="1"/>
              <a:t>crear</a:t>
            </a:r>
            <a:r>
              <a:rPr dirty="0"/>
              <a:t> un inquilino de </a:t>
            </a:r>
            <a:r>
              <a:rPr dirty="0" err="1"/>
              <a:t>prueba</a:t>
            </a:r>
            <a:r>
              <a:rPr dirty="0"/>
              <a:t> de Azure AD con </a:t>
            </a:r>
            <a:r>
              <a:rPr dirty="0" err="1"/>
              <a:t>una</a:t>
            </a:r>
            <a:r>
              <a:rPr dirty="0"/>
              <a:t> </a:t>
            </a:r>
            <a:r>
              <a:rPr dirty="0" err="1"/>
              <a:t>cuenta</a:t>
            </a:r>
            <a:r>
              <a:rPr dirty="0"/>
              <a:t> de </a:t>
            </a:r>
            <a:r>
              <a:rPr dirty="0" err="1"/>
              <a:t>usuario</a:t>
            </a:r>
            <a:r>
              <a:rPr dirty="0"/>
              <a:t> de </a:t>
            </a:r>
            <a:r>
              <a:rPr dirty="0" err="1"/>
              <a:t>prueba</a:t>
            </a:r>
            <a:r>
              <a:rPr dirty="0"/>
              <a:t> y </a:t>
            </a:r>
            <a:r>
              <a:rPr dirty="0" err="1"/>
              <a:t>conceder</a:t>
            </a:r>
            <a:r>
              <a:rPr dirty="0"/>
              <a:t> </a:t>
            </a:r>
            <a:r>
              <a:rPr dirty="0" err="1"/>
              <a:t>permisos</a:t>
            </a:r>
            <a:r>
              <a:rPr dirty="0"/>
              <a:t> </a:t>
            </a:r>
            <a:r>
              <a:rPr dirty="0" err="1"/>
              <a:t>limitados</a:t>
            </a:r>
            <a:r>
              <a:rPr dirty="0"/>
              <a:t> a </a:t>
            </a:r>
            <a:r>
              <a:rPr dirty="0" err="1"/>
              <a:t>esa</a:t>
            </a:r>
            <a:r>
              <a:rPr dirty="0"/>
              <a:t> </a:t>
            </a:r>
            <a:r>
              <a:rPr dirty="0" err="1"/>
              <a:t>cuenta</a:t>
            </a:r>
            <a:r>
              <a:rPr dirty="0"/>
              <a:t> para </a:t>
            </a:r>
            <a:r>
              <a:rPr dirty="0" err="1"/>
              <a:t>los</a:t>
            </a:r>
            <a:r>
              <a:rPr dirty="0"/>
              <a:t> </a:t>
            </a:r>
            <a:r>
              <a:rPr dirty="0" err="1"/>
              <a:t>recursos</a:t>
            </a:r>
            <a:r>
              <a:rPr dirty="0"/>
              <a:t> de la </a:t>
            </a:r>
            <a:r>
              <a:rPr dirty="0" err="1"/>
              <a:t>suscripción</a:t>
            </a:r>
            <a:r>
              <a:rPr dirty="0"/>
              <a:t> de Azure de Contoso.</a:t>
            </a:r>
            <a:endParaRPr sz="2000" spc="0" dirty="0">
              <a:solidFill>
                <a:schemeClr val="tx1"/>
              </a:solidFill>
              <a:latin typeface="+mn-lt"/>
            </a:endParaRPr>
          </a:p>
        </p:txBody>
      </p:sp>
      <p:sp>
        <p:nvSpPr>
          <p:cNvPr id="4" name="Text Placeholder 2">
            <a:extLst>
              <a:ext uri="{FF2B5EF4-FFF2-40B4-BE49-F238E27FC236}">
                <a16:creationId xmlns:a16="http://schemas.microsoft.com/office/drawing/2014/main" id="{20CF023F-CDCF-454F-9ABA-E592F7D77703}"/>
              </a:ext>
            </a:extLst>
          </p:cNvPr>
          <p:cNvSpPr txBox="1">
            <a:spLocks/>
          </p:cNvSpPr>
          <p:nvPr/>
        </p:nvSpPr>
        <p:spPr>
          <a:xfrm>
            <a:off x="427038" y="3310695"/>
            <a:ext cx="11582400" cy="369332"/>
          </a:xfrm>
          <a:prstGeom prst="rect">
            <a:avLst/>
          </a:prstGeom>
        </p:spPr>
        <p:txBody>
          <a:bodyPr vert="horz" wrap="square" lIns="0" tIns="0" rIns="0" bIns="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spc="0">
                <a:solidFill>
                  <a:schemeClr val="tx2">
                    <a:lumMod val="50000"/>
                  </a:schemeClr>
                </a:solidFill>
                <a:cs typeface="Segoe UI Semilight"/>
              </a:defRPr>
            </a:pPr>
            <a:r>
              <a:rPr dirty="0" err="1"/>
              <a:t>Objetivos</a:t>
            </a:r>
            <a:endParaRPr dirty="0"/>
          </a:p>
        </p:txBody>
      </p:sp>
      <p:sp>
        <p:nvSpPr>
          <p:cNvPr id="5" name="Rectangle 4">
            <a:extLst>
              <a:ext uri="{FF2B5EF4-FFF2-40B4-BE49-F238E27FC236}">
                <a16:creationId xmlns:a16="http://schemas.microsoft.com/office/drawing/2014/main" id="{D56F6B51-AD2B-43E1-8FE5-756D81CBBEEA}"/>
              </a:ext>
            </a:extLst>
          </p:cNvPr>
          <p:cNvSpPr/>
          <p:nvPr/>
        </p:nvSpPr>
        <p:spPr bwMode="auto">
          <a:xfrm>
            <a:off x="427038" y="3784461"/>
            <a:ext cx="2789728" cy="193278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defRPr>
                <a:cs typeface="Segoe UI Semilight"/>
              </a:defRPr>
            </a:pPr>
            <a:r>
              <a:rPr sz="2000" dirty="0" err="1">
                <a:solidFill>
                  <a:schemeClr val="tx2">
                    <a:lumMod val="50000"/>
                  </a:schemeClr>
                </a:solidFill>
                <a:latin typeface="+mj-lt"/>
              </a:rPr>
              <a:t>Tarea</a:t>
            </a:r>
            <a:r>
              <a:rPr sz="2000" dirty="0">
                <a:solidFill>
                  <a:schemeClr val="tx2">
                    <a:lumMod val="50000"/>
                  </a:schemeClr>
                </a:solidFill>
                <a:latin typeface="+mj-lt"/>
              </a:rPr>
              <a:t> 1: </a:t>
            </a:r>
            <a:r>
              <a:rPr dirty="0" err="1">
                <a:solidFill>
                  <a:schemeClr val="tx1"/>
                </a:solidFill>
              </a:rPr>
              <a:t>Creación</a:t>
            </a:r>
            <a:r>
              <a:rPr dirty="0">
                <a:solidFill>
                  <a:schemeClr val="tx1"/>
                </a:solidFill>
              </a:rPr>
              <a:t> y </a:t>
            </a:r>
            <a:r>
              <a:rPr dirty="0" err="1">
                <a:solidFill>
                  <a:schemeClr val="tx1"/>
                </a:solidFill>
              </a:rPr>
              <a:t>configuración</a:t>
            </a:r>
            <a:r>
              <a:rPr dirty="0">
                <a:solidFill>
                  <a:schemeClr val="tx1"/>
                </a:solidFill>
              </a:rPr>
              <a:t> de </a:t>
            </a:r>
            <a:r>
              <a:rPr dirty="0" err="1">
                <a:solidFill>
                  <a:schemeClr val="tx1"/>
                </a:solidFill>
              </a:rPr>
              <a:t>usuarios</a:t>
            </a:r>
            <a:r>
              <a:rPr dirty="0">
                <a:solidFill>
                  <a:schemeClr val="tx1"/>
                </a:solidFill>
              </a:rPr>
              <a:t> de Azure AD</a:t>
            </a:r>
          </a:p>
        </p:txBody>
      </p:sp>
      <p:sp>
        <p:nvSpPr>
          <p:cNvPr id="6" name="Rectangle 5">
            <a:extLst>
              <a:ext uri="{FF2B5EF4-FFF2-40B4-BE49-F238E27FC236}">
                <a16:creationId xmlns:a16="http://schemas.microsoft.com/office/drawing/2014/main" id="{2C77F4AB-6ACF-412C-B310-C4D71ECD6E4B}"/>
              </a:ext>
            </a:extLst>
          </p:cNvPr>
          <p:cNvSpPr/>
          <p:nvPr/>
        </p:nvSpPr>
        <p:spPr bwMode="auto">
          <a:xfrm>
            <a:off x="3359516" y="3784461"/>
            <a:ext cx="2789728" cy="193278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defRPr>
                <a:cs typeface="Segoe UI Semilight"/>
              </a:defRPr>
            </a:pPr>
            <a:r>
              <a:rPr sz="2000" dirty="0" err="1">
                <a:solidFill>
                  <a:schemeClr val="tx2">
                    <a:lumMod val="50000"/>
                  </a:schemeClr>
                </a:solidFill>
                <a:latin typeface="+mj-lt"/>
              </a:rPr>
              <a:t>Tarea</a:t>
            </a:r>
            <a:r>
              <a:rPr sz="2000" dirty="0">
                <a:solidFill>
                  <a:schemeClr val="tx2">
                    <a:lumMod val="50000"/>
                  </a:schemeClr>
                </a:solidFill>
                <a:latin typeface="+mj-lt"/>
              </a:rPr>
              <a:t> 2: </a:t>
            </a:r>
            <a:r>
              <a:rPr dirty="0" err="1">
                <a:solidFill>
                  <a:schemeClr val="tx1"/>
                </a:solidFill>
              </a:rPr>
              <a:t>Creación</a:t>
            </a:r>
            <a:r>
              <a:rPr dirty="0">
                <a:solidFill>
                  <a:schemeClr val="tx1"/>
                </a:solidFill>
              </a:rPr>
              <a:t> de </a:t>
            </a:r>
            <a:r>
              <a:rPr dirty="0" err="1">
                <a:solidFill>
                  <a:schemeClr val="tx1"/>
                </a:solidFill>
              </a:rPr>
              <a:t>grupos</a:t>
            </a:r>
            <a:r>
              <a:rPr dirty="0">
                <a:solidFill>
                  <a:schemeClr val="tx1"/>
                </a:solidFill>
              </a:rPr>
              <a:t> de Azure AD con </a:t>
            </a:r>
            <a:r>
              <a:rPr dirty="0" err="1">
                <a:solidFill>
                  <a:schemeClr val="tx1"/>
                </a:solidFill>
              </a:rPr>
              <a:t>pertenencia</a:t>
            </a:r>
            <a:r>
              <a:rPr dirty="0">
                <a:solidFill>
                  <a:schemeClr val="tx1"/>
                </a:solidFill>
              </a:rPr>
              <a:t> </a:t>
            </a:r>
            <a:r>
              <a:rPr dirty="0" err="1">
                <a:solidFill>
                  <a:schemeClr val="tx1"/>
                </a:solidFill>
              </a:rPr>
              <a:t>asignada</a:t>
            </a:r>
            <a:r>
              <a:rPr dirty="0">
                <a:solidFill>
                  <a:schemeClr val="tx1"/>
                </a:solidFill>
              </a:rPr>
              <a:t> y </a:t>
            </a:r>
            <a:r>
              <a:rPr dirty="0" err="1">
                <a:solidFill>
                  <a:schemeClr val="tx1"/>
                </a:solidFill>
              </a:rPr>
              <a:t>dinámica</a:t>
            </a:r>
            <a:endParaRPr dirty="0">
              <a:solidFill>
                <a:schemeClr val="tx1"/>
              </a:solidFill>
            </a:endParaRPr>
          </a:p>
        </p:txBody>
      </p:sp>
      <p:sp>
        <p:nvSpPr>
          <p:cNvPr id="7" name="Rectangle 6">
            <a:extLst>
              <a:ext uri="{FF2B5EF4-FFF2-40B4-BE49-F238E27FC236}">
                <a16:creationId xmlns:a16="http://schemas.microsoft.com/office/drawing/2014/main" id="{B2709D4D-CF3A-49B0-B774-B996E7083366}"/>
              </a:ext>
            </a:extLst>
          </p:cNvPr>
          <p:cNvSpPr/>
          <p:nvPr/>
        </p:nvSpPr>
        <p:spPr bwMode="auto">
          <a:xfrm>
            <a:off x="6291994" y="3784461"/>
            <a:ext cx="2789728" cy="193278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defRPr>
                <a:cs typeface="Segoe UI Semilight"/>
              </a:defRPr>
            </a:pPr>
            <a:r>
              <a:rPr sz="2000" dirty="0" err="1">
                <a:solidFill>
                  <a:schemeClr val="tx2">
                    <a:lumMod val="50000"/>
                  </a:schemeClr>
                </a:solidFill>
                <a:latin typeface="+mj-lt"/>
              </a:rPr>
              <a:t>Tarea</a:t>
            </a:r>
            <a:r>
              <a:rPr sz="2000" dirty="0">
                <a:solidFill>
                  <a:schemeClr val="tx2">
                    <a:lumMod val="50000"/>
                  </a:schemeClr>
                </a:solidFill>
                <a:latin typeface="+mj-lt"/>
              </a:rPr>
              <a:t> 3: </a:t>
            </a:r>
            <a:r>
              <a:rPr dirty="0" err="1">
                <a:solidFill>
                  <a:schemeClr val="tx1"/>
                </a:solidFill>
              </a:rPr>
              <a:t>Creación</a:t>
            </a:r>
            <a:r>
              <a:rPr dirty="0">
                <a:solidFill>
                  <a:schemeClr val="tx1"/>
                </a:solidFill>
              </a:rPr>
              <a:t> de un inquilino de</a:t>
            </a:r>
            <a:r>
              <a:rPr lang="en-IN" dirty="0">
                <a:solidFill>
                  <a:schemeClr val="tx1"/>
                </a:solidFill>
              </a:rPr>
              <a:t> </a:t>
            </a:r>
            <a:r>
              <a:rPr dirty="0">
                <a:solidFill>
                  <a:schemeClr val="tx1"/>
                </a:solidFill>
              </a:rPr>
              <a:t>Azure </a:t>
            </a:r>
            <a:br>
              <a:rPr lang="en-IN" dirty="0">
                <a:solidFill>
                  <a:schemeClr val="tx1"/>
                </a:solidFill>
              </a:rPr>
            </a:br>
            <a:r>
              <a:rPr dirty="0">
                <a:solidFill>
                  <a:schemeClr val="tx1"/>
                </a:solidFill>
              </a:rPr>
              <a:t>Active Directory (AD)</a:t>
            </a:r>
          </a:p>
        </p:txBody>
      </p:sp>
      <p:sp>
        <p:nvSpPr>
          <p:cNvPr id="8" name="Rectangle 7">
            <a:extLst>
              <a:ext uri="{FF2B5EF4-FFF2-40B4-BE49-F238E27FC236}">
                <a16:creationId xmlns:a16="http://schemas.microsoft.com/office/drawing/2014/main" id="{57035366-6403-43C4-AC3D-A2F673867A0E}"/>
              </a:ext>
            </a:extLst>
          </p:cNvPr>
          <p:cNvSpPr/>
          <p:nvPr/>
        </p:nvSpPr>
        <p:spPr bwMode="auto">
          <a:xfrm>
            <a:off x="9224472" y="3784461"/>
            <a:ext cx="2789728" cy="193278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defRPr>
                <a:cs typeface="Segoe UI Semilight"/>
              </a:defRPr>
            </a:pPr>
            <a:r>
              <a:rPr sz="2000" dirty="0" err="1">
                <a:solidFill>
                  <a:schemeClr val="tx2">
                    <a:lumMod val="50000"/>
                  </a:schemeClr>
                </a:solidFill>
                <a:latin typeface="+mj-lt"/>
              </a:rPr>
              <a:t>Tarea</a:t>
            </a:r>
            <a:r>
              <a:rPr sz="2000" dirty="0">
                <a:solidFill>
                  <a:schemeClr val="tx2">
                    <a:lumMod val="50000"/>
                  </a:schemeClr>
                </a:solidFill>
                <a:latin typeface="+mj-lt"/>
              </a:rPr>
              <a:t> 4: </a:t>
            </a:r>
            <a:r>
              <a:rPr dirty="0" err="1">
                <a:solidFill>
                  <a:schemeClr val="tx1"/>
                </a:solidFill>
              </a:rPr>
              <a:t>Administración</a:t>
            </a:r>
            <a:r>
              <a:rPr dirty="0">
                <a:solidFill>
                  <a:schemeClr val="tx1"/>
                </a:solidFill>
              </a:rPr>
              <a:t> de </a:t>
            </a:r>
            <a:r>
              <a:rPr dirty="0" err="1">
                <a:solidFill>
                  <a:schemeClr val="tx1"/>
                </a:solidFill>
              </a:rPr>
              <a:t>usuarios</a:t>
            </a:r>
            <a:r>
              <a:rPr dirty="0">
                <a:solidFill>
                  <a:schemeClr val="tx1"/>
                </a:solidFill>
              </a:rPr>
              <a:t> </a:t>
            </a:r>
            <a:r>
              <a:rPr dirty="0" err="1">
                <a:solidFill>
                  <a:schemeClr val="tx1"/>
                </a:solidFill>
              </a:rPr>
              <a:t>invitados</a:t>
            </a:r>
            <a:r>
              <a:rPr dirty="0">
                <a:solidFill>
                  <a:schemeClr val="tx1"/>
                </a:solidFill>
              </a:rPr>
              <a:t> de Azure AD</a:t>
            </a:r>
          </a:p>
        </p:txBody>
      </p:sp>
      <p:sp>
        <p:nvSpPr>
          <p:cNvPr id="10" name="Text Placeholder 2">
            <a:extLst>
              <a:ext uri="{FF2B5EF4-FFF2-40B4-BE49-F238E27FC236}">
                <a16:creationId xmlns:a16="http://schemas.microsoft.com/office/drawing/2014/main" id="{14FC16D0-8BDC-495A-B850-57E8417CC180}"/>
              </a:ext>
            </a:extLst>
          </p:cNvPr>
          <p:cNvSpPr txBox="1">
            <a:spLocks/>
          </p:cNvSpPr>
          <p:nvPr/>
        </p:nvSpPr>
        <p:spPr>
          <a:xfrm>
            <a:off x="6731876" y="6095083"/>
            <a:ext cx="4971110" cy="246221"/>
          </a:xfrm>
          <a:prstGeom prst="rect">
            <a:avLst/>
          </a:prstGeom>
        </p:spPr>
        <p:txBody>
          <a:bodyPr vert="horz" wrap="square" lIns="0" tIns="0" rIns="0" bIns="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sz="1600" spc="0">
                <a:solidFill>
                  <a:schemeClr val="tx1"/>
                </a:solidFill>
                <a:latin typeface="+mn-lt"/>
                <a:cs typeface="Segoe UI Semilight"/>
              </a:defRPr>
            </a:pPr>
            <a:r>
              <a:rPr dirty="0" err="1"/>
              <a:t>Diagrama</a:t>
            </a:r>
            <a:r>
              <a:rPr dirty="0"/>
              <a:t> de la </a:t>
            </a:r>
            <a:r>
              <a:rPr dirty="0" err="1"/>
              <a:t>arquitectura</a:t>
            </a:r>
            <a:r>
              <a:rPr dirty="0"/>
              <a:t> </a:t>
            </a:r>
            <a:r>
              <a:rPr dirty="0" err="1"/>
              <a:t>en</a:t>
            </a:r>
            <a:r>
              <a:rPr dirty="0"/>
              <a:t> la </a:t>
            </a:r>
            <a:r>
              <a:rPr dirty="0" err="1"/>
              <a:t>siguiente</a:t>
            </a:r>
            <a:r>
              <a:rPr dirty="0"/>
              <a:t> </a:t>
            </a:r>
            <a:r>
              <a:rPr dirty="0" err="1"/>
              <a:t>diapositiva</a:t>
            </a:r>
            <a:endParaRPr dirty="0"/>
          </a:p>
        </p:txBody>
      </p:sp>
      <p:sp>
        <p:nvSpPr>
          <p:cNvPr id="12" name="arrow_15">
            <a:extLst>
              <a:ext uri="{FF2B5EF4-FFF2-40B4-BE49-F238E27FC236}">
                <a16:creationId xmlns:a16="http://schemas.microsoft.com/office/drawing/2014/main" id="{9BE29A30-761F-4098-9003-DBD272ED051F}"/>
              </a:ext>
              <a:ext uri="{C183D7F6-B498-43B3-948B-1728B52AA6E4}">
                <adec:decorative xmlns:adec="http://schemas.microsoft.com/office/drawing/2017/decorative" val="1"/>
              </a:ext>
            </a:extLst>
          </p:cNvPr>
          <p:cNvSpPr>
            <a:spLocks noChangeAspect="1" noEditPoints="1"/>
          </p:cNvSpPr>
          <p:nvPr/>
        </p:nvSpPr>
        <p:spPr bwMode="auto">
          <a:xfrm>
            <a:off x="11783506" y="6095083"/>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sz="90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187380094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1337D-A82B-4801-9524-BEC5D7940B56}"/>
              </a:ext>
            </a:extLst>
          </p:cNvPr>
          <p:cNvSpPr>
            <a:spLocks noGrp="1"/>
          </p:cNvSpPr>
          <p:nvPr>
            <p:ph type="title"/>
          </p:nvPr>
        </p:nvSpPr>
        <p:spPr/>
        <p:txBody>
          <a:bodyPr/>
          <a:lstStyle/>
          <a:p>
            <a:pPr>
              <a:defRPr>
                <a:ea typeface="+mj-lt"/>
                <a:cs typeface="+mj-lt"/>
              </a:defRPr>
            </a:pPr>
            <a:r>
              <a:rPr dirty="0" err="1"/>
              <a:t>Laboratorio</a:t>
            </a:r>
            <a:r>
              <a:rPr dirty="0"/>
              <a:t> 01: </a:t>
            </a:r>
            <a:r>
              <a:rPr dirty="0" err="1"/>
              <a:t>Diagrama</a:t>
            </a:r>
            <a:r>
              <a:rPr dirty="0"/>
              <a:t> de la </a:t>
            </a:r>
            <a:r>
              <a:rPr dirty="0" err="1"/>
              <a:t>arquitectura</a:t>
            </a:r>
            <a:endParaRPr dirty="0"/>
          </a:p>
        </p:txBody>
      </p:sp>
      <p:grpSp>
        <p:nvGrpSpPr>
          <p:cNvPr id="37" name="Group 36" descr="Architecture diagram of the detailed lab steps. ">
            <a:extLst>
              <a:ext uri="{FF2B5EF4-FFF2-40B4-BE49-F238E27FC236}">
                <a16:creationId xmlns:a16="http://schemas.microsoft.com/office/drawing/2014/main" id="{CDC8ECEB-2681-4F91-9310-CCAF6E8A01A0}"/>
              </a:ext>
            </a:extLst>
          </p:cNvPr>
          <p:cNvGrpSpPr/>
          <p:nvPr/>
        </p:nvGrpSpPr>
        <p:grpSpPr>
          <a:xfrm>
            <a:off x="1423560" y="1216692"/>
            <a:ext cx="9291252" cy="5145054"/>
            <a:chOff x="475909" y="1359113"/>
            <a:chExt cx="9291252" cy="5145054"/>
          </a:xfrm>
        </p:grpSpPr>
        <p:sp>
          <p:nvSpPr>
            <p:cNvPr id="39" name="Rectangle 38">
              <a:extLst>
                <a:ext uri="{FF2B5EF4-FFF2-40B4-BE49-F238E27FC236}">
                  <a16:creationId xmlns:a16="http://schemas.microsoft.com/office/drawing/2014/main" id="{6E264FA1-FDAE-4D50-B541-4C688DFA417E}"/>
                </a:ext>
              </a:extLst>
            </p:cNvPr>
            <p:cNvSpPr/>
            <p:nvPr/>
          </p:nvSpPr>
          <p:spPr bwMode="auto">
            <a:xfrm>
              <a:off x="7126128" y="1359113"/>
              <a:ext cx="2641033" cy="369855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sz="2353">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1" name="Rectangle 40">
              <a:extLst>
                <a:ext uri="{FF2B5EF4-FFF2-40B4-BE49-F238E27FC236}">
                  <a16:creationId xmlns:a16="http://schemas.microsoft.com/office/drawing/2014/main" id="{559EF700-FEA3-4FC1-9CB7-4E413F5CD700}"/>
                </a:ext>
              </a:extLst>
            </p:cNvPr>
            <p:cNvSpPr/>
            <p:nvPr/>
          </p:nvSpPr>
          <p:spPr bwMode="auto">
            <a:xfrm>
              <a:off x="475909" y="1359113"/>
              <a:ext cx="6232170" cy="514505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sz="2353">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3" name="Graphic 42">
              <a:extLst>
                <a:ext uri="{FF2B5EF4-FFF2-40B4-BE49-F238E27FC236}">
                  <a16:creationId xmlns:a16="http://schemas.microsoft.com/office/drawing/2014/main" id="{D2BA6ED9-0B2C-466C-B820-A10F0F7E1E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51895" y="1359113"/>
              <a:ext cx="645758" cy="645758"/>
            </a:xfrm>
            <a:prstGeom prst="rect">
              <a:avLst/>
            </a:prstGeom>
          </p:spPr>
        </p:pic>
        <p:pic>
          <p:nvPicPr>
            <p:cNvPr id="45" name="Graphic 44">
              <a:extLst>
                <a:ext uri="{FF2B5EF4-FFF2-40B4-BE49-F238E27FC236}">
                  <a16:creationId xmlns:a16="http://schemas.microsoft.com/office/drawing/2014/main" id="{DC1678A8-B9AC-44AD-8ADD-F0536142CD2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25101" y="2921255"/>
              <a:ext cx="295019" cy="295019"/>
            </a:xfrm>
            <a:prstGeom prst="rect">
              <a:avLst/>
            </a:prstGeom>
          </p:spPr>
        </p:pic>
        <p:pic>
          <p:nvPicPr>
            <p:cNvPr id="47" name="Graphic 46">
              <a:extLst>
                <a:ext uri="{FF2B5EF4-FFF2-40B4-BE49-F238E27FC236}">
                  <a16:creationId xmlns:a16="http://schemas.microsoft.com/office/drawing/2014/main" id="{0C5E3FCD-F1B8-45A4-B66F-1786E90A5CB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4312" y="2416219"/>
              <a:ext cx="295019" cy="295019"/>
            </a:xfrm>
            <a:prstGeom prst="rect">
              <a:avLst/>
            </a:prstGeom>
          </p:spPr>
        </p:pic>
        <p:sp>
          <p:nvSpPr>
            <p:cNvPr id="49" name="TextBox 48">
              <a:extLst>
                <a:ext uri="{FF2B5EF4-FFF2-40B4-BE49-F238E27FC236}">
                  <a16:creationId xmlns:a16="http://schemas.microsoft.com/office/drawing/2014/main" id="{AFD1DB65-B7BF-464E-B6C6-25D81FB059A4}"/>
                </a:ext>
              </a:extLst>
            </p:cNvPr>
            <p:cNvSpPr txBox="1"/>
            <p:nvPr/>
          </p:nvSpPr>
          <p:spPr>
            <a:xfrm>
              <a:off x="1618665" y="1899984"/>
              <a:ext cx="3975811" cy="479745"/>
            </a:xfrm>
            <a:prstGeom prst="rect">
              <a:avLst/>
            </a:prstGeom>
            <a:noFill/>
          </p:spPr>
          <p:txBody>
            <a:bodyPr wrap="square" lIns="179285" tIns="143428" rIns="179285" bIns="143428">
              <a:spAutoFit/>
            </a:bodyPr>
            <a:lstStyle/>
            <a:p>
              <a:pPr defTabSz="914367">
                <a:lnSpc>
                  <a:spcPct val="90000"/>
                </a:lnSpc>
                <a:spcAft>
                  <a:spcPts val="588"/>
                </a:spcAft>
                <a:defRPr sz="1372" b="1">
                  <a:gradFill>
                    <a:gsLst>
                      <a:gs pos="2917">
                        <a:srgbClr val="000000"/>
                      </a:gs>
                      <a:gs pos="30000">
                        <a:srgbClr val="000000"/>
                      </a:gs>
                    </a:gsLst>
                    <a:lin ang="5400000" scaled="0"/>
                  </a:gradFill>
                  <a:latin typeface="Segoe UI"/>
                </a:defRPr>
              </a:pPr>
              <a:r>
                <a:rPr dirty="0"/>
                <a:t>Inquilino de Azure AD </a:t>
              </a:r>
              <a:r>
                <a:rPr dirty="0" err="1"/>
                <a:t>predeterminado</a:t>
              </a:r>
              <a:endParaRPr sz="1372" b="1" dirty="0">
                <a:gradFill>
                  <a:gsLst>
                    <a:gs pos="2917">
                      <a:srgbClr val="000000"/>
                    </a:gs>
                    <a:gs pos="30000">
                      <a:srgbClr val="000000"/>
                    </a:gs>
                  </a:gsLst>
                  <a:lin ang="5400000" scaled="0"/>
                </a:gradFill>
                <a:latin typeface="Segoe UI"/>
              </a:endParaRPr>
            </a:p>
          </p:txBody>
        </p:sp>
        <p:sp>
          <p:nvSpPr>
            <p:cNvPr id="51" name="TextBox 50">
              <a:extLst>
                <a:ext uri="{FF2B5EF4-FFF2-40B4-BE49-F238E27FC236}">
                  <a16:creationId xmlns:a16="http://schemas.microsoft.com/office/drawing/2014/main" id="{E478AE29-ABAD-40AA-A0B2-EFB285A2A6BC}"/>
                </a:ext>
              </a:extLst>
            </p:cNvPr>
            <p:cNvSpPr txBox="1"/>
            <p:nvPr/>
          </p:nvSpPr>
          <p:spPr>
            <a:xfrm>
              <a:off x="735963" y="3227558"/>
              <a:ext cx="2541495" cy="861774"/>
            </a:xfrm>
            <a:prstGeom prst="rect">
              <a:avLst/>
            </a:prstGeom>
            <a:noFill/>
          </p:spPr>
          <p:txBody>
            <a:bodyPr wrap="square">
              <a:spAutoFit/>
            </a:bodyPr>
            <a:lstStyle/>
            <a:p>
              <a:pPr defTabSz="914367">
                <a:defRPr sz="1176" b="1">
                  <a:solidFill>
                    <a:srgbClr val="000000"/>
                  </a:solidFill>
                  <a:latin typeface="Segoe UI"/>
                </a:defRPr>
              </a:pPr>
              <a:r>
                <a:rPr sz="1000" dirty="0"/>
                <a:t>az104-01a-aaduser1</a:t>
              </a:r>
            </a:p>
            <a:p>
              <a:pPr defTabSz="914367"/>
              <a:endParaRPr sz="1000" b="1" dirty="0">
                <a:solidFill>
                  <a:srgbClr val="000000"/>
                </a:solidFill>
                <a:latin typeface="Segoe UI"/>
              </a:endParaRPr>
            </a:p>
            <a:p>
              <a:pPr defTabSz="914367">
                <a:defRPr sz="1176">
                  <a:solidFill>
                    <a:srgbClr val="000000"/>
                  </a:solidFill>
                  <a:latin typeface="Segoe UI"/>
                </a:defRPr>
              </a:pPr>
              <a:r>
                <a:rPr sz="1000" b="1" dirty="0" err="1"/>
                <a:t>Rol</a:t>
              </a:r>
              <a:r>
                <a:rPr sz="1000" b="1" dirty="0"/>
                <a:t>: </a:t>
              </a:r>
              <a:r>
                <a:rPr sz="1000" dirty="0" err="1"/>
                <a:t>Administrador</a:t>
              </a:r>
              <a:r>
                <a:rPr sz="1000" dirty="0"/>
                <a:t> de </a:t>
              </a:r>
              <a:r>
                <a:rPr sz="1000" dirty="0" err="1"/>
                <a:t>usuarios</a:t>
              </a:r>
              <a:endParaRPr sz="1000" dirty="0"/>
            </a:p>
            <a:p>
              <a:pPr defTabSz="914367">
                <a:defRPr sz="1176">
                  <a:solidFill>
                    <a:srgbClr val="000000"/>
                  </a:solidFill>
                  <a:latin typeface="Segoe UI"/>
                </a:defRPr>
              </a:pPr>
              <a:r>
                <a:rPr sz="1000" b="1" dirty="0" err="1"/>
                <a:t>Puesto</a:t>
              </a:r>
              <a:r>
                <a:rPr sz="1000" b="1" dirty="0"/>
                <a:t>: </a:t>
              </a:r>
              <a:r>
                <a:rPr sz="1000" dirty="0" err="1"/>
                <a:t>Administrador</a:t>
              </a:r>
              <a:r>
                <a:rPr sz="1000" dirty="0"/>
                <a:t> de la </a:t>
              </a:r>
              <a:r>
                <a:rPr sz="1000" dirty="0" err="1"/>
                <a:t>nube</a:t>
              </a:r>
              <a:endParaRPr sz="1000" dirty="0"/>
            </a:p>
            <a:p>
              <a:pPr defTabSz="914367">
                <a:defRPr sz="1176">
                  <a:solidFill>
                    <a:srgbClr val="000000"/>
                  </a:solidFill>
                  <a:latin typeface="Segoe UI"/>
                </a:defRPr>
              </a:pPr>
              <a:r>
                <a:rPr sz="1000" b="1" dirty="0" err="1"/>
                <a:t>Departamento</a:t>
              </a:r>
              <a:r>
                <a:rPr sz="1000" b="1" dirty="0"/>
                <a:t>: </a:t>
              </a:r>
              <a:r>
                <a:rPr sz="1000" dirty="0"/>
                <a:t>TI</a:t>
              </a:r>
              <a:endParaRPr sz="1000" dirty="0">
                <a:solidFill>
                  <a:srgbClr val="000000"/>
                </a:solidFill>
                <a:latin typeface="Segoe UI"/>
              </a:endParaRPr>
            </a:p>
          </p:txBody>
        </p:sp>
        <p:sp>
          <p:nvSpPr>
            <p:cNvPr id="53" name="Rectangle: Rounded Corners 52">
              <a:extLst>
                <a:ext uri="{FF2B5EF4-FFF2-40B4-BE49-F238E27FC236}">
                  <a16:creationId xmlns:a16="http://schemas.microsoft.com/office/drawing/2014/main" id="{A617EC88-B201-460C-B07D-81C8D6A4222E}"/>
                </a:ext>
              </a:extLst>
            </p:cNvPr>
            <p:cNvSpPr/>
            <p:nvPr/>
          </p:nvSpPr>
          <p:spPr bwMode="auto">
            <a:xfrm>
              <a:off x="687311" y="2871283"/>
              <a:ext cx="2378745" cy="1411751"/>
            </a:xfrm>
            <a:prstGeom prst="round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sz="2353">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TextBox 54">
              <a:extLst>
                <a:ext uri="{FF2B5EF4-FFF2-40B4-BE49-F238E27FC236}">
                  <a16:creationId xmlns:a16="http://schemas.microsoft.com/office/drawing/2014/main" id="{F59CBBDD-9E2B-44E7-BB1F-6F509D72B4AD}"/>
                </a:ext>
              </a:extLst>
            </p:cNvPr>
            <p:cNvSpPr txBox="1"/>
            <p:nvPr/>
          </p:nvSpPr>
          <p:spPr>
            <a:xfrm>
              <a:off x="1081470" y="2248615"/>
              <a:ext cx="3090861" cy="643600"/>
            </a:xfrm>
            <a:prstGeom prst="rect">
              <a:avLst/>
            </a:prstGeom>
            <a:noFill/>
          </p:spPr>
          <p:txBody>
            <a:bodyPr wrap="square" lIns="179285" tIns="143428" rIns="179285" bIns="143428">
              <a:spAutoFit/>
            </a:bodyPr>
            <a:lstStyle/>
            <a:p>
              <a:pPr defTabSz="914367">
                <a:lnSpc>
                  <a:spcPct val="90000"/>
                </a:lnSpc>
                <a:spcAft>
                  <a:spcPts val="588"/>
                </a:spcAft>
                <a:defRPr sz="1176" b="1">
                  <a:gradFill>
                    <a:gsLst>
                      <a:gs pos="2917">
                        <a:srgbClr val="000000"/>
                      </a:gs>
                      <a:gs pos="30000">
                        <a:srgbClr val="000000"/>
                      </a:gs>
                    </a:gsLst>
                    <a:lin ang="5400000" scaled="0"/>
                  </a:gradFill>
                  <a:latin typeface="Segoe UI"/>
                </a:defRPr>
              </a:pPr>
              <a:r>
                <a:rPr sz="1000" dirty="0" err="1"/>
                <a:t>Administradores</a:t>
              </a:r>
              <a:r>
                <a:rPr sz="1000" dirty="0"/>
                <a:t> de la </a:t>
              </a:r>
              <a:r>
                <a:rPr sz="1000" dirty="0" err="1"/>
                <a:t>nube</a:t>
              </a:r>
              <a:r>
                <a:rPr sz="1000" dirty="0"/>
                <a:t> de TI</a:t>
              </a:r>
            </a:p>
            <a:p>
              <a:pPr defTabSz="914367">
                <a:lnSpc>
                  <a:spcPct val="90000"/>
                </a:lnSpc>
                <a:spcAft>
                  <a:spcPts val="588"/>
                </a:spcAft>
                <a:defRPr sz="1176">
                  <a:gradFill>
                    <a:gsLst>
                      <a:gs pos="2917">
                        <a:srgbClr val="000000"/>
                      </a:gs>
                      <a:gs pos="30000">
                        <a:srgbClr val="000000"/>
                      </a:gs>
                    </a:gsLst>
                    <a:lin ang="5400000" scaled="0"/>
                  </a:gradFill>
                  <a:latin typeface="Segoe UI"/>
                </a:defRPr>
              </a:pPr>
              <a:r>
                <a:rPr sz="1000" b="1" dirty="0"/>
                <a:t>Tipo de </a:t>
              </a:r>
              <a:r>
                <a:rPr sz="1000" b="1" dirty="0" err="1"/>
                <a:t>pertenencia</a:t>
              </a:r>
              <a:r>
                <a:rPr sz="1000" b="1" dirty="0"/>
                <a:t>:</a:t>
              </a:r>
              <a:r>
                <a:rPr sz="1000" dirty="0"/>
                <a:t> </a:t>
              </a:r>
              <a:r>
                <a:rPr sz="1000" dirty="0" err="1"/>
                <a:t>Usuario</a:t>
              </a:r>
              <a:r>
                <a:rPr sz="1000" dirty="0"/>
                <a:t> </a:t>
              </a:r>
              <a:r>
                <a:rPr sz="1000" dirty="0" err="1"/>
                <a:t>dinámico</a:t>
              </a:r>
              <a:endParaRPr sz="1000" b="1" dirty="0">
                <a:gradFill>
                  <a:gsLst>
                    <a:gs pos="2917">
                      <a:srgbClr val="000000"/>
                    </a:gs>
                    <a:gs pos="30000">
                      <a:srgbClr val="000000"/>
                    </a:gs>
                  </a:gsLst>
                  <a:lin ang="5400000" scaled="0"/>
                </a:gradFill>
                <a:latin typeface="Segoe UI"/>
              </a:endParaRPr>
            </a:p>
          </p:txBody>
        </p:sp>
        <p:pic>
          <p:nvPicPr>
            <p:cNvPr id="57" name="Graphic 56">
              <a:extLst>
                <a:ext uri="{FF2B5EF4-FFF2-40B4-BE49-F238E27FC236}">
                  <a16:creationId xmlns:a16="http://schemas.microsoft.com/office/drawing/2014/main" id="{CA29DB5A-E7E4-43F4-A352-6F859A7C2871}"/>
                </a:ext>
              </a:extLst>
            </p:cNvPr>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03965" y="2934835"/>
              <a:ext cx="295019" cy="295019"/>
            </a:xfrm>
            <a:prstGeom prst="rect">
              <a:avLst/>
            </a:prstGeom>
          </p:spPr>
        </p:pic>
        <p:sp>
          <p:nvSpPr>
            <p:cNvPr id="59" name="TextBox 58">
              <a:extLst>
                <a:ext uri="{FF2B5EF4-FFF2-40B4-BE49-F238E27FC236}">
                  <a16:creationId xmlns:a16="http://schemas.microsoft.com/office/drawing/2014/main" id="{939C8B8D-7CE2-4D45-8B4C-4D349B7EDCD7}"/>
                </a:ext>
              </a:extLst>
            </p:cNvPr>
            <p:cNvSpPr txBox="1"/>
            <p:nvPr/>
          </p:nvSpPr>
          <p:spPr>
            <a:xfrm>
              <a:off x="3814827" y="3241138"/>
              <a:ext cx="2378745" cy="707886"/>
            </a:xfrm>
            <a:prstGeom prst="rect">
              <a:avLst/>
            </a:prstGeom>
            <a:noFill/>
          </p:spPr>
          <p:txBody>
            <a:bodyPr wrap="square">
              <a:spAutoFit/>
            </a:bodyPr>
            <a:lstStyle/>
            <a:p>
              <a:pPr defTabSz="914367">
                <a:defRPr sz="1176" b="1">
                  <a:solidFill>
                    <a:srgbClr val="000000"/>
                  </a:solidFill>
                  <a:latin typeface="Segoe UI"/>
                </a:defRPr>
              </a:pPr>
              <a:r>
                <a:rPr sz="1000" dirty="0"/>
                <a:t>az104-01a-aaduser2</a:t>
              </a:r>
            </a:p>
            <a:p>
              <a:pPr defTabSz="914367"/>
              <a:endParaRPr sz="1000" b="1" dirty="0">
                <a:solidFill>
                  <a:srgbClr val="000000"/>
                </a:solidFill>
                <a:latin typeface="Segoe UI"/>
              </a:endParaRPr>
            </a:p>
            <a:p>
              <a:pPr defTabSz="914367">
                <a:defRPr sz="1176">
                  <a:solidFill>
                    <a:srgbClr val="000000"/>
                  </a:solidFill>
                  <a:latin typeface="Segoe UI"/>
                </a:defRPr>
              </a:pPr>
              <a:r>
                <a:rPr sz="1000" b="1" dirty="0" err="1"/>
                <a:t>Puesto</a:t>
              </a:r>
              <a:r>
                <a:rPr sz="1000" b="1" dirty="0"/>
                <a:t>: </a:t>
              </a:r>
              <a:r>
                <a:rPr sz="1000" dirty="0" err="1"/>
                <a:t>Administrador</a:t>
              </a:r>
              <a:r>
                <a:rPr sz="1000" dirty="0"/>
                <a:t> del </a:t>
              </a:r>
              <a:r>
                <a:rPr sz="1000" dirty="0" err="1"/>
                <a:t>sistema</a:t>
              </a:r>
              <a:endParaRPr sz="1000" dirty="0"/>
            </a:p>
            <a:p>
              <a:pPr defTabSz="914367">
                <a:defRPr sz="1176">
                  <a:solidFill>
                    <a:srgbClr val="000000"/>
                  </a:solidFill>
                  <a:latin typeface="Segoe UI"/>
                </a:defRPr>
              </a:pPr>
              <a:r>
                <a:rPr sz="1000" b="1" dirty="0" err="1"/>
                <a:t>Departamento</a:t>
              </a:r>
              <a:r>
                <a:rPr sz="1000" b="1" dirty="0"/>
                <a:t>: </a:t>
              </a:r>
              <a:r>
                <a:rPr sz="1000" dirty="0"/>
                <a:t>TI</a:t>
              </a:r>
              <a:endParaRPr sz="1000" dirty="0">
                <a:solidFill>
                  <a:srgbClr val="000000"/>
                </a:solidFill>
                <a:latin typeface="Segoe UI"/>
              </a:endParaRPr>
            </a:p>
          </p:txBody>
        </p:sp>
        <p:sp>
          <p:nvSpPr>
            <p:cNvPr id="61" name="Rectangle: Rounded Corners 60">
              <a:extLst>
                <a:ext uri="{FF2B5EF4-FFF2-40B4-BE49-F238E27FC236}">
                  <a16:creationId xmlns:a16="http://schemas.microsoft.com/office/drawing/2014/main" id="{14C5A31F-8E61-4F54-81C8-A3DD31433F42}"/>
                </a:ext>
              </a:extLst>
            </p:cNvPr>
            <p:cNvSpPr/>
            <p:nvPr/>
          </p:nvSpPr>
          <p:spPr bwMode="auto">
            <a:xfrm>
              <a:off x="3766175" y="2892069"/>
              <a:ext cx="2378745" cy="1404545"/>
            </a:xfrm>
            <a:prstGeom prst="round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sz="2353">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3" name="Graphic 62">
              <a:extLst>
                <a:ext uri="{FF2B5EF4-FFF2-40B4-BE49-F238E27FC236}">
                  <a16:creationId xmlns:a16="http://schemas.microsoft.com/office/drawing/2014/main" id="{50300A02-28ED-45F9-A541-331DE0EAF99E}"/>
                </a:ext>
              </a:extLst>
            </p:cNvPr>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917427" y="2434179"/>
              <a:ext cx="295019" cy="295019"/>
            </a:xfrm>
            <a:prstGeom prst="rect">
              <a:avLst/>
            </a:prstGeom>
          </p:spPr>
        </p:pic>
        <p:sp>
          <p:nvSpPr>
            <p:cNvPr id="65" name="TextBox 64">
              <a:extLst>
                <a:ext uri="{FF2B5EF4-FFF2-40B4-BE49-F238E27FC236}">
                  <a16:creationId xmlns:a16="http://schemas.microsoft.com/office/drawing/2014/main" id="{D767BD19-DDB6-40B3-9C51-414D723B09AB}"/>
                </a:ext>
              </a:extLst>
            </p:cNvPr>
            <p:cNvSpPr txBox="1"/>
            <p:nvPr/>
          </p:nvSpPr>
          <p:spPr>
            <a:xfrm>
              <a:off x="4112405" y="2266240"/>
              <a:ext cx="2838137" cy="643600"/>
            </a:xfrm>
            <a:prstGeom prst="rect">
              <a:avLst/>
            </a:prstGeom>
            <a:noFill/>
          </p:spPr>
          <p:txBody>
            <a:bodyPr wrap="square" lIns="179285" tIns="143428" rIns="179285" bIns="143428">
              <a:spAutoFit/>
            </a:bodyPr>
            <a:lstStyle/>
            <a:p>
              <a:pPr defTabSz="914367">
                <a:lnSpc>
                  <a:spcPct val="90000"/>
                </a:lnSpc>
                <a:spcAft>
                  <a:spcPts val="588"/>
                </a:spcAft>
                <a:defRPr sz="1176" b="1">
                  <a:gradFill>
                    <a:gsLst>
                      <a:gs pos="2917">
                        <a:srgbClr val="000000"/>
                      </a:gs>
                      <a:gs pos="30000">
                        <a:srgbClr val="000000"/>
                      </a:gs>
                    </a:gsLst>
                    <a:lin ang="5400000" scaled="0"/>
                  </a:gradFill>
                  <a:latin typeface="Segoe UI"/>
                </a:defRPr>
              </a:pPr>
              <a:r>
                <a:rPr sz="1000" dirty="0" err="1"/>
                <a:t>Administradores</a:t>
              </a:r>
              <a:r>
                <a:rPr sz="1000" dirty="0"/>
                <a:t> del </a:t>
              </a:r>
              <a:r>
                <a:rPr sz="1000" dirty="0" err="1"/>
                <a:t>sistema</a:t>
              </a:r>
              <a:r>
                <a:rPr sz="1000" dirty="0"/>
                <a:t> de TI</a:t>
              </a:r>
            </a:p>
            <a:p>
              <a:pPr defTabSz="914367">
                <a:lnSpc>
                  <a:spcPct val="90000"/>
                </a:lnSpc>
                <a:spcAft>
                  <a:spcPts val="588"/>
                </a:spcAft>
                <a:defRPr sz="1176">
                  <a:gradFill>
                    <a:gsLst>
                      <a:gs pos="2917">
                        <a:srgbClr val="000000"/>
                      </a:gs>
                      <a:gs pos="30000">
                        <a:srgbClr val="000000"/>
                      </a:gs>
                    </a:gsLst>
                    <a:lin ang="5400000" scaled="0"/>
                  </a:gradFill>
                  <a:latin typeface="Segoe UI"/>
                </a:defRPr>
              </a:pPr>
              <a:r>
                <a:rPr sz="1000" b="1" dirty="0"/>
                <a:t>Tipo de </a:t>
              </a:r>
              <a:r>
                <a:rPr sz="1000" b="1" dirty="0" err="1"/>
                <a:t>pertenencia</a:t>
              </a:r>
              <a:r>
                <a:rPr sz="1000" b="1" dirty="0"/>
                <a:t>: </a:t>
              </a:r>
              <a:r>
                <a:rPr sz="1000" dirty="0" err="1"/>
                <a:t>Usuario</a:t>
              </a:r>
              <a:r>
                <a:rPr sz="1000" dirty="0"/>
                <a:t> </a:t>
              </a:r>
              <a:r>
                <a:rPr sz="1000" dirty="0" err="1"/>
                <a:t>dinámico</a:t>
              </a:r>
              <a:endParaRPr sz="1000" b="1" dirty="0">
                <a:gradFill>
                  <a:gsLst>
                    <a:gs pos="2917">
                      <a:srgbClr val="000000"/>
                    </a:gs>
                    <a:gs pos="30000">
                      <a:srgbClr val="000000"/>
                    </a:gs>
                  </a:gsLst>
                  <a:lin ang="5400000" scaled="0"/>
                </a:gradFill>
                <a:latin typeface="Segoe UI"/>
              </a:endParaRPr>
            </a:p>
          </p:txBody>
        </p:sp>
        <p:pic>
          <p:nvPicPr>
            <p:cNvPr id="68" name="Graphic 67">
              <a:extLst>
                <a:ext uri="{FF2B5EF4-FFF2-40B4-BE49-F238E27FC236}">
                  <a16:creationId xmlns:a16="http://schemas.microsoft.com/office/drawing/2014/main" id="{88B6578F-236A-4F05-8405-D34B4830D279}"/>
                </a:ext>
              </a:extLst>
            </p:cNvPr>
            <p:cNvPicPr>
              <a:picLocks noChangeAspect="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18323" y="1735926"/>
              <a:ext cx="645758" cy="645758"/>
            </a:xfrm>
            <a:prstGeom prst="rect">
              <a:avLst/>
            </a:prstGeom>
          </p:spPr>
        </p:pic>
        <p:sp>
          <p:nvSpPr>
            <p:cNvPr id="69" name="TextBox 68">
              <a:extLst>
                <a:ext uri="{FF2B5EF4-FFF2-40B4-BE49-F238E27FC236}">
                  <a16:creationId xmlns:a16="http://schemas.microsoft.com/office/drawing/2014/main" id="{2ECEECCA-063D-4ACD-A6A3-1954D978E180}"/>
                </a:ext>
              </a:extLst>
            </p:cNvPr>
            <p:cNvSpPr txBox="1"/>
            <p:nvPr/>
          </p:nvSpPr>
          <p:spPr>
            <a:xfrm>
              <a:off x="7112395" y="2416219"/>
              <a:ext cx="2544466" cy="745264"/>
            </a:xfrm>
            <a:prstGeom prst="rect">
              <a:avLst/>
            </a:prstGeom>
            <a:noFill/>
          </p:spPr>
          <p:txBody>
            <a:bodyPr wrap="square" lIns="179285" tIns="143428" rIns="179285" bIns="143428">
              <a:spAutoFit/>
            </a:bodyPr>
            <a:lstStyle/>
            <a:p>
              <a:pPr algn="ctr" defTabSz="914367">
                <a:lnSpc>
                  <a:spcPct val="90000"/>
                </a:lnSpc>
                <a:spcAft>
                  <a:spcPts val="588"/>
                </a:spcAft>
                <a:defRPr sz="1372" b="1">
                  <a:gradFill>
                    <a:gsLst>
                      <a:gs pos="2917">
                        <a:srgbClr val="000000"/>
                      </a:gs>
                      <a:gs pos="30000">
                        <a:srgbClr val="000000"/>
                      </a:gs>
                    </a:gsLst>
                    <a:lin ang="5400000" scaled="0"/>
                  </a:gradFill>
                  <a:latin typeface="Segoe UI"/>
                </a:defRPr>
              </a:pPr>
              <a:r>
                <a:rPr dirty="0"/>
                <a:t>Nuevo inquilino Azure AD</a:t>
              </a:r>
            </a:p>
            <a:p>
              <a:pPr algn="ctr" defTabSz="914367">
                <a:lnSpc>
                  <a:spcPct val="90000"/>
                </a:lnSpc>
                <a:spcAft>
                  <a:spcPts val="588"/>
                </a:spcAft>
                <a:defRPr sz="1372" b="1">
                  <a:gradFill>
                    <a:gsLst>
                      <a:gs pos="2917">
                        <a:srgbClr val="000000"/>
                      </a:gs>
                      <a:gs pos="30000">
                        <a:srgbClr val="000000"/>
                      </a:gs>
                    </a:gsLst>
                    <a:lin ang="5400000" scaled="0"/>
                  </a:gradFill>
                  <a:latin typeface="Segoe UI"/>
                </a:defRPr>
              </a:pPr>
              <a:r>
                <a:rPr dirty="0" err="1"/>
                <a:t>Laboratorio</a:t>
              </a:r>
              <a:r>
                <a:rPr dirty="0"/>
                <a:t> de Contoso</a:t>
              </a:r>
            </a:p>
          </p:txBody>
        </p:sp>
        <p:pic>
          <p:nvPicPr>
            <p:cNvPr id="70" name="Graphic 69">
              <a:extLst>
                <a:ext uri="{FF2B5EF4-FFF2-40B4-BE49-F238E27FC236}">
                  <a16:creationId xmlns:a16="http://schemas.microsoft.com/office/drawing/2014/main" id="{84E518AD-7399-46F2-BCE0-9888BA3E191A}"/>
                </a:ext>
              </a:extLst>
            </p:cNvPr>
            <p:cNvPicPr>
              <a:picLocks noChangeAspect="1"/>
            </p:cNvPicPr>
            <p:nvPr/>
          </p:nvPicPr>
          <p:blipFill>
            <a:blip r:embed="rId5">
              <a:duotone>
                <a:prstClr val="black"/>
                <a:schemeClr val="accent5">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01291" y="3319353"/>
              <a:ext cx="295019" cy="295019"/>
            </a:xfrm>
            <a:prstGeom prst="rect">
              <a:avLst/>
            </a:prstGeom>
          </p:spPr>
        </p:pic>
        <p:sp>
          <p:nvSpPr>
            <p:cNvPr id="71" name="TextBox 70">
              <a:extLst>
                <a:ext uri="{FF2B5EF4-FFF2-40B4-BE49-F238E27FC236}">
                  <a16:creationId xmlns:a16="http://schemas.microsoft.com/office/drawing/2014/main" id="{A8E67ED0-4EA8-497F-80E8-FB286012B0EC}"/>
                </a:ext>
              </a:extLst>
            </p:cNvPr>
            <p:cNvSpPr txBox="1"/>
            <p:nvPr/>
          </p:nvSpPr>
          <p:spPr>
            <a:xfrm>
              <a:off x="7412152" y="3625656"/>
              <a:ext cx="2244709" cy="861774"/>
            </a:xfrm>
            <a:prstGeom prst="rect">
              <a:avLst/>
            </a:prstGeom>
            <a:noFill/>
          </p:spPr>
          <p:txBody>
            <a:bodyPr wrap="square">
              <a:spAutoFit/>
            </a:bodyPr>
            <a:lstStyle/>
            <a:p>
              <a:pPr defTabSz="914367">
                <a:defRPr sz="1176" b="1">
                  <a:solidFill>
                    <a:srgbClr val="000000"/>
                  </a:solidFill>
                  <a:latin typeface="Segoe UI"/>
                </a:defRPr>
              </a:pPr>
              <a:r>
                <a:rPr sz="1000" dirty="0"/>
                <a:t>az104-01b-aaduser1</a:t>
              </a:r>
            </a:p>
            <a:p>
              <a:pPr defTabSz="914367"/>
              <a:endParaRPr sz="1000" b="1" dirty="0">
                <a:solidFill>
                  <a:srgbClr val="000000"/>
                </a:solidFill>
                <a:latin typeface="Segoe UI"/>
              </a:endParaRPr>
            </a:p>
            <a:p>
              <a:pPr defTabSz="914367"/>
              <a:endParaRPr sz="1000" b="1" dirty="0">
                <a:solidFill>
                  <a:srgbClr val="000000"/>
                </a:solidFill>
                <a:latin typeface="Segoe UI"/>
              </a:endParaRPr>
            </a:p>
            <a:p>
              <a:pPr defTabSz="914367">
                <a:defRPr sz="1176">
                  <a:solidFill>
                    <a:srgbClr val="000000"/>
                  </a:solidFill>
                  <a:latin typeface="Segoe UI"/>
                </a:defRPr>
              </a:pPr>
              <a:r>
                <a:rPr sz="1000" b="1" dirty="0" err="1"/>
                <a:t>Puesto</a:t>
              </a:r>
              <a:r>
                <a:rPr sz="1000" b="1" dirty="0"/>
                <a:t>: </a:t>
              </a:r>
              <a:r>
                <a:rPr sz="1000" dirty="0" err="1"/>
                <a:t>Administrador</a:t>
              </a:r>
              <a:r>
                <a:rPr sz="1000" dirty="0"/>
                <a:t> del </a:t>
              </a:r>
              <a:r>
                <a:rPr sz="1000" dirty="0" err="1"/>
                <a:t>sistema</a:t>
              </a:r>
              <a:endParaRPr sz="1000" dirty="0"/>
            </a:p>
            <a:p>
              <a:pPr defTabSz="914367">
                <a:defRPr sz="1176">
                  <a:solidFill>
                    <a:srgbClr val="000000"/>
                  </a:solidFill>
                  <a:latin typeface="Segoe UI"/>
                </a:defRPr>
              </a:pPr>
              <a:r>
                <a:rPr sz="1000" b="1" dirty="0" err="1"/>
                <a:t>Departamento</a:t>
              </a:r>
              <a:r>
                <a:rPr sz="1000" b="1" dirty="0"/>
                <a:t>: </a:t>
              </a:r>
              <a:r>
                <a:rPr sz="1000" dirty="0"/>
                <a:t>TI</a:t>
              </a:r>
              <a:endParaRPr sz="1000" dirty="0">
                <a:solidFill>
                  <a:srgbClr val="000000"/>
                </a:solidFill>
                <a:latin typeface="Segoe UI"/>
              </a:endParaRPr>
            </a:p>
          </p:txBody>
        </p:sp>
        <p:sp>
          <p:nvSpPr>
            <p:cNvPr id="72" name="TextBox 71">
              <a:extLst>
                <a:ext uri="{FF2B5EF4-FFF2-40B4-BE49-F238E27FC236}">
                  <a16:creationId xmlns:a16="http://schemas.microsoft.com/office/drawing/2014/main" id="{BF9B8D7D-8DF7-42C4-9FE8-0AB8D5C7BA51}"/>
                </a:ext>
              </a:extLst>
            </p:cNvPr>
            <p:cNvSpPr txBox="1"/>
            <p:nvPr/>
          </p:nvSpPr>
          <p:spPr>
            <a:xfrm>
              <a:off x="1433175" y="2832457"/>
              <a:ext cx="1644333" cy="428157"/>
            </a:xfrm>
            <a:prstGeom prst="rect">
              <a:avLst/>
            </a:prstGeom>
            <a:noFill/>
          </p:spPr>
          <p:txBody>
            <a:bodyPr wrap="square" lIns="179285" tIns="143428" rIns="179285" bIns="143428">
              <a:spAutoFit/>
            </a:bodyPr>
            <a:lstStyle/>
            <a:p>
              <a:pPr defTabSz="914367">
                <a:lnSpc>
                  <a:spcPct val="90000"/>
                </a:lnSpc>
                <a:spcAft>
                  <a:spcPts val="588"/>
                </a:spcAft>
                <a:defRPr sz="1176">
                  <a:gradFill>
                    <a:gsLst>
                      <a:gs pos="2917">
                        <a:srgbClr val="000000"/>
                      </a:gs>
                      <a:gs pos="30000">
                        <a:srgbClr val="000000"/>
                      </a:gs>
                    </a:gsLst>
                    <a:lin ang="5400000" scaled="0"/>
                  </a:gradFill>
                  <a:latin typeface="Segoe UI"/>
                </a:defRPr>
              </a:pPr>
              <a:r>
                <a:rPr sz="1000" dirty="0" err="1"/>
                <a:t>Usuario</a:t>
              </a:r>
              <a:r>
                <a:rPr sz="1000" dirty="0"/>
                <a:t> </a:t>
              </a:r>
              <a:r>
                <a:rPr sz="1000" dirty="0" err="1"/>
                <a:t>en</a:t>
              </a:r>
              <a:r>
                <a:rPr sz="1000" dirty="0"/>
                <a:t> la </a:t>
              </a:r>
              <a:r>
                <a:rPr sz="1000" dirty="0" err="1"/>
                <a:t>nube</a:t>
              </a:r>
              <a:endParaRPr sz="1000" dirty="0">
                <a:gradFill>
                  <a:gsLst>
                    <a:gs pos="2917">
                      <a:srgbClr val="000000"/>
                    </a:gs>
                    <a:gs pos="30000">
                      <a:srgbClr val="000000"/>
                    </a:gs>
                  </a:gsLst>
                  <a:lin ang="5400000" scaled="0"/>
                </a:gradFill>
                <a:latin typeface="Segoe UI"/>
              </a:endParaRPr>
            </a:p>
          </p:txBody>
        </p:sp>
        <p:sp>
          <p:nvSpPr>
            <p:cNvPr id="73" name="TextBox 72">
              <a:extLst>
                <a:ext uri="{FF2B5EF4-FFF2-40B4-BE49-F238E27FC236}">
                  <a16:creationId xmlns:a16="http://schemas.microsoft.com/office/drawing/2014/main" id="{22E05F90-C483-4549-A80E-2886AC586BD0}"/>
                </a:ext>
              </a:extLst>
            </p:cNvPr>
            <p:cNvSpPr txBox="1"/>
            <p:nvPr/>
          </p:nvSpPr>
          <p:spPr>
            <a:xfrm>
              <a:off x="4516720" y="2823269"/>
              <a:ext cx="1628199" cy="428157"/>
            </a:xfrm>
            <a:prstGeom prst="rect">
              <a:avLst/>
            </a:prstGeom>
            <a:noFill/>
          </p:spPr>
          <p:txBody>
            <a:bodyPr wrap="square" lIns="179285" tIns="143428" rIns="179285" bIns="143428">
              <a:spAutoFit/>
            </a:bodyPr>
            <a:lstStyle/>
            <a:p>
              <a:pPr defTabSz="914367">
                <a:lnSpc>
                  <a:spcPct val="90000"/>
                </a:lnSpc>
                <a:spcAft>
                  <a:spcPts val="588"/>
                </a:spcAft>
                <a:defRPr sz="1176">
                  <a:gradFill>
                    <a:gsLst>
                      <a:gs pos="2917">
                        <a:srgbClr val="000000"/>
                      </a:gs>
                      <a:gs pos="30000">
                        <a:srgbClr val="000000"/>
                      </a:gs>
                    </a:gsLst>
                    <a:lin ang="5400000" scaled="0"/>
                  </a:gradFill>
                  <a:latin typeface="Segoe UI"/>
                </a:defRPr>
              </a:pPr>
              <a:r>
                <a:rPr sz="1000" dirty="0" err="1"/>
                <a:t>Usuario</a:t>
              </a:r>
              <a:r>
                <a:rPr sz="1000" dirty="0"/>
                <a:t> </a:t>
              </a:r>
              <a:r>
                <a:rPr sz="1000" dirty="0" err="1"/>
                <a:t>en</a:t>
              </a:r>
              <a:r>
                <a:rPr sz="1000" dirty="0"/>
                <a:t> la </a:t>
              </a:r>
              <a:r>
                <a:rPr sz="1000" dirty="0" err="1"/>
                <a:t>nube</a:t>
              </a:r>
              <a:endParaRPr sz="1000" dirty="0">
                <a:gradFill>
                  <a:gsLst>
                    <a:gs pos="2917">
                      <a:srgbClr val="000000"/>
                    </a:gs>
                    <a:gs pos="30000">
                      <a:srgbClr val="000000"/>
                    </a:gs>
                  </a:gsLst>
                  <a:lin ang="5400000" scaled="0"/>
                </a:gradFill>
                <a:latin typeface="Segoe UI"/>
              </a:endParaRPr>
            </a:p>
          </p:txBody>
        </p:sp>
        <p:sp>
          <p:nvSpPr>
            <p:cNvPr id="74" name="TextBox 73">
              <a:extLst>
                <a:ext uri="{FF2B5EF4-FFF2-40B4-BE49-F238E27FC236}">
                  <a16:creationId xmlns:a16="http://schemas.microsoft.com/office/drawing/2014/main" id="{ADEF4137-6B93-4696-B51E-ED4DEB7047C6}"/>
                </a:ext>
              </a:extLst>
            </p:cNvPr>
            <p:cNvSpPr txBox="1"/>
            <p:nvPr/>
          </p:nvSpPr>
          <p:spPr>
            <a:xfrm>
              <a:off x="8149345" y="3230554"/>
              <a:ext cx="1466548" cy="428157"/>
            </a:xfrm>
            <a:prstGeom prst="rect">
              <a:avLst/>
            </a:prstGeom>
            <a:noFill/>
          </p:spPr>
          <p:txBody>
            <a:bodyPr wrap="square" lIns="179285" tIns="143428" rIns="179285" bIns="143428">
              <a:spAutoFit/>
            </a:bodyPr>
            <a:lstStyle/>
            <a:p>
              <a:pPr defTabSz="914367">
                <a:lnSpc>
                  <a:spcPct val="90000"/>
                </a:lnSpc>
                <a:spcAft>
                  <a:spcPts val="588"/>
                </a:spcAft>
                <a:defRPr sz="1176">
                  <a:gradFill>
                    <a:gsLst>
                      <a:gs pos="2917">
                        <a:srgbClr val="000000"/>
                      </a:gs>
                      <a:gs pos="30000">
                        <a:srgbClr val="000000"/>
                      </a:gs>
                    </a:gsLst>
                    <a:lin ang="5400000" scaled="0"/>
                  </a:gradFill>
                  <a:latin typeface="Segoe UI"/>
                </a:defRPr>
              </a:pPr>
              <a:r>
                <a:rPr sz="1000" dirty="0" err="1"/>
                <a:t>Usuario</a:t>
              </a:r>
              <a:r>
                <a:rPr sz="1000" dirty="0"/>
                <a:t> </a:t>
              </a:r>
              <a:r>
                <a:rPr sz="1000" dirty="0" err="1"/>
                <a:t>en</a:t>
              </a:r>
              <a:r>
                <a:rPr sz="1000" dirty="0"/>
                <a:t> la </a:t>
              </a:r>
              <a:r>
                <a:rPr sz="1000" dirty="0" err="1"/>
                <a:t>nube</a:t>
              </a:r>
              <a:endParaRPr sz="1000" dirty="0">
                <a:gradFill>
                  <a:gsLst>
                    <a:gs pos="2917">
                      <a:srgbClr val="000000"/>
                    </a:gs>
                    <a:gs pos="30000">
                      <a:srgbClr val="000000"/>
                    </a:gs>
                  </a:gsLst>
                  <a:lin ang="5400000" scaled="0"/>
                </a:gradFill>
                <a:latin typeface="Segoe UI"/>
              </a:endParaRPr>
            </a:p>
          </p:txBody>
        </p:sp>
        <p:cxnSp>
          <p:nvCxnSpPr>
            <p:cNvPr id="75" name="Straight Arrow Connector 74">
              <a:extLst>
                <a:ext uri="{FF2B5EF4-FFF2-40B4-BE49-F238E27FC236}">
                  <a16:creationId xmlns:a16="http://schemas.microsoft.com/office/drawing/2014/main" id="{C996E016-D8D5-4AD2-AC8E-1F1A4FBDD8E4}"/>
                </a:ext>
              </a:extLst>
            </p:cNvPr>
            <p:cNvCxnSpPr>
              <a:cxnSpLocks/>
              <a:stCxn id="83" idx="3"/>
            </p:cNvCxnSpPr>
            <p:nvPr/>
          </p:nvCxnSpPr>
          <p:spPr>
            <a:xfrm flipV="1">
              <a:off x="4331383" y="3955121"/>
              <a:ext cx="3065363" cy="1290790"/>
            </a:xfrm>
            <a:prstGeom prst="straightConnector1">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BFB21406-F9B5-439A-AA20-BAE8AD5BCAFD}"/>
                </a:ext>
              </a:extLst>
            </p:cNvPr>
            <p:cNvSpPr txBox="1"/>
            <p:nvPr/>
          </p:nvSpPr>
          <p:spPr>
            <a:xfrm>
              <a:off x="491673" y="1367536"/>
              <a:ext cx="1297732" cy="271554"/>
            </a:xfrm>
            <a:prstGeom prst="rect">
              <a:avLst/>
            </a:prstGeom>
            <a:noFill/>
          </p:spPr>
          <p:txBody>
            <a:bodyPr wrap="square">
              <a:spAutoFit/>
            </a:bodyPr>
            <a:lstStyle/>
            <a:p>
              <a:pPr defTabSz="914367">
                <a:defRPr sz="1176" b="1">
                  <a:solidFill>
                    <a:schemeClr val="tx2">
                      <a:lumMod val="50000"/>
                    </a:schemeClr>
                  </a:solidFill>
                  <a:latin typeface="Segoe UI"/>
                </a:defRPr>
              </a:pPr>
              <a:r>
                <a:t>Tarea 1, Tarea 2</a:t>
              </a:r>
            </a:p>
          </p:txBody>
        </p:sp>
        <p:sp>
          <p:nvSpPr>
            <p:cNvPr id="77" name="TextBox 76">
              <a:extLst>
                <a:ext uri="{FF2B5EF4-FFF2-40B4-BE49-F238E27FC236}">
                  <a16:creationId xmlns:a16="http://schemas.microsoft.com/office/drawing/2014/main" id="{586853EF-277A-44A7-B074-B46A19F41817}"/>
                </a:ext>
              </a:extLst>
            </p:cNvPr>
            <p:cNvSpPr txBox="1"/>
            <p:nvPr/>
          </p:nvSpPr>
          <p:spPr>
            <a:xfrm>
              <a:off x="7148912" y="1432375"/>
              <a:ext cx="1297732" cy="271554"/>
            </a:xfrm>
            <a:prstGeom prst="rect">
              <a:avLst/>
            </a:prstGeom>
            <a:noFill/>
          </p:spPr>
          <p:txBody>
            <a:bodyPr wrap="square">
              <a:spAutoFit/>
            </a:bodyPr>
            <a:lstStyle/>
            <a:p>
              <a:pPr defTabSz="914367">
                <a:defRPr sz="1176" b="1">
                  <a:solidFill>
                    <a:schemeClr val="tx2">
                      <a:lumMod val="50000"/>
                    </a:schemeClr>
                  </a:solidFill>
                  <a:latin typeface="Segoe UI"/>
                </a:defRPr>
              </a:pPr>
              <a:r>
                <a:t>Tarea 3</a:t>
              </a:r>
            </a:p>
          </p:txBody>
        </p:sp>
        <p:pic>
          <p:nvPicPr>
            <p:cNvPr id="78" name="Graphic 77">
              <a:extLst>
                <a:ext uri="{FF2B5EF4-FFF2-40B4-BE49-F238E27FC236}">
                  <a16:creationId xmlns:a16="http://schemas.microsoft.com/office/drawing/2014/main" id="{04959E82-92BE-4BBC-861E-B1A49125B9EA}"/>
                </a:ext>
              </a:extLst>
            </p:cNvPr>
            <p:cNvPicPr>
              <a:picLocks noChangeAspect="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64313" y="5089195"/>
              <a:ext cx="295019" cy="295019"/>
            </a:xfrm>
            <a:prstGeom prst="rect">
              <a:avLst/>
            </a:prstGeom>
          </p:spPr>
        </p:pic>
        <p:pic>
          <p:nvPicPr>
            <p:cNvPr id="79" name="Graphic 78">
              <a:extLst>
                <a:ext uri="{FF2B5EF4-FFF2-40B4-BE49-F238E27FC236}">
                  <a16:creationId xmlns:a16="http://schemas.microsoft.com/office/drawing/2014/main" id="{C6575700-0D21-4EA3-A7A4-6FFC9DDF0D4A}"/>
                </a:ext>
              </a:extLst>
            </p:cNvPr>
            <p:cNvPicPr>
              <a:picLocks noChangeAspect="1"/>
            </p:cNvPicPr>
            <p:nvPr/>
          </p:nvPicPr>
          <p:blipFill>
            <a:blip r:embed="rId7">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67773" y="4588785"/>
              <a:ext cx="295019" cy="295019"/>
            </a:xfrm>
            <a:prstGeom prst="rect">
              <a:avLst/>
            </a:prstGeom>
          </p:spPr>
        </p:pic>
        <p:sp>
          <p:nvSpPr>
            <p:cNvPr id="80" name="TextBox 79">
              <a:extLst>
                <a:ext uri="{FF2B5EF4-FFF2-40B4-BE49-F238E27FC236}">
                  <a16:creationId xmlns:a16="http://schemas.microsoft.com/office/drawing/2014/main" id="{D46589E5-43F7-4B59-A27F-3A66A37F9036}"/>
                </a:ext>
              </a:extLst>
            </p:cNvPr>
            <p:cNvSpPr txBox="1"/>
            <p:nvPr/>
          </p:nvSpPr>
          <p:spPr>
            <a:xfrm>
              <a:off x="2193425" y="5469488"/>
              <a:ext cx="2378745" cy="707886"/>
            </a:xfrm>
            <a:prstGeom prst="rect">
              <a:avLst/>
            </a:prstGeom>
            <a:noFill/>
          </p:spPr>
          <p:txBody>
            <a:bodyPr wrap="square">
              <a:spAutoFit/>
            </a:bodyPr>
            <a:lstStyle/>
            <a:p>
              <a:pPr defTabSz="914367">
                <a:defRPr sz="1176" b="1">
                  <a:solidFill>
                    <a:srgbClr val="000000"/>
                  </a:solidFill>
                  <a:latin typeface="Segoe UI"/>
                </a:defRPr>
              </a:pPr>
              <a:r>
                <a:rPr sz="1000"/>
                <a:t>az104-01b-aaduser1</a:t>
              </a:r>
            </a:p>
            <a:p>
              <a:pPr defTabSz="914367"/>
              <a:endParaRPr sz="1000" b="1">
                <a:solidFill>
                  <a:srgbClr val="000000"/>
                </a:solidFill>
                <a:latin typeface="Segoe UI"/>
              </a:endParaRPr>
            </a:p>
            <a:p>
              <a:pPr defTabSz="914367">
                <a:defRPr sz="1176">
                  <a:solidFill>
                    <a:srgbClr val="000000"/>
                  </a:solidFill>
                  <a:latin typeface="Segoe UI"/>
                </a:defRPr>
              </a:pPr>
              <a:r>
                <a:rPr sz="1000" b="1"/>
                <a:t>Puesto: </a:t>
              </a:r>
              <a:r>
                <a:rPr sz="1000"/>
                <a:t>Administrador del laboratorio</a:t>
              </a:r>
            </a:p>
            <a:p>
              <a:pPr defTabSz="914367">
                <a:defRPr sz="1176">
                  <a:solidFill>
                    <a:srgbClr val="000000"/>
                  </a:solidFill>
                  <a:latin typeface="Segoe UI"/>
                </a:defRPr>
              </a:pPr>
              <a:r>
                <a:rPr sz="1000" b="1"/>
                <a:t>Departamento: </a:t>
              </a:r>
              <a:r>
                <a:rPr sz="1000"/>
                <a:t>TI</a:t>
              </a:r>
              <a:endParaRPr sz="1000">
                <a:solidFill>
                  <a:srgbClr val="000000"/>
                </a:solidFill>
                <a:latin typeface="Segoe UI"/>
              </a:endParaRPr>
            </a:p>
          </p:txBody>
        </p:sp>
        <p:sp>
          <p:nvSpPr>
            <p:cNvPr id="81" name="Rectangle: Rounded Corners 80">
              <a:extLst>
                <a:ext uri="{FF2B5EF4-FFF2-40B4-BE49-F238E27FC236}">
                  <a16:creationId xmlns:a16="http://schemas.microsoft.com/office/drawing/2014/main" id="{97F55322-C69F-4D5D-950E-ED1B71C3A74B}"/>
                </a:ext>
              </a:extLst>
            </p:cNvPr>
            <p:cNvSpPr/>
            <p:nvPr/>
          </p:nvSpPr>
          <p:spPr bwMode="auto">
            <a:xfrm>
              <a:off x="2126523" y="4977630"/>
              <a:ext cx="2378745" cy="1364273"/>
            </a:xfrm>
            <a:prstGeom prst="round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sz="2353">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2" name="TextBox 81">
              <a:extLst>
                <a:ext uri="{FF2B5EF4-FFF2-40B4-BE49-F238E27FC236}">
                  <a16:creationId xmlns:a16="http://schemas.microsoft.com/office/drawing/2014/main" id="{81A7CDA7-2FFB-4FC3-A135-A47FEFD25352}"/>
                </a:ext>
              </a:extLst>
            </p:cNvPr>
            <p:cNvSpPr txBox="1"/>
            <p:nvPr/>
          </p:nvSpPr>
          <p:spPr>
            <a:xfrm>
              <a:off x="2449289" y="4366716"/>
              <a:ext cx="2621187" cy="643600"/>
            </a:xfrm>
            <a:prstGeom prst="rect">
              <a:avLst/>
            </a:prstGeom>
            <a:noFill/>
          </p:spPr>
          <p:txBody>
            <a:bodyPr wrap="square" lIns="179285" tIns="143428" rIns="179285" bIns="143428">
              <a:spAutoFit/>
            </a:bodyPr>
            <a:lstStyle/>
            <a:p>
              <a:pPr defTabSz="914367">
                <a:lnSpc>
                  <a:spcPct val="90000"/>
                </a:lnSpc>
                <a:spcAft>
                  <a:spcPts val="588"/>
                </a:spcAft>
                <a:defRPr sz="1176" b="1">
                  <a:gradFill>
                    <a:gsLst>
                      <a:gs pos="2917">
                        <a:srgbClr val="000000"/>
                      </a:gs>
                      <a:gs pos="30000">
                        <a:srgbClr val="000000"/>
                      </a:gs>
                    </a:gsLst>
                    <a:lin ang="5400000" scaled="0"/>
                  </a:gradFill>
                  <a:latin typeface="Segoe UI"/>
                </a:defRPr>
              </a:pPr>
              <a:r>
                <a:rPr sz="1000" dirty="0" err="1"/>
                <a:t>Administradores</a:t>
              </a:r>
              <a:r>
                <a:rPr sz="1000" dirty="0"/>
                <a:t> del </a:t>
              </a:r>
              <a:r>
                <a:rPr sz="1000" dirty="0" err="1"/>
                <a:t>laboratorio</a:t>
              </a:r>
              <a:r>
                <a:rPr sz="1000" dirty="0"/>
                <a:t> de TI</a:t>
              </a:r>
            </a:p>
            <a:p>
              <a:pPr defTabSz="914367">
                <a:lnSpc>
                  <a:spcPct val="90000"/>
                </a:lnSpc>
                <a:spcAft>
                  <a:spcPts val="588"/>
                </a:spcAft>
                <a:defRPr sz="1176">
                  <a:gradFill>
                    <a:gsLst>
                      <a:gs pos="2917">
                        <a:srgbClr val="000000"/>
                      </a:gs>
                      <a:gs pos="30000">
                        <a:srgbClr val="000000"/>
                      </a:gs>
                    </a:gsLst>
                    <a:lin ang="5400000" scaled="0"/>
                  </a:gradFill>
                  <a:latin typeface="Segoe UI"/>
                </a:defRPr>
              </a:pPr>
              <a:r>
                <a:rPr sz="1000" b="1" dirty="0"/>
                <a:t>Tipo de </a:t>
              </a:r>
              <a:r>
                <a:rPr sz="1000" b="1" dirty="0" err="1"/>
                <a:t>pertenencia</a:t>
              </a:r>
              <a:r>
                <a:rPr sz="1000" b="1" dirty="0"/>
                <a:t>: </a:t>
              </a:r>
              <a:r>
                <a:rPr sz="1000" dirty="0" err="1"/>
                <a:t>Asignado</a:t>
              </a:r>
              <a:endParaRPr sz="1000" dirty="0"/>
            </a:p>
          </p:txBody>
        </p:sp>
        <p:sp>
          <p:nvSpPr>
            <p:cNvPr id="83" name="TextBox 82">
              <a:extLst>
                <a:ext uri="{FF2B5EF4-FFF2-40B4-BE49-F238E27FC236}">
                  <a16:creationId xmlns:a16="http://schemas.microsoft.com/office/drawing/2014/main" id="{4D46A84E-D12E-4688-AE03-4261E1E4336A}"/>
                </a:ext>
              </a:extLst>
            </p:cNvPr>
            <p:cNvSpPr txBox="1"/>
            <p:nvPr/>
          </p:nvSpPr>
          <p:spPr>
            <a:xfrm>
              <a:off x="2951895" y="5031832"/>
              <a:ext cx="1379488" cy="428157"/>
            </a:xfrm>
            <a:prstGeom prst="rect">
              <a:avLst/>
            </a:prstGeom>
            <a:noFill/>
          </p:spPr>
          <p:txBody>
            <a:bodyPr wrap="square" lIns="179285" tIns="143428" rIns="179285" bIns="143428">
              <a:spAutoFit/>
            </a:bodyPr>
            <a:lstStyle/>
            <a:p>
              <a:pPr defTabSz="914367">
                <a:lnSpc>
                  <a:spcPct val="90000"/>
                </a:lnSpc>
                <a:spcAft>
                  <a:spcPts val="588"/>
                </a:spcAft>
                <a:defRPr sz="1176">
                  <a:gradFill>
                    <a:gsLst>
                      <a:gs pos="2917">
                        <a:srgbClr val="000000"/>
                      </a:gs>
                      <a:gs pos="30000">
                        <a:srgbClr val="000000"/>
                      </a:gs>
                    </a:gsLst>
                    <a:lin ang="5400000" scaled="0"/>
                  </a:gradFill>
                  <a:latin typeface="Segoe UI"/>
                </a:defRPr>
              </a:pPr>
              <a:r>
                <a:rPr sz="1000" dirty="0" err="1"/>
                <a:t>Usuario</a:t>
              </a:r>
              <a:r>
                <a:rPr sz="1000" dirty="0"/>
                <a:t> </a:t>
              </a:r>
              <a:r>
                <a:rPr sz="1000" dirty="0" err="1"/>
                <a:t>invitado</a:t>
              </a:r>
              <a:endParaRPr sz="1000" dirty="0">
                <a:gradFill>
                  <a:gsLst>
                    <a:gs pos="2917">
                      <a:srgbClr val="000000"/>
                    </a:gs>
                    <a:gs pos="30000">
                      <a:srgbClr val="000000"/>
                    </a:gs>
                  </a:gsLst>
                  <a:lin ang="5400000" scaled="0"/>
                </a:gradFill>
                <a:latin typeface="Segoe UI"/>
              </a:endParaRPr>
            </a:p>
          </p:txBody>
        </p:sp>
        <p:sp>
          <p:nvSpPr>
            <p:cNvPr id="84" name="TextBox 83">
              <a:extLst>
                <a:ext uri="{FF2B5EF4-FFF2-40B4-BE49-F238E27FC236}">
                  <a16:creationId xmlns:a16="http://schemas.microsoft.com/office/drawing/2014/main" id="{5D367371-D7A4-4DE2-8469-B3C0121EE75D}"/>
                </a:ext>
              </a:extLst>
            </p:cNvPr>
            <p:cNvSpPr txBox="1"/>
            <p:nvPr/>
          </p:nvSpPr>
          <p:spPr>
            <a:xfrm>
              <a:off x="2157725" y="5120083"/>
              <a:ext cx="1297732" cy="246221"/>
            </a:xfrm>
            <a:prstGeom prst="rect">
              <a:avLst/>
            </a:prstGeom>
            <a:noFill/>
          </p:spPr>
          <p:txBody>
            <a:bodyPr wrap="square">
              <a:spAutoFit/>
            </a:bodyPr>
            <a:lstStyle/>
            <a:p>
              <a:pPr defTabSz="914367">
                <a:defRPr sz="1176" b="1">
                  <a:solidFill>
                    <a:schemeClr val="tx2">
                      <a:lumMod val="50000"/>
                    </a:schemeClr>
                  </a:solidFill>
                  <a:latin typeface="Segoe UI"/>
                </a:defRPr>
              </a:pPr>
              <a:r>
                <a:rPr sz="1000"/>
                <a:t>Tarea 4</a:t>
              </a:r>
            </a:p>
          </p:txBody>
        </p:sp>
        <p:sp>
          <p:nvSpPr>
            <p:cNvPr id="85" name="Rectangle: Rounded Corners 84">
              <a:extLst>
                <a:ext uri="{FF2B5EF4-FFF2-40B4-BE49-F238E27FC236}">
                  <a16:creationId xmlns:a16="http://schemas.microsoft.com/office/drawing/2014/main" id="{7780C773-7158-4D0C-A1F9-0D50AAF44962}"/>
                </a:ext>
              </a:extLst>
            </p:cNvPr>
            <p:cNvSpPr/>
            <p:nvPr/>
          </p:nvSpPr>
          <p:spPr bwMode="auto">
            <a:xfrm>
              <a:off x="7237148" y="3257691"/>
              <a:ext cx="2378745" cy="1404545"/>
            </a:xfrm>
            <a:prstGeom prst="round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sz="2353">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3" name="Rectangle 2">
            <a:extLst>
              <a:ext uri="{FF2B5EF4-FFF2-40B4-BE49-F238E27FC236}">
                <a16:creationId xmlns:a16="http://schemas.microsoft.com/office/drawing/2014/main" id="{860D6EF1-F487-4D74-BFB3-0D4FB63880A3}"/>
              </a:ext>
              <a:ext uri="{C183D7F6-B498-43B3-948B-1728B52AA6E4}">
                <adec:decorative xmlns:adec="http://schemas.microsoft.com/office/drawing/2017/decorative" val="1"/>
              </a:ext>
            </a:extLst>
          </p:cNvPr>
          <p:cNvSpPr/>
          <p:nvPr/>
        </p:nvSpPr>
        <p:spPr bwMode="auto">
          <a:xfrm>
            <a:off x="476420" y="1113906"/>
            <a:ext cx="11521905" cy="532110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fromWordArt="0" anchor="t" anchorCtr="0" forceAA="0" compatLnSpc="1">
            <a:prstTxWarp prst="textNoShape">
              <a:avLst/>
            </a:prstTxWarp>
            <a:noAutofit/>
          </a:bodyPr>
          <a:lstStyle>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sz="2448">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2754713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B590EB-220A-4DFD-AE7A-DA67B605D8D3}"/>
              </a:ext>
            </a:extLst>
          </p:cNvPr>
          <p:cNvSpPr>
            <a:spLocks noGrp="1"/>
          </p:cNvSpPr>
          <p:nvPr>
            <p:ph type="title"/>
          </p:nvPr>
        </p:nvSpPr>
        <p:spPr/>
        <p:txBody>
          <a:bodyPr/>
          <a:lstStyle/>
          <a:p>
            <a:r>
              <a:rPr dirty="0"/>
              <a:t>Fin de la </a:t>
            </a:r>
            <a:r>
              <a:rPr dirty="0" err="1"/>
              <a:t>presentación</a:t>
            </a:r>
            <a:endParaRPr dirty="0"/>
          </a:p>
        </p:txBody>
      </p:sp>
      <p:pic>
        <p:nvPicPr>
          <p:cNvPr id="2" name="Picture 1">
            <a:extLst>
              <a:ext uri="{FF2B5EF4-FFF2-40B4-BE49-F238E27FC236}">
                <a16:creationId xmlns:a16="http://schemas.microsoft.com/office/drawing/2014/main" id="{8406D93A-C6DD-4A2C-B231-B3DD667EA901}"/>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0324" y="2735155"/>
            <a:ext cx="1524213" cy="1524213"/>
          </a:xfrm>
          <a:prstGeom prst="rect">
            <a:avLst/>
          </a:prstGeom>
        </p:spPr>
      </p:pic>
    </p:spTree>
    <p:extLst>
      <p:ext uri="{BB962C8B-B14F-4D97-AF65-F5344CB8AC3E}">
        <p14:creationId xmlns:p14="http://schemas.microsoft.com/office/powerpoint/2010/main" val="314147274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dirty="0" err="1"/>
              <a:t>Configurar</a:t>
            </a:r>
            <a:r>
              <a:rPr dirty="0"/>
              <a:t> Azure Active Directory</a:t>
            </a:r>
          </a:p>
        </p:txBody>
      </p:sp>
      <p:pic>
        <p:nvPicPr>
          <p:cNvPr id="2" name="Graphic 1">
            <a:extLst>
              <a:ext uri="{FF2B5EF4-FFF2-40B4-BE49-F238E27FC236}">
                <a16:creationId xmlns:a16="http://schemas.microsoft.com/office/drawing/2014/main" id="{CE7F482A-A2BD-47CB-A2EE-F70D96E5092E}"/>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31841" y="2756827"/>
            <a:ext cx="1315390" cy="1315390"/>
          </a:xfrm>
          <a:prstGeom prst="rect">
            <a:avLst/>
          </a:prstGeom>
        </p:spPr>
      </p:pic>
    </p:spTree>
    <p:extLst>
      <p:ext uri="{BB962C8B-B14F-4D97-AF65-F5344CB8AC3E}">
        <p14:creationId xmlns:p14="http://schemas.microsoft.com/office/powerpoint/2010/main" val="333293306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48BE-C782-407D-A807-DFC5C97C1A10}"/>
              </a:ext>
            </a:extLst>
          </p:cNvPr>
          <p:cNvSpPr>
            <a:spLocks noGrp="1"/>
          </p:cNvSpPr>
          <p:nvPr>
            <p:ph type="title"/>
          </p:nvPr>
        </p:nvSpPr>
        <p:spPr>
          <a:xfrm>
            <a:off x="465139" y="2676526"/>
            <a:ext cx="2506662" cy="1641475"/>
          </a:xfrm>
        </p:spPr>
        <p:txBody>
          <a:bodyPr/>
          <a:lstStyle/>
          <a:p>
            <a:r>
              <a:rPr dirty="0" err="1"/>
              <a:t>Introducción</a:t>
            </a:r>
            <a:r>
              <a:rPr dirty="0"/>
              <a:t> a la </a:t>
            </a:r>
            <a:r>
              <a:rPr dirty="0" err="1"/>
              <a:t>configuración</a:t>
            </a:r>
            <a:r>
              <a:rPr dirty="0"/>
              <a:t> de Azure Active Directory</a:t>
            </a:r>
          </a:p>
        </p:txBody>
      </p:sp>
      <p:sp>
        <p:nvSpPr>
          <p:cNvPr id="21" name="TextBox 20">
            <a:extLst>
              <a:ext uri="{FF2B5EF4-FFF2-40B4-BE49-F238E27FC236}">
                <a16:creationId xmlns:a16="http://schemas.microsoft.com/office/drawing/2014/main" id="{9A2A2CC3-888B-4141-BF74-DAA11C0BA979}"/>
              </a:ext>
            </a:extLst>
          </p:cNvPr>
          <p:cNvSpPr txBox="1"/>
          <p:nvPr/>
        </p:nvSpPr>
        <p:spPr>
          <a:xfrm>
            <a:off x="4621071" y="354639"/>
            <a:ext cx="7350265" cy="5794343"/>
          </a:xfrm>
          <a:prstGeom prst="rect">
            <a:avLst/>
          </a:prstGeom>
          <a:noFill/>
        </p:spPr>
        <p:txBody>
          <a:bodyPr wrap="square" lIns="0" tIns="0" rIns="0" bIns="0">
            <a:spAutoFit/>
          </a:bodyPr>
          <a:lstStyle/>
          <a:p>
            <a:pPr>
              <a:defRPr sz="2400"/>
            </a:pPr>
            <a:r>
              <a:rPr dirty="0" err="1"/>
              <a:t>Descripción</a:t>
            </a:r>
            <a:r>
              <a:rPr dirty="0"/>
              <a:t> de las </a:t>
            </a:r>
            <a:r>
              <a:rPr dirty="0" err="1"/>
              <a:t>ventajas</a:t>
            </a:r>
            <a:r>
              <a:rPr dirty="0"/>
              <a:t> y </a:t>
            </a:r>
            <a:r>
              <a:rPr dirty="0" err="1"/>
              <a:t>características</a:t>
            </a:r>
            <a:r>
              <a:rPr dirty="0"/>
              <a:t> de</a:t>
            </a:r>
            <a:br>
              <a:rPr lang="en-IN" dirty="0"/>
            </a:br>
            <a:r>
              <a:rPr dirty="0"/>
              <a:t>Azure Active Directory</a:t>
            </a:r>
          </a:p>
          <a:p>
            <a:pPr>
              <a:lnSpc>
                <a:spcPct val="200000"/>
              </a:lnSpc>
              <a:defRPr sz="2400"/>
            </a:pPr>
            <a:r>
              <a:rPr dirty="0" err="1"/>
              <a:t>Descripción</a:t>
            </a:r>
            <a:r>
              <a:rPr dirty="0"/>
              <a:t> de </a:t>
            </a:r>
            <a:r>
              <a:rPr dirty="0" err="1"/>
              <a:t>los</a:t>
            </a:r>
            <a:r>
              <a:rPr dirty="0"/>
              <a:t> </a:t>
            </a:r>
            <a:r>
              <a:rPr dirty="0" err="1"/>
              <a:t>conceptos</a:t>
            </a:r>
            <a:r>
              <a:rPr dirty="0"/>
              <a:t> de Azure AD</a:t>
            </a:r>
          </a:p>
          <a:p>
            <a:pPr>
              <a:lnSpc>
                <a:spcPct val="200000"/>
              </a:lnSpc>
              <a:defRPr sz="2400"/>
            </a:pPr>
            <a:r>
              <a:rPr lang="es-ES" dirty="0"/>
              <a:t>Comparación de AD DS con Azure Active </a:t>
            </a:r>
            <a:r>
              <a:rPr lang="es-ES" dirty="0" err="1"/>
              <a:t>Directory</a:t>
            </a:r>
            <a:endParaRPr lang="es-ES" dirty="0"/>
          </a:p>
          <a:p>
            <a:pPr>
              <a:lnSpc>
                <a:spcPct val="200000"/>
              </a:lnSpc>
              <a:defRPr sz="2400"/>
            </a:pPr>
            <a:r>
              <a:rPr dirty="0" err="1"/>
              <a:t>Ediciones</a:t>
            </a:r>
            <a:r>
              <a:rPr dirty="0"/>
              <a:t> de Azure AD</a:t>
            </a:r>
          </a:p>
          <a:p>
            <a:pPr>
              <a:defRPr sz="2400"/>
            </a:pPr>
            <a:endParaRPr lang="en-IN" dirty="0"/>
          </a:p>
          <a:p>
            <a:pPr>
              <a:defRPr sz="2400"/>
            </a:pPr>
            <a:r>
              <a:rPr dirty="0" err="1"/>
              <a:t>Implementación</a:t>
            </a:r>
            <a:r>
              <a:rPr dirty="0"/>
              <a:t> de </a:t>
            </a:r>
            <a:r>
              <a:rPr dirty="0" err="1"/>
              <a:t>identidades</a:t>
            </a:r>
            <a:r>
              <a:rPr dirty="0"/>
              <a:t> de </a:t>
            </a:r>
            <a:r>
              <a:rPr dirty="0" err="1"/>
              <a:t>dispositivo</a:t>
            </a:r>
            <a:r>
              <a:rPr dirty="0"/>
              <a:t> </a:t>
            </a:r>
            <a:br>
              <a:rPr lang="en-IN" dirty="0"/>
            </a:br>
            <a:r>
              <a:rPr dirty="0"/>
              <a:t>de Azure AD</a:t>
            </a:r>
          </a:p>
          <a:p>
            <a:pPr>
              <a:defRPr sz="2400"/>
            </a:pPr>
            <a:endParaRPr lang="en-IN" dirty="0"/>
          </a:p>
          <a:p>
            <a:pPr>
              <a:defRPr sz="2400"/>
            </a:pPr>
            <a:r>
              <a:rPr dirty="0" err="1"/>
              <a:t>Implementación</a:t>
            </a:r>
            <a:r>
              <a:rPr dirty="0"/>
              <a:t> de </a:t>
            </a:r>
            <a:r>
              <a:rPr dirty="0" err="1"/>
              <a:t>autoservicio</a:t>
            </a:r>
            <a:r>
              <a:rPr dirty="0"/>
              <a:t> de </a:t>
            </a:r>
            <a:r>
              <a:rPr dirty="0" err="1"/>
              <a:t>restablecimiento</a:t>
            </a:r>
            <a:br>
              <a:rPr lang="en-IN" dirty="0"/>
            </a:br>
            <a:r>
              <a:rPr dirty="0"/>
              <a:t>de </a:t>
            </a:r>
            <a:r>
              <a:rPr dirty="0" err="1"/>
              <a:t>contraseña</a:t>
            </a:r>
            <a:endParaRPr dirty="0"/>
          </a:p>
          <a:p>
            <a:pPr>
              <a:lnSpc>
                <a:spcPct val="200000"/>
              </a:lnSpc>
              <a:defRPr sz="2400"/>
            </a:pPr>
            <a:r>
              <a:rPr dirty="0" err="1"/>
              <a:t>Resumen</a:t>
            </a:r>
            <a:r>
              <a:rPr dirty="0"/>
              <a:t> y </a:t>
            </a:r>
            <a:r>
              <a:rPr dirty="0" err="1"/>
              <a:t>recursos</a:t>
            </a:r>
            <a:endParaRPr dirty="0"/>
          </a:p>
        </p:txBody>
      </p:sp>
      <p:pic>
        <p:nvPicPr>
          <p:cNvPr id="16" name="Picture 15">
            <a:extLst>
              <a:ext uri="{FF2B5EF4-FFF2-40B4-BE49-F238E27FC236}">
                <a16:creationId xmlns:a16="http://schemas.microsoft.com/office/drawing/2014/main" id="{D0EC7167-ADFF-4401-8E76-31D7BF95660F}"/>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23809" y="385572"/>
            <a:ext cx="768096" cy="629222"/>
          </a:xfrm>
          <a:prstGeom prst="rect">
            <a:avLst/>
          </a:prstGeom>
        </p:spPr>
      </p:pic>
      <p:pic>
        <p:nvPicPr>
          <p:cNvPr id="15" name="Picture 14">
            <a:extLst>
              <a:ext uri="{FF2B5EF4-FFF2-40B4-BE49-F238E27FC236}">
                <a16:creationId xmlns:a16="http://schemas.microsoft.com/office/drawing/2014/main" id="{0E57A968-27A8-4B8E-8690-80E75B7C5572}"/>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23809" y="1218379"/>
            <a:ext cx="768096" cy="629222"/>
          </a:xfrm>
          <a:prstGeom prst="rect">
            <a:avLst/>
          </a:prstGeom>
        </p:spPr>
      </p:pic>
      <p:pic>
        <p:nvPicPr>
          <p:cNvPr id="14" name="Picture 13">
            <a:extLst>
              <a:ext uri="{FF2B5EF4-FFF2-40B4-BE49-F238E27FC236}">
                <a16:creationId xmlns:a16="http://schemas.microsoft.com/office/drawing/2014/main" id="{D122EFD0-E34C-40A1-BA86-EF7607B3FAB9}"/>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23809" y="1954412"/>
            <a:ext cx="768096" cy="629222"/>
          </a:xfrm>
          <a:prstGeom prst="rect">
            <a:avLst/>
          </a:prstGeom>
        </p:spPr>
      </p:pic>
      <p:pic>
        <p:nvPicPr>
          <p:cNvPr id="13" name="Picture 12">
            <a:extLst>
              <a:ext uri="{FF2B5EF4-FFF2-40B4-BE49-F238E27FC236}">
                <a16:creationId xmlns:a16="http://schemas.microsoft.com/office/drawing/2014/main" id="{39862551-3262-4A76-9837-4415E0164333}"/>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23809" y="2699970"/>
            <a:ext cx="768096" cy="629222"/>
          </a:xfrm>
          <a:prstGeom prst="rect">
            <a:avLst/>
          </a:prstGeom>
        </p:spPr>
      </p:pic>
      <p:pic>
        <p:nvPicPr>
          <p:cNvPr id="12" name="Picture 11">
            <a:extLst>
              <a:ext uri="{FF2B5EF4-FFF2-40B4-BE49-F238E27FC236}">
                <a16:creationId xmlns:a16="http://schemas.microsoft.com/office/drawing/2014/main" id="{45A5A196-636E-4F66-80B7-737D15CE1AD4}"/>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22681" y="3665333"/>
            <a:ext cx="768096" cy="630429"/>
          </a:xfrm>
          <a:prstGeom prst="rect">
            <a:avLst/>
          </a:prstGeom>
        </p:spPr>
      </p:pic>
      <p:pic>
        <p:nvPicPr>
          <p:cNvPr id="10" name="Picture 9">
            <a:extLst>
              <a:ext uri="{FF2B5EF4-FFF2-40B4-BE49-F238E27FC236}">
                <a16:creationId xmlns:a16="http://schemas.microsoft.com/office/drawing/2014/main" id="{540DC6DD-5A97-4619-B48C-441F1BCA388E}"/>
              </a:ext>
              <a:ext uri="{C183D7F6-B498-43B3-948B-1728B52AA6E4}">
                <adec:decorative xmlns:adec="http://schemas.microsoft.com/office/drawing/2017/decorative" val="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22681" y="4742423"/>
            <a:ext cx="768096" cy="629222"/>
          </a:xfrm>
          <a:prstGeom prst="rect">
            <a:avLst/>
          </a:prstGeom>
        </p:spPr>
      </p:pic>
      <p:pic>
        <p:nvPicPr>
          <p:cNvPr id="19" name="Picture 18">
            <a:extLst>
              <a:ext uri="{FF2B5EF4-FFF2-40B4-BE49-F238E27FC236}">
                <a16:creationId xmlns:a16="http://schemas.microsoft.com/office/drawing/2014/main" id="{E2563FA4-8D8D-4BEA-B753-03CDAC7BE727}"/>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3723809" y="5691724"/>
            <a:ext cx="768096" cy="564137"/>
          </a:xfrm>
          <a:prstGeom prst="rect">
            <a:avLst/>
          </a:prstGeom>
        </p:spPr>
      </p:pic>
      <p:grpSp>
        <p:nvGrpSpPr>
          <p:cNvPr id="20" name="Group 19">
            <a:extLst>
              <a:ext uri="{FF2B5EF4-FFF2-40B4-BE49-F238E27FC236}">
                <a16:creationId xmlns:a16="http://schemas.microsoft.com/office/drawing/2014/main" id="{F78BB05A-838B-4AAC-8307-25F95CFC9565}"/>
              </a:ext>
              <a:ext uri="{C183D7F6-B498-43B3-948B-1728B52AA6E4}">
                <adec:decorative xmlns:adec="http://schemas.microsoft.com/office/drawing/2017/decorative" val="1"/>
              </a:ext>
            </a:extLst>
          </p:cNvPr>
          <p:cNvGrpSpPr/>
          <p:nvPr/>
        </p:nvGrpSpPr>
        <p:grpSpPr>
          <a:xfrm>
            <a:off x="3887518" y="5805834"/>
            <a:ext cx="440677" cy="305938"/>
            <a:chOff x="3876178" y="3413953"/>
            <a:chExt cx="297764" cy="255320"/>
          </a:xfrm>
        </p:grpSpPr>
        <p:sp>
          <p:nvSpPr>
            <p:cNvPr id="22" name="Freeform: Shape 21">
              <a:extLst>
                <a:ext uri="{FF2B5EF4-FFF2-40B4-BE49-F238E27FC236}">
                  <a16:creationId xmlns:a16="http://schemas.microsoft.com/office/drawing/2014/main" id="{7BE4EF4B-2178-4E94-AD0B-4F88F53BE1A0}"/>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anchor="ctr"/>
            <a:lstStyle/>
            <a:p>
              <a:endParaRPr/>
            </a:p>
          </p:txBody>
        </p:sp>
        <p:sp>
          <p:nvSpPr>
            <p:cNvPr id="23" name="Freeform: Shape 22">
              <a:extLst>
                <a:ext uri="{FF2B5EF4-FFF2-40B4-BE49-F238E27FC236}">
                  <a16:creationId xmlns:a16="http://schemas.microsoft.com/office/drawing/2014/main" id="{8FF1A18A-BE54-4414-9E40-7547FD55EB89}"/>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anchor="ctr"/>
            <a:lstStyle/>
            <a:p>
              <a:endParaRPr/>
            </a:p>
          </p:txBody>
        </p:sp>
        <p:sp>
          <p:nvSpPr>
            <p:cNvPr id="24" name="Freeform: Shape 23">
              <a:extLst>
                <a:ext uri="{FF2B5EF4-FFF2-40B4-BE49-F238E27FC236}">
                  <a16:creationId xmlns:a16="http://schemas.microsoft.com/office/drawing/2014/main" id="{51FFCAAD-C3C0-4636-819F-B65339A16859}"/>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anchor="ctr"/>
            <a:lstStyle/>
            <a:p>
              <a:endParaRPr/>
            </a:p>
          </p:txBody>
        </p:sp>
        <p:sp>
          <p:nvSpPr>
            <p:cNvPr id="26" name="Freeform: Shape 25">
              <a:extLst>
                <a:ext uri="{FF2B5EF4-FFF2-40B4-BE49-F238E27FC236}">
                  <a16:creationId xmlns:a16="http://schemas.microsoft.com/office/drawing/2014/main" id="{0A89A969-2095-4D5D-8249-040D54F14A70}"/>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anchor="ctr"/>
            <a:lstStyle/>
            <a:p>
              <a:endParaRPr/>
            </a:p>
          </p:txBody>
        </p:sp>
        <p:sp>
          <p:nvSpPr>
            <p:cNvPr id="27" name="Freeform: Shape 26">
              <a:extLst>
                <a:ext uri="{FF2B5EF4-FFF2-40B4-BE49-F238E27FC236}">
                  <a16:creationId xmlns:a16="http://schemas.microsoft.com/office/drawing/2014/main" id="{5C1223DD-D4CC-49B7-ABDB-9681525B20CA}"/>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anchor="ctr"/>
            <a:lstStyle/>
            <a:p>
              <a:endParaRPr/>
            </a:p>
          </p:txBody>
        </p:sp>
        <p:sp>
          <p:nvSpPr>
            <p:cNvPr id="28" name="Freeform: Shape 27">
              <a:extLst>
                <a:ext uri="{FF2B5EF4-FFF2-40B4-BE49-F238E27FC236}">
                  <a16:creationId xmlns:a16="http://schemas.microsoft.com/office/drawing/2014/main" id="{C55B6E6F-34FA-4BB3-B26F-F057EA33FF53}"/>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anchor="ctr"/>
            <a:lstStyle/>
            <a:p>
              <a:endParaRPr/>
            </a:p>
          </p:txBody>
        </p:sp>
        <p:sp>
          <p:nvSpPr>
            <p:cNvPr id="30" name="Freeform: Shape 29">
              <a:extLst>
                <a:ext uri="{FF2B5EF4-FFF2-40B4-BE49-F238E27FC236}">
                  <a16:creationId xmlns:a16="http://schemas.microsoft.com/office/drawing/2014/main" id="{06DBC659-5C7D-459B-BB60-DB946583DC78}"/>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anchor="ctr"/>
            <a:lstStyle/>
            <a:p>
              <a:endParaRPr/>
            </a:p>
          </p:txBody>
        </p:sp>
        <p:sp>
          <p:nvSpPr>
            <p:cNvPr id="31" name="Freeform: Shape 30">
              <a:extLst>
                <a:ext uri="{FF2B5EF4-FFF2-40B4-BE49-F238E27FC236}">
                  <a16:creationId xmlns:a16="http://schemas.microsoft.com/office/drawing/2014/main" id="{6AC74132-E72B-418B-984B-F3034AE94117}"/>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anchor="ctr"/>
            <a:lstStyle/>
            <a:p>
              <a:endParaRPr/>
            </a:p>
          </p:txBody>
        </p:sp>
      </p:grpSp>
    </p:spTree>
    <p:extLst>
      <p:ext uri="{BB962C8B-B14F-4D97-AF65-F5344CB8AC3E}">
        <p14:creationId xmlns:p14="http://schemas.microsoft.com/office/powerpoint/2010/main" val="348154086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defRPr>
                <a:solidFill>
                  <a:schemeClr val="bg2">
                    <a:lumMod val="10000"/>
                  </a:schemeClr>
                </a:solidFill>
              </a:defRPr>
            </a:pPr>
            <a:r>
              <a:rPr dirty="0" err="1"/>
              <a:t>Descripción</a:t>
            </a:r>
            <a:r>
              <a:rPr dirty="0"/>
              <a:t> de las </a:t>
            </a:r>
            <a:r>
              <a:rPr dirty="0" err="1"/>
              <a:t>ventajas</a:t>
            </a:r>
            <a:r>
              <a:rPr dirty="0"/>
              <a:t> y </a:t>
            </a:r>
            <a:r>
              <a:rPr dirty="0" err="1"/>
              <a:t>características</a:t>
            </a:r>
            <a:r>
              <a:rPr dirty="0"/>
              <a:t> de Azure Active Directory</a:t>
            </a:r>
          </a:p>
        </p:txBody>
      </p:sp>
      <p:sp>
        <p:nvSpPr>
          <p:cNvPr id="11" name="Rectangle 10">
            <a:extLst>
              <a:ext uri="{FF2B5EF4-FFF2-40B4-BE49-F238E27FC236}">
                <a16:creationId xmlns:a16="http://schemas.microsoft.com/office/drawing/2014/main" id="{745927E1-AE92-4D7B-BA94-D659576C8204}"/>
              </a:ext>
            </a:extLst>
          </p:cNvPr>
          <p:cNvSpPr/>
          <p:nvPr/>
        </p:nvSpPr>
        <p:spPr>
          <a:xfrm>
            <a:off x="427039" y="1192213"/>
            <a:ext cx="3747754" cy="246538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defTabSz="1066800">
              <a:spcBef>
                <a:spcPct val="0"/>
              </a:spcBef>
              <a:spcAft>
                <a:spcPct val="35000"/>
              </a:spcAft>
              <a:defRPr sz="2000">
                <a:solidFill>
                  <a:schemeClr val="tx1"/>
                </a:solidFill>
              </a:defRPr>
            </a:pPr>
            <a:r>
              <a:rPr dirty="0"/>
              <a:t>Un conjunto de </a:t>
            </a:r>
            <a:r>
              <a:rPr dirty="0" err="1"/>
              <a:t>funcionalidades</a:t>
            </a:r>
            <a:r>
              <a:rPr dirty="0"/>
              <a:t> de </a:t>
            </a:r>
            <a:r>
              <a:rPr dirty="0" err="1"/>
              <a:t>administración</a:t>
            </a:r>
            <a:r>
              <a:rPr dirty="0"/>
              <a:t> de </a:t>
            </a:r>
            <a:r>
              <a:rPr dirty="0" err="1"/>
              <a:t>identidades</a:t>
            </a:r>
            <a:r>
              <a:rPr dirty="0"/>
              <a:t> </a:t>
            </a:r>
            <a:r>
              <a:rPr dirty="0" err="1"/>
              <a:t>basado</a:t>
            </a:r>
            <a:r>
              <a:rPr dirty="0"/>
              <a:t> </a:t>
            </a:r>
            <a:r>
              <a:rPr dirty="0" err="1"/>
              <a:t>en</a:t>
            </a:r>
            <a:r>
              <a:rPr dirty="0"/>
              <a:t> la </a:t>
            </a:r>
            <a:r>
              <a:rPr dirty="0" err="1"/>
              <a:t>nube</a:t>
            </a:r>
            <a:r>
              <a:rPr dirty="0"/>
              <a:t> que le </a:t>
            </a:r>
            <a:r>
              <a:rPr dirty="0" err="1"/>
              <a:t>permite</a:t>
            </a:r>
            <a:r>
              <a:rPr dirty="0"/>
              <a:t> </a:t>
            </a:r>
            <a:r>
              <a:rPr dirty="0" err="1"/>
              <a:t>administrar</a:t>
            </a:r>
            <a:r>
              <a:rPr dirty="0"/>
              <a:t> de forma </a:t>
            </a:r>
            <a:r>
              <a:rPr dirty="0" err="1"/>
              <a:t>segura</a:t>
            </a:r>
            <a:r>
              <a:rPr dirty="0"/>
              <a:t> </a:t>
            </a:r>
            <a:r>
              <a:rPr dirty="0" err="1"/>
              <a:t>el</a:t>
            </a:r>
            <a:r>
              <a:rPr dirty="0"/>
              <a:t> </a:t>
            </a:r>
            <a:r>
              <a:rPr dirty="0" err="1"/>
              <a:t>acceso</a:t>
            </a:r>
            <a:r>
              <a:rPr dirty="0"/>
              <a:t> a </a:t>
            </a:r>
            <a:r>
              <a:rPr dirty="0" err="1"/>
              <a:t>los</a:t>
            </a:r>
            <a:r>
              <a:rPr dirty="0"/>
              <a:t> </a:t>
            </a:r>
            <a:r>
              <a:rPr dirty="0" err="1"/>
              <a:t>servicios</a:t>
            </a:r>
            <a:r>
              <a:rPr dirty="0"/>
              <a:t> y </a:t>
            </a:r>
            <a:r>
              <a:rPr dirty="0" err="1"/>
              <a:t>recursos</a:t>
            </a:r>
            <a:r>
              <a:rPr dirty="0"/>
              <a:t> de Azure para </a:t>
            </a:r>
            <a:r>
              <a:rPr dirty="0" err="1"/>
              <a:t>los</a:t>
            </a:r>
            <a:r>
              <a:rPr dirty="0"/>
              <a:t> </a:t>
            </a:r>
            <a:r>
              <a:rPr dirty="0" err="1"/>
              <a:t>usuarios</a:t>
            </a:r>
            <a:endParaRPr sz="2000" dirty="0">
              <a:solidFill>
                <a:schemeClr val="tx1"/>
              </a:solidFill>
            </a:endParaRPr>
          </a:p>
        </p:txBody>
      </p:sp>
      <p:sp>
        <p:nvSpPr>
          <p:cNvPr id="12" name="Rectangle 11">
            <a:extLst>
              <a:ext uri="{FF2B5EF4-FFF2-40B4-BE49-F238E27FC236}">
                <a16:creationId xmlns:a16="http://schemas.microsoft.com/office/drawing/2014/main" id="{A129EADE-1D34-48D9-88AE-4B30FFD6D06E}"/>
              </a:ext>
            </a:extLst>
          </p:cNvPr>
          <p:cNvSpPr/>
          <p:nvPr/>
        </p:nvSpPr>
        <p:spPr>
          <a:xfrm>
            <a:off x="427039" y="3802743"/>
            <a:ext cx="3747754" cy="2171020"/>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91440" bIns="137160" numCol="1" spcCol="1270" anchor="ctr" anchorCtr="0">
            <a:noAutofit/>
          </a:bodyPr>
          <a:lstStyle/>
          <a:p>
            <a:pPr defTabSz="1066800">
              <a:spcBef>
                <a:spcPct val="0"/>
              </a:spcBef>
              <a:spcAft>
                <a:spcPct val="35000"/>
              </a:spcAft>
              <a:defRPr sz="2000">
                <a:solidFill>
                  <a:schemeClr val="tx1"/>
                </a:solidFill>
              </a:defRPr>
            </a:pPr>
            <a:r>
              <a:rPr dirty="0" err="1"/>
              <a:t>Proporciona</a:t>
            </a:r>
            <a:r>
              <a:rPr dirty="0"/>
              <a:t> </a:t>
            </a:r>
            <a:r>
              <a:rPr dirty="0" err="1"/>
              <a:t>administración</a:t>
            </a:r>
            <a:r>
              <a:rPr dirty="0"/>
              <a:t> de</a:t>
            </a:r>
            <a:br>
              <a:rPr lang="en-US" sz="2000" dirty="0">
                <a:solidFill>
                  <a:schemeClr val="tx1"/>
                </a:solidFill>
              </a:rPr>
            </a:br>
            <a:r>
              <a:rPr dirty="0" err="1"/>
              <a:t>aplicaciones</a:t>
            </a:r>
            <a:r>
              <a:rPr dirty="0"/>
              <a:t>, </a:t>
            </a:r>
            <a:r>
              <a:rPr dirty="0" err="1"/>
              <a:t>autenticación</a:t>
            </a:r>
            <a:r>
              <a:rPr dirty="0"/>
              <a:t>, </a:t>
            </a:r>
            <a:r>
              <a:rPr dirty="0" err="1"/>
              <a:t>administración</a:t>
            </a:r>
            <a:r>
              <a:rPr dirty="0"/>
              <a:t> de </a:t>
            </a:r>
            <a:r>
              <a:rPr dirty="0" err="1"/>
              <a:t>dispositivos</a:t>
            </a:r>
            <a:r>
              <a:rPr dirty="0"/>
              <a:t> e </a:t>
            </a:r>
            <a:r>
              <a:rPr dirty="0" err="1"/>
              <a:t>identidad</a:t>
            </a:r>
            <a:r>
              <a:rPr dirty="0"/>
              <a:t> </a:t>
            </a:r>
            <a:r>
              <a:rPr dirty="0" err="1"/>
              <a:t>híbrida</a:t>
            </a:r>
            <a:endParaRPr sz="2000" dirty="0">
              <a:solidFill>
                <a:schemeClr val="tx1"/>
              </a:solidFill>
            </a:endParaRPr>
          </a:p>
        </p:txBody>
      </p:sp>
      <p:pic>
        <p:nvPicPr>
          <p:cNvPr id="6" name="Picture 5">
            <a:extLst>
              <a:ext uri="{FF2B5EF4-FFF2-40B4-BE49-F238E27FC236}">
                <a16:creationId xmlns:a16="http://schemas.microsoft.com/office/drawing/2014/main" id="{B7F27501-508F-6F9C-0A55-A97245638F9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339771" y="1192213"/>
            <a:ext cx="7669665" cy="4781550"/>
          </a:xfrm>
          <a:prstGeom prst="rect">
            <a:avLst/>
          </a:prstGeom>
          <a:solidFill>
            <a:schemeClr val="bg1"/>
          </a:solidFill>
          <a:ln w="19050">
            <a:solidFill>
              <a:schemeClr val="accent1"/>
            </a:solidFill>
            <a:headEnd type="none" w="med" len="med"/>
            <a:tailEnd type="none" w="med" len="med"/>
          </a:ln>
          <a:effectLst/>
        </p:spPr>
      </p:pic>
    </p:spTree>
    <p:extLst>
      <p:ext uri="{BB962C8B-B14F-4D97-AF65-F5344CB8AC3E}">
        <p14:creationId xmlns:p14="http://schemas.microsoft.com/office/powerpoint/2010/main" val="3827089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DCC16-9BE8-43A4-8824-D328950A1389}"/>
              </a:ext>
            </a:extLst>
          </p:cNvPr>
          <p:cNvSpPr>
            <a:spLocks noGrp="1"/>
          </p:cNvSpPr>
          <p:nvPr>
            <p:ph type="title"/>
          </p:nvPr>
        </p:nvSpPr>
        <p:spPr/>
        <p:txBody>
          <a:bodyPr/>
          <a:lstStyle/>
          <a:p>
            <a:pPr>
              <a:defRPr>
                <a:cs typeface="Segoe UI"/>
              </a:defRPr>
            </a:pPr>
            <a:r>
              <a:rPr dirty="0" err="1"/>
              <a:t>Descripción</a:t>
            </a:r>
            <a:r>
              <a:rPr dirty="0"/>
              <a:t> de </a:t>
            </a:r>
            <a:r>
              <a:rPr dirty="0" err="1"/>
              <a:t>los</a:t>
            </a:r>
            <a:r>
              <a:rPr dirty="0"/>
              <a:t> </a:t>
            </a:r>
            <a:r>
              <a:rPr dirty="0" err="1"/>
              <a:t>conceptos</a:t>
            </a:r>
            <a:r>
              <a:rPr dirty="0"/>
              <a:t> de Azure AD</a:t>
            </a:r>
          </a:p>
        </p:txBody>
      </p:sp>
      <p:graphicFrame>
        <p:nvGraphicFramePr>
          <p:cNvPr id="4" name="Table 6">
            <a:extLst>
              <a:ext uri="{FF2B5EF4-FFF2-40B4-BE49-F238E27FC236}">
                <a16:creationId xmlns:a16="http://schemas.microsoft.com/office/drawing/2014/main" id="{9976D420-D02A-4EEB-8E2F-C971B403F7CC}"/>
              </a:ext>
            </a:extLst>
          </p:cNvPr>
          <p:cNvGraphicFramePr>
            <a:graphicFrameLocks noGrp="1"/>
          </p:cNvGraphicFramePr>
          <p:nvPr>
            <p:extLst>
              <p:ext uri="{D42A27DB-BD31-4B8C-83A1-F6EECF244321}">
                <p14:modId xmlns:p14="http://schemas.microsoft.com/office/powerpoint/2010/main" val="3684321675"/>
              </p:ext>
            </p:extLst>
          </p:nvPr>
        </p:nvGraphicFramePr>
        <p:xfrm>
          <a:off x="427037" y="1141527"/>
          <a:ext cx="11582400" cy="5181446"/>
        </p:xfrm>
        <a:graphic>
          <a:graphicData uri="http://schemas.openxmlformats.org/drawingml/2006/table">
            <a:tbl>
              <a:tblPr firstRow="1" bandRow="1">
                <a:tableStyleId>{5C22544A-7EE6-4342-B048-85BDC9FD1C3A}</a:tableStyleId>
              </a:tblPr>
              <a:tblGrid>
                <a:gridCol w="2640359">
                  <a:extLst>
                    <a:ext uri="{9D8B030D-6E8A-4147-A177-3AD203B41FA5}">
                      <a16:colId xmlns:a16="http://schemas.microsoft.com/office/drawing/2014/main" val="1289156279"/>
                    </a:ext>
                  </a:extLst>
                </a:gridCol>
                <a:gridCol w="8942041">
                  <a:extLst>
                    <a:ext uri="{9D8B030D-6E8A-4147-A177-3AD203B41FA5}">
                      <a16:colId xmlns:a16="http://schemas.microsoft.com/office/drawing/2014/main" val="2759990731"/>
                    </a:ext>
                  </a:extLst>
                </a:gridCol>
              </a:tblGrid>
              <a:tr h="481164">
                <a:tc>
                  <a:txBody>
                    <a:bodyPr/>
                    <a:lstStyle/>
                    <a:p>
                      <a:pPr algn="l">
                        <a:defRPr sz="2200">
                          <a:solidFill>
                            <a:schemeClr val="bg1"/>
                          </a:solidFill>
                          <a:latin typeface="+mj-lt"/>
                        </a:defRPr>
                      </a:pPr>
                      <a:r>
                        <a:rPr sz="2100" dirty="0" err="1"/>
                        <a:t>Concepto</a:t>
                      </a:r>
                      <a:endParaRPr sz="2100" dirty="0"/>
                    </a:p>
                  </a:txBody>
                  <a:tcPr marL="137160" marR="137160" marT="91440" marB="9144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defRPr sz="2200">
                          <a:solidFill>
                            <a:schemeClr val="bg1"/>
                          </a:solidFill>
                          <a:latin typeface="+mj-lt"/>
                        </a:defRPr>
                      </a:pPr>
                      <a:r>
                        <a:rPr sz="2100" dirty="0" err="1"/>
                        <a:t>Descripción</a:t>
                      </a:r>
                      <a:endParaRPr sz="2100" dirty="0"/>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452003">
                <a:tc>
                  <a:txBody>
                    <a:bodyPr/>
                    <a:lstStyle/>
                    <a:p>
                      <a:pPr algn="l">
                        <a:defRPr sz="2000">
                          <a:latin typeface="+mj-lt"/>
                        </a:defRPr>
                      </a:pPr>
                      <a:r>
                        <a:rPr sz="1900" dirty="0"/>
                        <a:t>Identidad</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defRPr sz="2000">
                          <a:latin typeface="Segoe UI"/>
                        </a:defRPr>
                      </a:pPr>
                      <a:r>
                        <a:rPr sz="1900" dirty="0"/>
                        <a:t>Un </a:t>
                      </a:r>
                      <a:r>
                        <a:rPr sz="1900" dirty="0" err="1"/>
                        <a:t>objeto</a:t>
                      </a:r>
                      <a:r>
                        <a:rPr sz="1900" dirty="0"/>
                        <a:t> que se </a:t>
                      </a:r>
                      <a:r>
                        <a:rPr sz="1900" dirty="0" err="1"/>
                        <a:t>puede</a:t>
                      </a:r>
                      <a:r>
                        <a:rPr sz="1900" dirty="0"/>
                        <a:t> </a:t>
                      </a:r>
                      <a:r>
                        <a:rPr sz="1900" dirty="0" err="1"/>
                        <a:t>autenticar</a:t>
                      </a:r>
                      <a:endParaRPr sz="1900" dirty="0">
                        <a:solidFill>
                          <a:schemeClr val="tx1"/>
                        </a:solidFill>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8139117"/>
                  </a:ext>
                </a:extLst>
              </a:tr>
              <a:tr h="452003">
                <a:tc>
                  <a:txBody>
                    <a:bodyPr/>
                    <a:lstStyle/>
                    <a:p>
                      <a:pPr algn="l">
                        <a:defRPr sz="2000">
                          <a:latin typeface="+mj-lt"/>
                        </a:defRPr>
                      </a:pPr>
                      <a:r>
                        <a:rPr sz="1900" dirty="0" err="1"/>
                        <a:t>Cuenta</a:t>
                      </a:r>
                      <a:endParaRPr sz="1900" dirty="0"/>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defRPr sz="2000">
                          <a:latin typeface="Segoe UI"/>
                        </a:defRPr>
                      </a:pPr>
                      <a:r>
                        <a:rPr sz="1900" dirty="0"/>
                        <a:t>Una </a:t>
                      </a:r>
                      <a:r>
                        <a:rPr sz="1900" dirty="0" err="1"/>
                        <a:t>identidad</a:t>
                      </a:r>
                      <a:r>
                        <a:rPr sz="1900" dirty="0"/>
                        <a:t> que </a:t>
                      </a:r>
                      <a:r>
                        <a:rPr sz="1900" dirty="0" err="1"/>
                        <a:t>tiene</a:t>
                      </a:r>
                      <a:r>
                        <a:rPr sz="1900" dirty="0"/>
                        <a:t> </a:t>
                      </a:r>
                      <a:r>
                        <a:rPr sz="1900" dirty="0" err="1"/>
                        <a:t>datos</a:t>
                      </a:r>
                      <a:r>
                        <a:rPr sz="1900" dirty="0"/>
                        <a:t> </a:t>
                      </a:r>
                      <a:r>
                        <a:rPr sz="1900" dirty="0" err="1"/>
                        <a:t>asociados</a:t>
                      </a:r>
                      <a:endParaRPr sz="1900" dirty="0">
                        <a:solidFill>
                          <a:schemeClr val="tx1"/>
                        </a:solidFill>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8439219"/>
                  </a:ext>
                </a:extLst>
              </a:tr>
              <a:tr h="729036">
                <a:tc>
                  <a:txBody>
                    <a:bodyPr/>
                    <a:lstStyle/>
                    <a:p>
                      <a:pPr algn="l">
                        <a:defRPr sz="2000">
                          <a:latin typeface="+mj-lt"/>
                        </a:defRPr>
                      </a:pPr>
                      <a:r>
                        <a:rPr sz="1900" dirty="0" err="1"/>
                        <a:t>Cuenta</a:t>
                      </a:r>
                      <a:r>
                        <a:rPr sz="1900" dirty="0"/>
                        <a:t> de Azure AD</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defRPr sz="2000">
                          <a:latin typeface="Segoe UI"/>
                        </a:defRPr>
                      </a:pPr>
                      <a:r>
                        <a:rPr sz="1900" dirty="0"/>
                        <a:t>Una </a:t>
                      </a:r>
                      <a:r>
                        <a:rPr sz="1900" dirty="0" err="1"/>
                        <a:t>identidad</a:t>
                      </a:r>
                      <a:r>
                        <a:rPr sz="1900" dirty="0"/>
                        <a:t> que se </a:t>
                      </a:r>
                      <a:r>
                        <a:rPr sz="1900" dirty="0" err="1"/>
                        <a:t>crea</a:t>
                      </a:r>
                      <a:r>
                        <a:rPr sz="1900" dirty="0"/>
                        <a:t> </a:t>
                      </a:r>
                      <a:r>
                        <a:rPr sz="1900" dirty="0" err="1"/>
                        <a:t>mediante</a:t>
                      </a:r>
                      <a:r>
                        <a:rPr sz="1900" dirty="0"/>
                        <a:t> Azure AD u </a:t>
                      </a:r>
                      <a:r>
                        <a:rPr sz="1900" dirty="0" err="1"/>
                        <a:t>otro</a:t>
                      </a:r>
                      <a:r>
                        <a:rPr sz="1900" dirty="0"/>
                        <a:t> </a:t>
                      </a:r>
                      <a:r>
                        <a:rPr sz="1900" dirty="0" err="1"/>
                        <a:t>servicio</a:t>
                      </a:r>
                      <a:r>
                        <a:rPr sz="1900" dirty="0"/>
                        <a:t> </a:t>
                      </a:r>
                      <a:r>
                        <a:rPr sz="1900" dirty="0" err="1"/>
                        <a:t>en</a:t>
                      </a:r>
                      <a:r>
                        <a:rPr sz="1900" dirty="0"/>
                        <a:t> la </a:t>
                      </a:r>
                      <a:r>
                        <a:rPr sz="1900" dirty="0" err="1"/>
                        <a:t>nube</a:t>
                      </a:r>
                      <a:r>
                        <a:rPr sz="1900" dirty="0"/>
                        <a:t> de Microsoft</a:t>
                      </a:r>
                      <a:endParaRPr sz="1900" dirty="0">
                        <a:solidFill>
                          <a:schemeClr val="tx1"/>
                        </a:solidFill>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8512727"/>
                  </a:ext>
                </a:extLst>
              </a:tr>
              <a:tr h="2287904">
                <a:tc>
                  <a:txBody>
                    <a:bodyPr/>
                    <a:lstStyle/>
                    <a:p>
                      <a:pPr algn="l">
                        <a:defRPr sz="2000">
                          <a:latin typeface="+mj-lt"/>
                        </a:defRPr>
                      </a:pPr>
                      <a:r>
                        <a:rPr sz="1900" dirty="0"/>
                        <a:t>Directorio o inquilino de Azure AD</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rtl="0" fontAlgn="base">
                        <a:defRPr>
                          <a:solidFill>
                            <a:schemeClr val="dk1"/>
                          </a:solidFill>
                          <a:effectLst/>
                        </a:defRPr>
                      </a:pPr>
                      <a:r>
                        <a:rPr sz="1700" dirty="0"/>
                        <a:t>Un inquilino, que es </a:t>
                      </a:r>
                      <a:r>
                        <a:rPr sz="1700" dirty="0" err="1"/>
                        <a:t>una</a:t>
                      </a:r>
                      <a:r>
                        <a:rPr sz="1700" dirty="0"/>
                        <a:t> </a:t>
                      </a:r>
                      <a:r>
                        <a:rPr sz="1700" dirty="0" err="1"/>
                        <a:t>instancia</a:t>
                      </a:r>
                      <a:r>
                        <a:rPr sz="1700" dirty="0"/>
                        <a:t> </a:t>
                      </a:r>
                      <a:r>
                        <a:rPr sz="1700" dirty="0" err="1"/>
                        <a:t>dedicada</a:t>
                      </a:r>
                      <a:r>
                        <a:rPr sz="1700" dirty="0"/>
                        <a:t> y de </a:t>
                      </a:r>
                      <a:r>
                        <a:rPr sz="1700" dirty="0" err="1"/>
                        <a:t>confianza</a:t>
                      </a:r>
                      <a:r>
                        <a:rPr sz="1700" dirty="0"/>
                        <a:t> de Azure AD, se </a:t>
                      </a:r>
                      <a:r>
                        <a:rPr sz="1700" dirty="0" err="1"/>
                        <a:t>crea</a:t>
                      </a:r>
                      <a:r>
                        <a:rPr sz="1700" dirty="0"/>
                        <a:t> </a:t>
                      </a:r>
                      <a:r>
                        <a:rPr sz="1700" dirty="0" err="1"/>
                        <a:t>automáticamente</a:t>
                      </a:r>
                      <a:r>
                        <a:rPr sz="1700" dirty="0"/>
                        <a:t> </a:t>
                      </a:r>
                      <a:r>
                        <a:rPr sz="1700" dirty="0" err="1"/>
                        <a:t>cuando</a:t>
                      </a:r>
                      <a:r>
                        <a:rPr sz="1700" dirty="0"/>
                        <a:t> la </a:t>
                      </a:r>
                      <a:r>
                        <a:rPr sz="1700" dirty="0" err="1"/>
                        <a:t>organización</a:t>
                      </a:r>
                      <a:r>
                        <a:rPr sz="1700" dirty="0"/>
                        <a:t> se </a:t>
                      </a:r>
                      <a:r>
                        <a:rPr sz="1700" dirty="0" err="1"/>
                        <a:t>suscribe</a:t>
                      </a:r>
                      <a:r>
                        <a:rPr sz="1700" dirty="0"/>
                        <a:t> a un </a:t>
                      </a:r>
                      <a:r>
                        <a:rPr sz="1700" dirty="0" err="1"/>
                        <a:t>servicio</a:t>
                      </a:r>
                      <a:r>
                        <a:rPr sz="1700" dirty="0"/>
                        <a:t> </a:t>
                      </a:r>
                      <a:r>
                        <a:rPr sz="1700" dirty="0" err="1"/>
                        <a:t>en</a:t>
                      </a:r>
                      <a:r>
                        <a:rPr sz="1700" dirty="0"/>
                        <a:t> la </a:t>
                      </a:r>
                      <a:r>
                        <a:rPr sz="1700" dirty="0" err="1"/>
                        <a:t>nube</a:t>
                      </a:r>
                      <a:r>
                        <a:rPr sz="1700" dirty="0"/>
                        <a:t> de Microsoft</a:t>
                      </a:r>
                      <a:br>
                        <a:rPr lang="en-US" sz="1700" b="0" i="0" kern="1200" dirty="0">
                          <a:solidFill>
                            <a:schemeClr val="dk1"/>
                          </a:solidFill>
                          <a:effectLst/>
                          <a:latin typeface="+mn-lt"/>
                          <a:ea typeface="+mn-ea"/>
                          <a:cs typeface="+mn-cs"/>
                        </a:rPr>
                      </a:br>
                      <a:r>
                        <a:rPr sz="1700" dirty="0"/>
                        <a:t> ​</a:t>
                      </a:r>
                    </a:p>
                    <a:p>
                      <a:pPr marL="285750" indent="-285750" rtl="0" fontAlgn="base">
                        <a:buFont typeface="Arial" panose="020B0604020202020204" pitchFamily="34" charset="0"/>
                        <a:buChar char="•"/>
                        <a:defRPr>
                          <a:solidFill>
                            <a:schemeClr val="dk1"/>
                          </a:solidFill>
                          <a:effectLst/>
                        </a:defRPr>
                      </a:pPr>
                      <a:r>
                        <a:rPr sz="1700" dirty="0"/>
                        <a:t>Se </a:t>
                      </a:r>
                      <a:r>
                        <a:rPr sz="1700" dirty="0" err="1"/>
                        <a:t>pueden</a:t>
                      </a:r>
                      <a:r>
                        <a:rPr sz="1700" dirty="0"/>
                        <a:t> </a:t>
                      </a:r>
                      <a:r>
                        <a:rPr sz="1700" dirty="0" err="1"/>
                        <a:t>crear</a:t>
                      </a:r>
                      <a:r>
                        <a:rPr sz="1700" dirty="0"/>
                        <a:t> </a:t>
                      </a:r>
                      <a:r>
                        <a:rPr sz="1700" dirty="0" err="1"/>
                        <a:t>instancias</a:t>
                      </a:r>
                      <a:r>
                        <a:rPr sz="1700" dirty="0"/>
                        <a:t> </a:t>
                      </a:r>
                      <a:r>
                        <a:rPr sz="1700" dirty="0" err="1"/>
                        <a:t>adicionales</a:t>
                      </a:r>
                      <a:r>
                        <a:rPr sz="1700" dirty="0"/>
                        <a:t> de Azure AD</a:t>
                      </a:r>
                    </a:p>
                    <a:p>
                      <a:pPr marL="285750" indent="-285750" rtl="0" fontAlgn="base">
                        <a:buFont typeface="Arial" panose="020B0604020202020204" pitchFamily="34" charset="0"/>
                        <a:buChar char="•"/>
                        <a:defRPr>
                          <a:solidFill>
                            <a:schemeClr val="dk1"/>
                          </a:solidFill>
                          <a:effectLst/>
                        </a:defRPr>
                      </a:pPr>
                      <a:r>
                        <a:rPr sz="1700" dirty="0"/>
                        <a:t>Azure AD es </a:t>
                      </a:r>
                      <a:r>
                        <a:rPr sz="1700" dirty="0" err="1"/>
                        <a:t>el</a:t>
                      </a:r>
                      <a:r>
                        <a:rPr sz="1700" dirty="0"/>
                        <a:t> </a:t>
                      </a:r>
                      <a:r>
                        <a:rPr sz="1700" dirty="0" err="1"/>
                        <a:t>producto</a:t>
                      </a:r>
                      <a:r>
                        <a:rPr sz="1700" dirty="0"/>
                        <a:t> </a:t>
                      </a:r>
                      <a:r>
                        <a:rPr sz="1700" dirty="0" err="1"/>
                        <a:t>subyacente</a:t>
                      </a:r>
                      <a:r>
                        <a:rPr sz="1700" dirty="0"/>
                        <a:t> que </a:t>
                      </a:r>
                      <a:r>
                        <a:rPr sz="1700" dirty="0" err="1"/>
                        <a:t>proporciona</a:t>
                      </a:r>
                      <a:r>
                        <a:rPr sz="1700" dirty="0"/>
                        <a:t> </a:t>
                      </a:r>
                      <a:r>
                        <a:rPr sz="1700" dirty="0" err="1"/>
                        <a:t>el</a:t>
                      </a:r>
                      <a:r>
                        <a:rPr sz="1700" dirty="0"/>
                        <a:t> </a:t>
                      </a:r>
                      <a:r>
                        <a:rPr sz="1700" dirty="0" err="1"/>
                        <a:t>servicio</a:t>
                      </a:r>
                      <a:r>
                        <a:rPr sz="1700" dirty="0"/>
                        <a:t> de </a:t>
                      </a:r>
                      <a:r>
                        <a:rPr sz="1700" dirty="0" err="1"/>
                        <a:t>identidad</a:t>
                      </a:r>
                      <a:endParaRPr sz="1700" dirty="0"/>
                    </a:p>
                    <a:p>
                      <a:pPr marL="285750" indent="-285750" rtl="0" fontAlgn="base">
                        <a:buFont typeface="Arial" panose="020B0604020202020204" pitchFamily="34" charset="0"/>
                        <a:buChar char="•"/>
                        <a:defRPr>
                          <a:solidFill>
                            <a:schemeClr val="dk1"/>
                          </a:solidFill>
                          <a:effectLst/>
                        </a:defRPr>
                      </a:pPr>
                      <a:r>
                        <a:rPr sz="1700" dirty="0"/>
                        <a:t>El </a:t>
                      </a:r>
                      <a:r>
                        <a:rPr sz="1700" dirty="0" err="1"/>
                        <a:t>término</a:t>
                      </a:r>
                      <a:r>
                        <a:rPr sz="1700" dirty="0"/>
                        <a:t> </a:t>
                      </a:r>
                      <a:r>
                        <a:rPr sz="1700" i="1" dirty="0"/>
                        <a:t>inquilino</a:t>
                      </a:r>
                      <a:r>
                        <a:rPr sz="1700" dirty="0"/>
                        <a:t> </a:t>
                      </a:r>
                      <a:r>
                        <a:rPr sz="1700" dirty="0" err="1"/>
                        <a:t>significa</a:t>
                      </a:r>
                      <a:r>
                        <a:rPr sz="1700" dirty="0"/>
                        <a:t> </a:t>
                      </a:r>
                      <a:r>
                        <a:rPr sz="1700" dirty="0" err="1"/>
                        <a:t>una</a:t>
                      </a:r>
                      <a:r>
                        <a:rPr sz="1700" dirty="0"/>
                        <a:t> </a:t>
                      </a:r>
                      <a:r>
                        <a:rPr sz="1700" dirty="0" err="1"/>
                        <a:t>única</a:t>
                      </a:r>
                      <a:r>
                        <a:rPr sz="1700" dirty="0"/>
                        <a:t> </a:t>
                      </a:r>
                      <a:r>
                        <a:rPr sz="1700" dirty="0" err="1"/>
                        <a:t>instancia</a:t>
                      </a:r>
                      <a:r>
                        <a:rPr sz="1700" dirty="0"/>
                        <a:t> de Azure AD que </a:t>
                      </a:r>
                      <a:r>
                        <a:rPr sz="1700" dirty="0" err="1"/>
                        <a:t>representa</a:t>
                      </a:r>
                      <a:r>
                        <a:rPr sz="1700" dirty="0"/>
                        <a:t> </a:t>
                      </a:r>
                      <a:r>
                        <a:rPr sz="1700" dirty="0" err="1"/>
                        <a:t>una</a:t>
                      </a:r>
                      <a:r>
                        <a:rPr sz="1700" dirty="0"/>
                        <a:t> sola </a:t>
                      </a:r>
                      <a:r>
                        <a:rPr sz="1700" dirty="0" err="1"/>
                        <a:t>organización</a:t>
                      </a:r>
                      <a:r>
                        <a:rPr sz="1700" dirty="0"/>
                        <a:t>.</a:t>
                      </a:r>
                    </a:p>
                    <a:p>
                      <a:pPr marL="285750" indent="-285750" rtl="0" fontAlgn="base">
                        <a:buFont typeface="Arial" panose="020B0604020202020204" pitchFamily="34" charset="0"/>
                        <a:buChar char="•"/>
                        <a:defRPr>
                          <a:solidFill>
                            <a:schemeClr val="dk1"/>
                          </a:solidFill>
                          <a:effectLst/>
                        </a:defRPr>
                      </a:pPr>
                      <a:r>
                        <a:rPr sz="1700" dirty="0"/>
                        <a:t>Los </a:t>
                      </a:r>
                      <a:r>
                        <a:rPr sz="1700" dirty="0" err="1"/>
                        <a:t>términos</a:t>
                      </a:r>
                      <a:r>
                        <a:rPr sz="1700" dirty="0"/>
                        <a:t> </a:t>
                      </a:r>
                      <a:r>
                        <a:rPr sz="1700" i="1" dirty="0"/>
                        <a:t>inquilino</a:t>
                      </a:r>
                      <a:r>
                        <a:rPr sz="1700" dirty="0"/>
                        <a:t> y </a:t>
                      </a:r>
                      <a:r>
                        <a:rPr sz="1700" i="1" dirty="0" err="1"/>
                        <a:t>directorio</a:t>
                      </a:r>
                      <a:r>
                        <a:rPr sz="1700" dirty="0"/>
                        <a:t> se </a:t>
                      </a:r>
                      <a:r>
                        <a:rPr sz="1700" dirty="0" err="1"/>
                        <a:t>suelen</a:t>
                      </a:r>
                      <a:r>
                        <a:rPr sz="1700" dirty="0"/>
                        <a:t> usar </a:t>
                      </a:r>
                      <a:r>
                        <a:rPr sz="1700" dirty="0" err="1"/>
                        <a:t>indistintamente</a:t>
                      </a:r>
                      <a:r>
                        <a:rPr sz="1700" dirty="0"/>
                        <a:t>.</a:t>
                      </a: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84497"/>
                  </a:ext>
                </a:extLst>
              </a:tr>
              <a:tr h="683742">
                <a:tc>
                  <a:txBody>
                    <a:bodyPr/>
                    <a:lstStyle/>
                    <a:p>
                      <a:pPr lvl="0" algn="l">
                        <a:buNone/>
                        <a:defRPr sz="2000">
                          <a:latin typeface="+mj-lt"/>
                        </a:defRPr>
                      </a:pPr>
                      <a:r>
                        <a:rPr sz="1900" dirty="0" err="1"/>
                        <a:t>Suscripción</a:t>
                      </a:r>
                      <a:r>
                        <a:rPr sz="1900" dirty="0"/>
                        <a:t> de Azure</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defRPr sz="2000">
                          <a:latin typeface="Segoe UI"/>
                        </a:defRPr>
                      </a:pPr>
                      <a:r>
                        <a:rPr sz="1900" dirty="0"/>
                        <a:t>Se </a:t>
                      </a:r>
                      <a:r>
                        <a:rPr sz="1900" dirty="0" err="1"/>
                        <a:t>usa</a:t>
                      </a:r>
                      <a:r>
                        <a:rPr sz="1900" dirty="0"/>
                        <a:t> para </a:t>
                      </a:r>
                      <a:r>
                        <a:rPr sz="1900" dirty="0" err="1"/>
                        <a:t>pagar</a:t>
                      </a:r>
                      <a:r>
                        <a:rPr sz="1900" dirty="0"/>
                        <a:t> </a:t>
                      </a:r>
                      <a:r>
                        <a:rPr sz="1900" dirty="0" err="1"/>
                        <a:t>los</a:t>
                      </a:r>
                      <a:r>
                        <a:rPr sz="1900" dirty="0"/>
                        <a:t> </a:t>
                      </a:r>
                      <a:r>
                        <a:rPr sz="1900" dirty="0" err="1"/>
                        <a:t>servicios</a:t>
                      </a:r>
                      <a:r>
                        <a:rPr sz="1900" dirty="0"/>
                        <a:t> </a:t>
                      </a:r>
                      <a:r>
                        <a:rPr sz="1900" dirty="0" err="1"/>
                        <a:t>en</a:t>
                      </a:r>
                      <a:r>
                        <a:rPr sz="1900" dirty="0"/>
                        <a:t> la </a:t>
                      </a:r>
                      <a:r>
                        <a:rPr sz="1900" dirty="0" err="1"/>
                        <a:t>nube</a:t>
                      </a:r>
                      <a:r>
                        <a:rPr sz="1900" dirty="0"/>
                        <a:t> de Azure</a:t>
                      </a:r>
                      <a:endParaRPr sz="1900" dirty="0">
                        <a:solidFill>
                          <a:schemeClr val="tx1"/>
                        </a:solidFill>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62493009"/>
                  </a:ext>
                </a:extLst>
              </a:tr>
            </a:tbl>
          </a:graphicData>
        </a:graphic>
      </p:graphicFrame>
    </p:spTree>
    <p:extLst>
      <p:ext uri="{BB962C8B-B14F-4D97-AF65-F5344CB8AC3E}">
        <p14:creationId xmlns:p14="http://schemas.microsoft.com/office/powerpoint/2010/main" val="213707403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dirty="0" err="1"/>
              <a:t>Comparación</a:t>
            </a:r>
            <a:r>
              <a:rPr dirty="0"/>
              <a:t> de AD DS con Azure Active Directory</a:t>
            </a:r>
          </a:p>
        </p:txBody>
      </p:sp>
      <p:pic>
        <p:nvPicPr>
          <p:cNvPr id="75" name="Picture 74" descr="Icon of a magnifying glass showing a chart">
            <a:extLst>
              <a:ext uri="{FF2B5EF4-FFF2-40B4-BE49-F238E27FC236}">
                <a16:creationId xmlns:a16="http://schemas.microsoft.com/office/drawing/2014/main" id="{AA696AF2-F4EB-4296-8EC0-D90A2ADC0F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1912" y="1190902"/>
            <a:ext cx="795528" cy="797052"/>
          </a:xfrm>
          <a:prstGeom prst="rect">
            <a:avLst/>
          </a:prstGeom>
        </p:spPr>
      </p:pic>
      <p:sp>
        <p:nvSpPr>
          <p:cNvPr id="5" name="Rectangle 4">
            <a:extLst>
              <a:ext uri="{FF2B5EF4-FFF2-40B4-BE49-F238E27FC236}">
                <a16:creationId xmlns:a16="http://schemas.microsoft.com/office/drawing/2014/main" id="{28EB9CEF-0D1F-4FEA-86E1-586BF3CDB551}"/>
              </a:ext>
            </a:extLst>
          </p:cNvPr>
          <p:cNvSpPr/>
          <p:nvPr/>
        </p:nvSpPr>
        <p:spPr>
          <a:xfrm>
            <a:off x="1447800" y="1188696"/>
            <a:ext cx="10561638" cy="79715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fromWordArt="0" anchor="ctr" anchorCtr="0" forceAA="0" compatLnSpc="1">
            <a:prstTxWarp prst="textNoShape">
              <a:avLst/>
            </a:prstTxWarp>
            <a:noAutofit/>
          </a:bodyPr>
          <a:lstStyle/>
          <a:p>
            <a:pPr>
              <a:defRPr sz="2000">
                <a:solidFill>
                  <a:schemeClr val="tx1"/>
                </a:solidFill>
              </a:defRPr>
            </a:pPr>
            <a:r>
              <a:rPr dirty="0"/>
              <a:t>Azure AD es </a:t>
            </a:r>
            <a:r>
              <a:rPr dirty="0" err="1"/>
              <a:t>principalmente</a:t>
            </a:r>
            <a:r>
              <a:rPr dirty="0"/>
              <a:t> </a:t>
            </a:r>
            <a:r>
              <a:rPr dirty="0" err="1"/>
              <a:t>una</a:t>
            </a:r>
            <a:r>
              <a:rPr dirty="0"/>
              <a:t> </a:t>
            </a:r>
            <a:r>
              <a:rPr dirty="0" err="1"/>
              <a:t>solución</a:t>
            </a:r>
            <a:r>
              <a:rPr dirty="0"/>
              <a:t> de </a:t>
            </a:r>
            <a:r>
              <a:rPr dirty="0" err="1"/>
              <a:t>identidad</a:t>
            </a:r>
            <a:r>
              <a:rPr dirty="0"/>
              <a:t> y </a:t>
            </a:r>
            <a:r>
              <a:rPr dirty="0" err="1"/>
              <a:t>está</a:t>
            </a:r>
            <a:r>
              <a:rPr dirty="0"/>
              <a:t> </a:t>
            </a:r>
            <a:r>
              <a:rPr dirty="0" err="1"/>
              <a:t>diseñado</a:t>
            </a:r>
            <a:r>
              <a:rPr dirty="0"/>
              <a:t> para </a:t>
            </a:r>
            <a:r>
              <a:rPr dirty="0" err="1"/>
              <a:t>comunicaciones</a:t>
            </a:r>
            <a:r>
              <a:rPr dirty="0"/>
              <a:t> HTTP y HTTPS</a:t>
            </a:r>
            <a:endParaRPr sz="2000" dirty="0">
              <a:solidFill>
                <a:schemeClr val="tx1"/>
              </a:solidFill>
            </a:endParaRPr>
          </a:p>
        </p:txBody>
      </p:sp>
      <p:cxnSp>
        <p:nvCxnSpPr>
          <p:cNvPr id="49" name="Straight Connector 48">
            <a:extLst>
              <a:ext uri="{FF2B5EF4-FFF2-40B4-BE49-F238E27FC236}">
                <a16:creationId xmlns:a16="http://schemas.microsoft.com/office/drawing/2014/main" id="{4A7D1502-B93A-4460-BE02-E0855D24D335}"/>
              </a:ext>
              <a:ext uri="{C183D7F6-B498-43B3-948B-1728B52AA6E4}">
                <adec:decorative xmlns:adec="http://schemas.microsoft.com/office/drawing/2017/decorative" val="1"/>
              </a:ext>
            </a:extLst>
          </p:cNvPr>
          <p:cNvCxnSpPr/>
          <p:nvPr/>
        </p:nvCxnSpPr>
        <p:spPr>
          <a:xfrm flipV="1">
            <a:off x="1447800" y="2068512"/>
            <a:ext cx="105616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5" name="Picture 44" descr="Icon of a cloud with multiples lines extending from it">
            <a:extLst>
              <a:ext uri="{FF2B5EF4-FFF2-40B4-BE49-F238E27FC236}">
                <a16:creationId xmlns:a16="http://schemas.microsoft.com/office/drawing/2014/main" id="{5248068B-2571-43C8-AD31-E9359379BA8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1912" y="2171382"/>
            <a:ext cx="795528" cy="797052"/>
          </a:xfrm>
          <a:prstGeom prst="rect">
            <a:avLst/>
          </a:prstGeom>
        </p:spPr>
      </p:pic>
      <p:sp>
        <p:nvSpPr>
          <p:cNvPr id="6" name="Rectangle 5">
            <a:extLst>
              <a:ext uri="{FF2B5EF4-FFF2-40B4-BE49-F238E27FC236}">
                <a16:creationId xmlns:a16="http://schemas.microsoft.com/office/drawing/2014/main" id="{5D3F1818-1660-4914-805F-991B634A80F4}"/>
              </a:ext>
            </a:extLst>
          </p:cNvPr>
          <p:cNvSpPr/>
          <p:nvPr/>
        </p:nvSpPr>
        <p:spPr>
          <a:xfrm>
            <a:off x="1447800" y="2186073"/>
            <a:ext cx="10561638" cy="79715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fromWordArt="0" anchor="ctr" anchorCtr="0" forceAA="0" compatLnSpc="1">
            <a:prstTxWarp prst="textNoShape">
              <a:avLst/>
            </a:prstTxWarp>
            <a:noAutofit/>
          </a:bodyPr>
          <a:lstStyle/>
          <a:p>
            <a:pPr>
              <a:defRPr sz="2000">
                <a:solidFill>
                  <a:schemeClr val="tx1"/>
                </a:solidFill>
              </a:defRPr>
            </a:pPr>
            <a:r>
              <a:rPr dirty="0"/>
              <a:t>Se consulta </a:t>
            </a:r>
            <a:r>
              <a:rPr dirty="0" err="1"/>
              <a:t>mediante</a:t>
            </a:r>
            <a:r>
              <a:rPr dirty="0"/>
              <a:t> la API REST </a:t>
            </a:r>
            <a:r>
              <a:rPr dirty="0" err="1"/>
              <a:t>sobre</a:t>
            </a:r>
            <a:r>
              <a:rPr dirty="0"/>
              <a:t> HTTP y HTTPS. </a:t>
            </a:r>
            <a:r>
              <a:rPr dirty="0" err="1"/>
              <a:t>En</a:t>
            </a:r>
            <a:r>
              <a:rPr dirty="0"/>
              <a:t> </a:t>
            </a:r>
            <a:r>
              <a:rPr dirty="0" err="1"/>
              <a:t>lugar</a:t>
            </a:r>
            <a:r>
              <a:rPr dirty="0"/>
              <a:t> de LDAP</a:t>
            </a:r>
            <a:endParaRPr sz="2000" dirty="0">
              <a:solidFill>
                <a:schemeClr val="tx1"/>
              </a:solidFill>
            </a:endParaRPr>
          </a:p>
        </p:txBody>
      </p:sp>
      <p:cxnSp>
        <p:nvCxnSpPr>
          <p:cNvPr id="50" name="Straight Connector 49">
            <a:extLst>
              <a:ext uri="{FF2B5EF4-FFF2-40B4-BE49-F238E27FC236}">
                <a16:creationId xmlns:a16="http://schemas.microsoft.com/office/drawing/2014/main" id="{77BD206A-7FF0-4853-B24D-87EA250CCE9B}"/>
              </a:ext>
              <a:ext uri="{C183D7F6-B498-43B3-948B-1728B52AA6E4}">
                <adec:decorative xmlns:adec="http://schemas.microsoft.com/office/drawing/2017/decorative" val="1"/>
              </a:ext>
            </a:extLst>
          </p:cNvPr>
          <p:cNvCxnSpPr/>
          <p:nvPr/>
        </p:nvCxnSpPr>
        <p:spPr>
          <a:xfrm flipV="1">
            <a:off x="1447800" y="3100791"/>
            <a:ext cx="105616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4" name="Picture 43" descr="Icon of a webpage layout template">
            <a:extLst>
              <a:ext uri="{FF2B5EF4-FFF2-40B4-BE49-F238E27FC236}">
                <a16:creationId xmlns:a16="http://schemas.microsoft.com/office/drawing/2014/main" id="{E4CA67BB-7BF1-4800-8D54-89D033E5C2C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1912" y="3295220"/>
            <a:ext cx="795528" cy="797052"/>
          </a:xfrm>
          <a:prstGeom prst="rect">
            <a:avLst/>
          </a:prstGeom>
        </p:spPr>
      </p:pic>
      <p:sp>
        <p:nvSpPr>
          <p:cNvPr id="7" name="Rectangle 6">
            <a:extLst>
              <a:ext uri="{FF2B5EF4-FFF2-40B4-BE49-F238E27FC236}">
                <a16:creationId xmlns:a16="http://schemas.microsoft.com/office/drawing/2014/main" id="{B7223AA1-ABE3-49DE-BF24-409AC08E1482}"/>
              </a:ext>
            </a:extLst>
          </p:cNvPr>
          <p:cNvSpPr/>
          <p:nvPr/>
        </p:nvSpPr>
        <p:spPr>
          <a:xfrm>
            <a:off x="1447800" y="3204633"/>
            <a:ext cx="10561638" cy="973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fromWordArt="0" anchor="ctr" anchorCtr="0" forceAA="0" compatLnSpc="1">
            <a:prstTxWarp prst="textNoShape">
              <a:avLst/>
            </a:prstTxWarp>
            <a:noAutofit/>
          </a:bodyPr>
          <a:lstStyle/>
          <a:p>
            <a:pPr>
              <a:defRPr sz="2000">
                <a:solidFill>
                  <a:schemeClr val="tx1"/>
                </a:solidFill>
              </a:defRPr>
            </a:pPr>
            <a:r>
              <a:t>usa los protocolos HTTP y HTTPS, como SAML, WS-Federation y OpenID Connect para la autenticación, así como OAuth para la autorización. En lugar de Kerberos,</a:t>
            </a:r>
            <a:endParaRPr sz="2000">
              <a:solidFill>
                <a:schemeClr val="tx1"/>
              </a:solidFill>
            </a:endParaRPr>
          </a:p>
        </p:txBody>
      </p:sp>
      <p:cxnSp>
        <p:nvCxnSpPr>
          <p:cNvPr id="51" name="Straight Connector 50">
            <a:extLst>
              <a:ext uri="{FF2B5EF4-FFF2-40B4-BE49-F238E27FC236}">
                <a16:creationId xmlns:a16="http://schemas.microsoft.com/office/drawing/2014/main" id="{A1D4387B-90F9-48EB-B24E-4F86F287BC8E}"/>
              </a:ext>
              <a:ext uri="{C183D7F6-B498-43B3-948B-1728B52AA6E4}">
                <adec:decorative xmlns:adec="http://schemas.microsoft.com/office/drawing/2017/decorative" val="1"/>
              </a:ext>
            </a:extLst>
          </p:cNvPr>
          <p:cNvCxnSpPr>
            <a:cxnSpLocks/>
          </p:cNvCxnSpPr>
          <p:nvPr/>
        </p:nvCxnSpPr>
        <p:spPr>
          <a:xfrm flipV="1">
            <a:off x="1447800" y="4281892"/>
            <a:ext cx="105616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3" name="Picture 42" descr="Icon of four servers">
            <a:extLst>
              <a:ext uri="{FF2B5EF4-FFF2-40B4-BE49-F238E27FC236}">
                <a16:creationId xmlns:a16="http://schemas.microsoft.com/office/drawing/2014/main" id="{E5A905A8-2BE0-4F1E-83CD-04F941B8444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1912" y="4485656"/>
            <a:ext cx="795528" cy="797052"/>
          </a:xfrm>
          <a:prstGeom prst="rect">
            <a:avLst/>
          </a:prstGeom>
        </p:spPr>
      </p:pic>
      <p:sp>
        <p:nvSpPr>
          <p:cNvPr id="8" name="Rectangle 7">
            <a:extLst>
              <a:ext uri="{FF2B5EF4-FFF2-40B4-BE49-F238E27FC236}">
                <a16:creationId xmlns:a16="http://schemas.microsoft.com/office/drawing/2014/main" id="{D6BCE137-4459-49D5-AED7-108803C77C89}"/>
              </a:ext>
            </a:extLst>
          </p:cNvPr>
          <p:cNvSpPr/>
          <p:nvPr/>
        </p:nvSpPr>
        <p:spPr>
          <a:xfrm>
            <a:off x="1447800" y="4458441"/>
            <a:ext cx="10561638" cy="79715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fromWordArt="0" anchor="ctr" anchorCtr="0" forceAA="0" compatLnSpc="1">
            <a:prstTxWarp prst="textNoShape">
              <a:avLst/>
            </a:prstTxWarp>
            <a:noAutofit/>
          </a:bodyPr>
          <a:lstStyle/>
          <a:p>
            <a:pPr>
              <a:defRPr sz="2000">
                <a:solidFill>
                  <a:schemeClr val="tx1"/>
                </a:solidFill>
              </a:defRPr>
            </a:pPr>
            <a:r>
              <a:t>incluye servicios de federación y muchos servicios de terceros (como Facebook)</a:t>
            </a:r>
            <a:endParaRPr sz="2000">
              <a:solidFill>
                <a:schemeClr val="tx1"/>
              </a:solidFill>
            </a:endParaRPr>
          </a:p>
        </p:txBody>
      </p:sp>
      <p:cxnSp>
        <p:nvCxnSpPr>
          <p:cNvPr id="52" name="Straight Connector 51">
            <a:extLst>
              <a:ext uri="{FF2B5EF4-FFF2-40B4-BE49-F238E27FC236}">
                <a16:creationId xmlns:a16="http://schemas.microsoft.com/office/drawing/2014/main" id="{40CDC866-24EF-491D-A0F5-B0B0865BB61A}"/>
              </a:ext>
              <a:ext uri="{C183D7F6-B498-43B3-948B-1728B52AA6E4}">
                <adec:decorative xmlns:adec="http://schemas.microsoft.com/office/drawing/2017/decorative" val="1"/>
              </a:ext>
            </a:extLst>
          </p:cNvPr>
          <p:cNvCxnSpPr/>
          <p:nvPr/>
        </p:nvCxnSpPr>
        <p:spPr>
          <a:xfrm flipV="1">
            <a:off x="1447800" y="5432148"/>
            <a:ext cx="105616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2" name="Picture 41" descr="Icon of a person">
            <a:extLst>
              <a:ext uri="{FF2B5EF4-FFF2-40B4-BE49-F238E27FC236}">
                <a16:creationId xmlns:a16="http://schemas.microsoft.com/office/drawing/2014/main" id="{90012E53-F73D-487C-BC30-72F73C55636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1912" y="5583690"/>
            <a:ext cx="795528" cy="797052"/>
          </a:xfrm>
          <a:prstGeom prst="rect">
            <a:avLst/>
          </a:prstGeom>
        </p:spPr>
      </p:pic>
      <p:sp>
        <p:nvSpPr>
          <p:cNvPr id="9" name="Rectangle 8">
            <a:extLst>
              <a:ext uri="{FF2B5EF4-FFF2-40B4-BE49-F238E27FC236}">
                <a16:creationId xmlns:a16="http://schemas.microsoft.com/office/drawing/2014/main" id="{DDA664F7-C28A-4211-A524-9B3A95F5D254}"/>
              </a:ext>
            </a:extLst>
          </p:cNvPr>
          <p:cNvSpPr/>
          <p:nvPr/>
        </p:nvSpPr>
        <p:spPr>
          <a:xfrm>
            <a:off x="1447800" y="5393815"/>
            <a:ext cx="10561638" cy="115144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fromWordArt="0" anchor="ctr" anchorCtr="0" forceAA="0" compatLnSpc="1">
            <a:prstTxWarp prst="textNoShape">
              <a:avLst/>
            </a:prstTxWarp>
            <a:noAutofit/>
          </a:bodyPr>
          <a:lstStyle/>
          <a:p>
            <a:pPr>
              <a:defRPr sz="2000">
                <a:solidFill>
                  <a:schemeClr val="tx1"/>
                </a:solidFill>
              </a:defRPr>
            </a:pPr>
            <a:r>
              <a:rPr dirty="0"/>
              <a:t>Los </a:t>
            </a:r>
            <a:r>
              <a:rPr dirty="0" err="1"/>
              <a:t>usuarios</a:t>
            </a:r>
            <a:r>
              <a:rPr dirty="0"/>
              <a:t> y </a:t>
            </a:r>
            <a:r>
              <a:rPr dirty="0" err="1"/>
              <a:t>grupos</a:t>
            </a:r>
            <a:r>
              <a:rPr dirty="0"/>
              <a:t> de Azure AD se </a:t>
            </a:r>
            <a:r>
              <a:rPr dirty="0" err="1"/>
              <a:t>crean</a:t>
            </a:r>
            <a:r>
              <a:rPr dirty="0"/>
              <a:t> </a:t>
            </a:r>
            <a:r>
              <a:rPr dirty="0" err="1"/>
              <a:t>en</a:t>
            </a:r>
            <a:r>
              <a:rPr dirty="0"/>
              <a:t> </a:t>
            </a:r>
            <a:r>
              <a:rPr dirty="0" err="1"/>
              <a:t>una</a:t>
            </a:r>
            <a:r>
              <a:rPr dirty="0"/>
              <a:t> </a:t>
            </a:r>
            <a:r>
              <a:rPr dirty="0" err="1"/>
              <a:t>estructura</a:t>
            </a:r>
            <a:r>
              <a:rPr dirty="0"/>
              <a:t> plana y no hay </a:t>
            </a:r>
            <a:r>
              <a:rPr dirty="0" err="1"/>
              <a:t>unidades</a:t>
            </a:r>
            <a:r>
              <a:rPr dirty="0"/>
              <a:t> </a:t>
            </a:r>
            <a:r>
              <a:rPr dirty="0" err="1"/>
              <a:t>organizativas</a:t>
            </a:r>
            <a:r>
              <a:rPr dirty="0"/>
              <a:t> (UO) </a:t>
            </a:r>
            <a:r>
              <a:rPr dirty="0" err="1"/>
              <a:t>ni</a:t>
            </a:r>
            <a:r>
              <a:rPr dirty="0"/>
              <a:t> </a:t>
            </a:r>
            <a:r>
              <a:rPr dirty="0" err="1"/>
              <a:t>objetos</a:t>
            </a:r>
            <a:r>
              <a:rPr dirty="0"/>
              <a:t> de </a:t>
            </a:r>
            <a:r>
              <a:rPr dirty="0" err="1"/>
              <a:t>directiva</a:t>
            </a:r>
            <a:r>
              <a:rPr dirty="0"/>
              <a:t> de </a:t>
            </a:r>
            <a:r>
              <a:rPr dirty="0" err="1"/>
              <a:t>grupo</a:t>
            </a:r>
            <a:r>
              <a:rPr dirty="0"/>
              <a:t> (GPO)</a:t>
            </a:r>
            <a:endParaRPr sz="2000" dirty="0">
              <a:solidFill>
                <a:schemeClr val="tx1"/>
              </a:solidFill>
            </a:endParaRPr>
          </a:p>
        </p:txBody>
      </p:sp>
    </p:spTree>
    <p:extLst>
      <p:ext uri="{BB962C8B-B14F-4D97-AF65-F5344CB8AC3E}">
        <p14:creationId xmlns:p14="http://schemas.microsoft.com/office/powerpoint/2010/main" val="4157478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538183"/>
            <a:ext cx="11533187" cy="411162"/>
          </a:xfrm>
        </p:spPr>
        <p:txBody>
          <a:bodyPr/>
          <a:lstStyle/>
          <a:p>
            <a:r>
              <a:rPr sz="2700" dirty="0" err="1"/>
              <a:t>Selección</a:t>
            </a:r>
            <a:r>
              <a:rPr sz="2700" dirty="0"/>
              <a:t> de </a:t>
            </a:r>
            <a:r>
              <a:rPr sz="2700" dirty="0" err="1"/>
              <a:t>ediciones</a:t>
            </a:r>
            <a:r>
              <a:rPr sz="2700" dirty="0"/>
              <a:t> de Azure Active Directory</a:t>
            </a:r>
          </a:p>
        </p:txBody>
      </p:sp>
      <p:graphicFrame>
        <p:nvGraphicFramePr>
          <p:cNvPr id="4" name="Table 3">
            <a:extLst>
              <a:ext uri="{FF2B5EF4-FFF2-40B4-BE49-F238E27FC236}">
                <a16:creationId xmlns:a16="http://schemas.microsoft.com/office/drawing/2014/main" id="{E2EBED97-3914-4800-A681-B5A056D0224B}"/>
              </a:ext>
            </a:extLst>
          </p:cNvPr>
          <p:cNvGraphicFramePr>
            <a:graphicFrameLocks noGrp="1"/>
          </p:cNvGraphicFramePr>
          <p:nvPr>
            <p:extLst>
              <p:ext uri="{D42A27DB-BD31-4B8C-83A1-F6EECF244321}">
                <p14:modId xmlns:p14="http://schemas.microsoft.com/office/powerpoint/2010/main" val="107105338"/>
              </p:ext>
            </p:extLst>
          </p:nvPr>
        </p:nvGraphicFramePr>
        <p:xfrm>
          <a:off x="439738" y="1097619"/>
          <a:ext cx="11582400" cy="5295657"/>
        </p:xfrm>
        <a:graphic>
          <a:graphicData uri="http://schemas.openxmlformats.org/drawingml/2006/table">
            <a:tbl>
              <a:tblPr firstRow="1" firstCol="1" bandRow="1">
                <a:tableStyleId>{5C22544A-7EE6-4342-B048-85BDC9FD1C3A}</a:tableStyleId>
              </a:tblPr>
              <a:tblGrid>
                <a:gridCol w="3554779">
                  <a:extLst>
                    <a:ext uri="{9D8B030D-6E8A-4147-A177-3AD203B41FA5}">
                      <a16:colId xmlns:a16="http://schemas.microsoft.com/office/drawing/2014/main" val="3909572094"/>
                    </a:ext>
                  </a:extLst>
                </a:gridCol>
                <a:gridCol w="1807767">
                  <a:extLst>
                    <a:ext uri="{9D8B030D-6E8A-4147-A177-3AD203B41FA5}">
                      <a16:colId xmlns:a16="http://schemas.microsoft.com/office/drawing/2014/main" val="426167829"/>
                    </a:ext>
                  </a:extLst>
                </a:gridCol>
                <a:gridCol w="2485505">
                  <a:extLst>
                    <a:ext uri="{9D8B030D-6E8A-4147-A177-3AD203B41FA5}">
                      <a16:colId xmlns:a16="http://schemas.microsoft.com/office/drawing/2014/main" val="2113313439"/>
                    </a:ext>
                  </a:extLst>
                </a:gridCol>
                <a:gridCol w="1840107">
                  <a:extLst>
                    <a:ext uri="{9D8B030D-6E8A-4147-A177-3AD203B41FA5}">
                      <a16:colId xmlns:a16="http://schemas.microsoft.com/office/drawing/2014/main" val="716184289"/>
                    </a:ext>
                  </a:extLst>
                </a:gridCol>
                <a:gridCol w="1894242">
                  <a:extLst>
                    <a:ext uri="{9D8B030D-6E8A-4147-A177-3AD203B41FA5}">
                      <a16:colId xmlns:a16="http://schemas.microsoft.com/office/drawing/2014/main" val="939645357"/>
                    </a:ext>
                  </a:extLst>
                </a:gridCol>
              </a:tblGrid>
              <a:tr h="599395">
                <a:tc>
                  <a:txBody>
                    <a:bodyPr/>
                    <a:lstStyle/>
                    <a:p>
                      <a:pPr marL="0" marR="156845" algn="l">
                        <a:defRPr>
                          <a:solidFill>
                            <a:schemeClr val="bg1"/>
                          </a:solidFill>
                          <a:effectLst/>
                          <a:latin typeface="+mj-lt"/>
                          <a:cs typeface="Segoe UI Semilight" panose="020B0402040204020203" pitchFamily="34" charset="0"/>
                        </a:defRPr>
                      </a:pPr>
                      <a:r>
                        <a:rPr sz="1400" dirty="0" err="1"/>
                        <a:t>Característica</a:t>
                      </a:r>
                      <a:endParaRPr sz="1400" dirty="0"/>
                    </a:p>
                  </a:txBody>
                  <a:tcP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l">
                        <a:defRPr>
                          <a:solidFill>
                            <a:schemeClr val="bg1"/>
                          </a:solidFill>
                          <a:effectLst/>
                          <a:latin typeface="+mj-lt"/>
                          <a:cs typeface="Segoe UI Semilight" panose="020B0402040204020203" pitchFamily="34" charset="0"/>
                        </a:defRPr>
                      </a:pPr>
                      <a:r>
                        <a:rPr sz="1400" dirty="0" err="1"/>
                        <a:t>Gratuito</a:t>
                      </a:r>
                      <a:endParaRPr sz="1400" b="0" dirty="0">
                        <a:solidFill>
                          <a:schemeClr val="bg1"/>
                        </a:solidFill>
                        <a:effectLst/>
                        <a:latin typeface="+mj-lt"/>
                        <a:ea typeface="Times New Roman" panose="02020603050405020304" pitchFamily="18" charset="0"/>
                        <a:cs typeface="Segoe UI Semilight" panose="020B0402040204020203" pitchFamily="34" charset="0"/>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l">
                        <a:defRPr>
                          <a:solidFill>
                            <a:schemeClr val="bg1"/>
                          </a:solidFill>
                          <a:effectLst/>
                          <a:latin typeface="+mj-lt"/>
                          <a:cs typeface="Segoe UI Semilight" panose="020B0402040204020203" pitchFamily="34" charset="0"/>
                        </a:defRPr>
                      </a:pPr>
                      <a:r>
                        <a:rPr sz="1400" dirty="0" err="1"/>
                        <a:t>Aplicaciones</a:t>
                      </a:r>
                      <a:r>
                        <a:rPr sz="1400" dirty="0"/>
                        <a:t> de Microsoft 365</a:t>
                      </a:r>
                      <a:endParaRPr sz="1400" b="0" dirty="0">
                        <a:solidFill>
                          <a:schemeClr val="bg1"/>
                        </a:solidFill>
                        <a:effectLst/>
                        <a:latin typeface="+mj-lt"/>
                        <a:ea typeface="Times New Roman" panose="02020603050405020304" pitchFamily="18" charset="0"/>
                        <a:cs typeface="Segoe UI Semilight" panose="020B0402040204020203" pitchFamily="34" charset="0"/>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l">
                        <a:defRPr>
                          <a:solidFill>
                            <a:schemeClr val="bg1"/>
                          </a:solidFill>
                          <a:effectLst/>
                          <a:latin typeface="+mj-lt"/>
                          <a:cs typeface="Segoe UI Semilight" panose="020B0402040204020203" pitchFamily="34" charset="0"/>
                        </a:defRPr>
                      </a:pPr>
                      <a:r>
                        <a:rPr sz="1400" dirty="0"/>
                        <a:t>Premium P1</a:t>
                      </a:r>
                      <a:endParaRPr sz="1400" b="0" dirty="0">
                        <a:solidFill>
                          <a:schemeClr val="bg1"/>
                        </a:solidFill>
                        <a:effectLst/>
                        <a:latin typeface="+mj-lt"/>
                        <a:ea typeface="Times New Roman" panose="02020603050405020304" pitchFamily="18" charset="0"/>
                        <a:cs typeface="Segoe UI Semilight" panose="020B0402040204020203" pitchFamily="34" charset="0"/>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l">
                        <a:defRPr>
                          <a:solidFill>
                            <a:schemeClr val="bg1"/>
                          </a:solidFill>
                          <a:effectLst/>
                          <a:latin typeface="+mj-lt"/>
                          <a:cs typeface="Segoe UI Semilight" panose="020B0402040204020203" pitchFamily="34" charset="0"/>
                        </a:defRPr>
                      </a:pPr>
                      <a:r>
                        <a:rPr sz="1400" dirty="0"/>
                        <a:t>Premium P2</a:t>
                      </a:r>
                    </a:p>
                  </a:txBody>
                  <a:tcP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1228549739"/>
                  </a:ext>
                </a:extLst>
              </a:tr>
              <a:tr h="635359">
                <a:tc>
                  <a:txBody>
                    <a:bodyPr/>
                    <a:lstStyle/>
                    <a:p>
                      <a:pPr algn="l">
                        <a:defRPr>
                          <a:effectLst/>
                          <a:latin typeface="+mj-lt"/>
                          <a:cs typeface="Segoe UI Semilight" panose="020B0402040204020203" pitchFamily="34" charset="0"/>
                        </a:defRPr>
                      </a:pPr>
                      <a:r>
                        <a:rPr sz="1400" dirty="0" err="1">
                          <a:solidFill>
                            <a:schemeClr val="tx1"/>
                          </a:solidFill>
                        </a:rPr>
                        <a:t>Objetos</a:t>
                      </a:r>
                      <a:r>
                        <a:rPr sz="1400" dirty="0">
                          <a:solidFill>
                            <a:schemeClr val="tx1"/>
                          </a:solidFill>
                        </a:rPr>
                        <a:t> de </a:t>
                      </a:r>
                      <a:r>
                        <a:rPr sz="1400" dirty="0" err="1">
                          <a:solidFill>
                            <a:schemeClr val="tx1"/>
                          </a:solidFill>
                        </a:rPr>
                        <a:t>directorio</a:t>
                      </a:r>
                      <a:endParaRPr sz="1400" dirty="0">
                        <a:solidFill>
                          <a:schemeClr val="tx1"/>
                        </a:solidFill>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defRPr>
                          <a:effectLst/>
                          <a:cs typeface="Segoe UI Semilight" panose="020B0402040204020203" pitchFamily="34" charset="0"/>
                        </a:defRPr>
                      </a:pPr>
                      <a:r>
                        <a:rPr sz="1400" dirty="0"/>
                        <a:t>500 000 </a:t>
                      </a:r>
                      <a:r>
                        <a:rPr sz="1400" dirty="0" err="1"/>
                        <a:t>objetos</a:t>
                      </a:r>
                      <a:endParaRPr sz="1400" dirty="0"/>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defRPr>
                          <a:effectLst/>
                          <a:cs typeface="Segoe UI Semilight" panose="020B0402040204020203" pitchFamily="34" charset="0"/>
                        </a:defRPr>
                      </a:pPr>
                      <a:r>
                        <a:rPr sz="1400" dirty="0"/>
                        <a:t>Sin </a:t>
                      </a:r>
                      <a:r>
                        <a:rPr sz="1400" dirty="0" err="1"/>
                        <a:t>límite</a:t>
                      </a:r>
                      <a:r>
                        <a:rPr sz="1400" dirty="0"/>
                        <a:t> de </a:t>
                      </a:r>
                      <a:r>
                        <a:rPr sz="1400" dirty="0" err="1"/>
                        <a:t>objetos</a:t>
                      </a:r>
                      <a:endParaRPr sz="1400" dirty="0"/>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effectLst/>
                          <a:cs typeface="Segoe UI Semilight" panose="020B0402040204020203" pitchFamily="34" charset="0"/>
                        </a:defRPr>
                      </a:pPr>
                      <a:r>
                        <a:rPr sz="1400"/>
                        <a:t>Sin límite de objetos</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effectLst/>
                          <a:cs typeface="Segoe UI Semilight" panose="020B0402040204020203" pitchFamily="34" charset="0"/>
                        </a:defRPr>
                      </a:pPr>
                      <a:r>
                        <a:rPr sz="1400"/>
                        <a:t>Sin límite de objetos</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7200626"/>
                  </a:ext>
                </a:extLst>
              </a:tr>
              <a:tr h="380616">
                <a:tc>
                  <a:txBody>
                    <a:bodyPr/>
                    <a:lstStyle/>
                    <a:p>
                      <a:pPr algn="l">
                        <a:defRPr>
                          <a:effectLst/>
                          <a:latin typeface="+mj-lt"/>
                          <a:cs typeface="Segoe UI Semilight" panose="020B0402040204020203" pitchFamily="34" charset="0"/>
                        </a:defRPr>
                      </a:pPr>
                      <a:r>
                        <a:rPr sz="1400" dirty="0" err="1">
                          <a:solidFill>
                            <a:schemeClr val="tx1"/>
                          </a:solidFill>
                        </a:rPr>
                        <a:t>Inicio</a:t>
                      </a:r>
                      <a:r>
                        <a:rPr sz="1400" dirty="0">
                          <a:solidFill>
                            <a:schemeClr val="tx1"/>
                          </a:solidFill>
                        </a:rPr>
                        <a:t> de </a:t>
                      </a:r>
                      <a:r>
                        <a:rPr sz="1400" dirty="0" err="1">
                          <a:solidFill>
                            <a:schemeClr val="tx1"/>
                          </a:solidFill>
                        </a:rPr>
                        <a:t>sesión</a:t>
                      </a:r>
                      <a:r>
                        <a:rPr sz="1400" dirty="0">
                          <a:solidFill>
                            <a:schemeClr val="tx1"/>
                          </a:solidFill>
                        </a:rPr>
                        <a:t> </a:t>
                      </a:r>
                      <a:r>
                        <a:rPr sz="1400" dirty="0" err="1">
                          <a:solidFill>
                            <a:schemeClr val="tx1"/>
                          </a:solidFill>
                        </a:rPr>
                        <a:t>único</a:t>
                      </a:r>
                      <a:endParaRPr sz="1400" dirty="0">
                        <a:solidFill>
                          <a:schemeClr val="tx1"/>
                        </a:solidFill>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defRPr>
                          <a:effectLst/>
                          <a:cs typeface="Segoe UI Semilight" panose="020B0402040204020203" pitchFamily="34" charset="0"/>
                        </a:defRPr>
                      </a:pPr>
                      <a:r>
                        <a:rPr sz="1400" dirty="0"/>
                        <a:t>Sin </a:t>
                      </a:r>
                      <a:r>
                        <a:rPr sz="1400" dirty="0" err="1"/>
                        <a:t>límite</a:t>
                      </a:r>
                      <a:endParaRPr sz="1400" dirty="0"/>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defRPr>
                          <a:effectLst/>
                          <a:cs typeface="Segoe UI Semilight" panose="020B0402040204020203" pitchFamily="34" charset="0"/>
                        </a:defRPr>
                      </a:pPr>
                      <a:r>
                        <a:rPr sz="1400"/>
                        <a:t>Sin límite</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defRPr>
                          <a:effectLst/>
                          <a:cs typeface="Segoe UI Semilight" panose="020B0402040204020203" pitchFamily="34" charset="0"/>
                        </a:defRPr>
                      </a:pPr>
                      <a:r>
                        <a:rPr sz="1400"/>
                        <a:t>Sin límite</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defRPr>
                          <a:effectLst/>
                          <a:cs typeface="Segoe UI Semilight" panose="020B0402040204020203" pitchFamily="34" charset="0"/>
                        </a:defRPr>
                      </a:pPr>
                      <a:r>
                        <a:rPr sz="1400"/>
                        <a:t>Sin límite</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93124035"/>
                  </a:ext>
                </a:extLst>
              </a:tr>
              <a:tr h="380616">
                <a:tc>
                  <a:txBody>
                    <a:bodyPr/>
                    <a:lstStyle/>
                    <a:p>
                      <a:pPr algn="l">
                        <a:defRPr>
                          <a:effectLst/>
                          <a:latin typeface="+mj-lt"/>
                          <a:cs typeface="Segoe UI Semilight" panose="020B0402040204020203" pitchFamily="34" charset="0"/>
                        </a:defRPr>
                      </a:pPr>
                      <a:r>
                        <a:rPr sz="1400" dirty="0">
                          <a:solidFill>
                            <a:schemeClr val="tx1"/>
                          </a:solidFill>
                        </a:rPr>
                        <a:t>Identidad y </a:t>
                      </a:r>
                      <a:r>
                        <a:rPr sz="1400" dirty="0" err="1">
                          <a:solidFill>
                            <a:schemeClr val="tx1"/>
                          </a:solidFill>
                        </a:rPr>
                        <a:t>acceso</a:t>
                      </a:r>
                      <a:r>
                        <a:rPr sz="1400" dirty="0">
                          <a:solidFill>
                            <a:schemeClr val="tx1"/>
                          </a:solidFill>
                        </a:rPr>
                        <a:t> </a:t>
                      </a:r>
                      <a:r>
                        <a:rPr sz="1400" dirty="0" err="1">
                          <a:solidFill>
                            <a:schemeClr val="tx1"/>
                          </a:solidFill>
                        </a:rPr>
                        <a:t>principales</a:t>
                      </a:r>
                      <a:endParaRPr sz="1400" dirty="0">
                        <a:solidFill>
                          <a:schemeClr val="tx1"/>
                        </a:solidFill>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effectLst/>
                          <a:cs typeface="Segoe UI Semilight" panose="020B0402040204020203" pitchFamily="34" charset="0"/>
                        </a:defRPr>
                      </a:pPr>
                      <a:r>
                        <a:rPr kumimoji="0" lang="en-IN" sz="1400" b="0" i="0" u="none" strike="noStrike" kern="1200" cap="none" spc="0" normalizeH="0" baseline="0" noProof="0">
                          <a:ln>
                            <a:noFill/>
                          </a:ln>
                          <a:solidFill>
                            <a:srgbClr val="000000"/>
                          </a:solidFill>
                          <a:effectLst/>
                          <a:uLnTx/>
                          <a:uFillTx/>
                          <a:latin typeface="Segoe UI"/>
                          <a:ea typeface="+mn-ea"/>
                          <a:cs typeface="Segoe UI Semilight" panose="020B0402040204020203" pitchFamily="34" charset="0"/>
                        </a:rPr>
                        <a:t>X</a:t>
                      </a:r>
                      <a:endParaRPr kumimoji="0" lang="en-IN" sz="14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effectLst/>
                          <a:cs typeface="Segoe UI Semilight" panose="020B0402040204020203" pitchFamily="34" charset="0"/>
                        </a:defRPr>
                      </a:pPr>
                      <a:r>
                        <a:rPr kumimoji="0" lang="en-IN" sz="1400" b="0" i="0" u="none" strike="noStrike" kern="1200" cap="none" spc="0" normalizeH="0" baseline="0" noProof="0">
                          <a:ln>
                            <a:noFill/>
                          </a:ln>
                          <a:solidFill>
                            <a:srgbClr val="000000"/>
                          </a:solidFill>
                          <a:effectLst/>
                          <a:uLnTx/>
                          <a:uFillTx/>
                          <a:latin typeface="Segoe UI"/>
                          <a:ea typeface="+mn-ea"/>
                          <a:cs typeface="Segoe UI Semilight" panose="020B0402040204020203" pitchFamily="34" charset="0"/>
                        </a:rPr>
                        <a:t>X</a:t>
                      </a:r>
                      <a:endParaRPr kumimoji="0" lang="en-IN" sz="14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effectLst/>
                          <a:cs typeface="Segoe UI Semilight" panose="020B0402040204020203" pitchFamily="34" charset="0"/>
                        </a:defRPr>
                      </a:pPr>
                      <a:r>
                        <a:rPr kumimoji="0" lang="en-IN" sz="1400" b="0" i="0" u="none" strike="noStrike" kern="1200" cap="none" spc="0" normalizeH="0" baseline="0" noProof="0">
                          <a:ln>
                            <a:noFill/>
                          </a:ln>
                          <a:solidFill>
                            <a:srgbClr val="000000"/>
                          </a:solidFill>
                          <a:effectLst/>
                          <a:uLnTx/>
                          <a:uFillTx/>
                          <a:latin typeface="Segoe UI"/>
                          <a:ea typeface="+mn-ea"/>
                          <a:cs typeface="Segoe UI Semilight" panose="020B0402040204020203" pitchFamily="34" charset="0"/>
                        </a:rPr>
                        <a:t>X</a:t>
                      </a:r>
                      <a:endParaRPr kumimoji="0" lang="en-IN" sz="14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effectLst/>
                          <a:cs typeface="Segoe UI Semilight" panose="020B0402040204020203" pitchFamily="34" charset="0"/>
                        </a:defRPr>
                      </a:pPr>
                      <a:r>
                        <a:rPr kumimoji="0" lang="en-IN" sz="1400" b="0" i="0" u="none" strike="noStrike" kern="1200" cap="none" spc="0" normalizeH="0" baseline="0" noProof="0">
                          <a:ln>
                            <a:noFill/>
                          </a:ln>
                          <a:solidFill>
                            <a:srgbClr val="000000"/>
                          </a:solidFill>
                          <a:effectLst/>
                          <a:uLnTx/>
                          <a:uFillTx/>
                          <a:latin typeface="Segoe UI"/>
                          <a:ea typeface="+mn-ea"/>
                          <a:cs typeface="Segoe UI Semilight" panose="020B0402040204020203" pitchFamily="34" charset="0"/>
                        </a:rPr>
                        <a:t>X</a:t>
                      </a:r>
                      <a:endParaRPr kumimoji="0" lang="en-IN" sz="14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2787900"/>
                  </a:ext>
                </a:extLst>
              </a:tr>
              <a:tr h="380616">
                <a:tc>
                  <a:txBody>
                    <a:bodyPr/>
                    <a:lstStyle/>
                    <a:p>
                      <a:pPr algn="l">
                        <a:defRPr>
                          <a:effectLst/>
                          <a:latin typeface="+mj-lt"/>
                          <a:cs typeface="Segoe UI Semilight" panose="020B0402040204020203" pitchFamily="34" charset="0"/>
                        </a:defRPr>
                      </a:pPr>
                      <a:r>
                        <a:rPr sz="1400" dirty="0" err="1">
                          <a:solidFill>
                            <a:schemeClr val="tx1"/>
                          </a:solidFill>
                        </a:rPr>
                        <a:t>Colaboración</a:t>
                      </a:r>
                      <a:r>
                        <a:rPr sz="1400" dirty="0">
                          <a:solidFill>
                            <a:schemeClr val="tx1"/>
                          </a:solidFill>
                        </a:rPr>
                        <a:t> B2B</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effectLst/>
                          <a:cs typeface="Segoe UI Semilight" panose="020B0402040204020203" pitchFamily="34" charset="0"/>
                        </a:defRPr>
                      </a:pPr>
                      <a:r>
                        <a:rPr kumimoji="0" lang="en-IN" sz="14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X</a:t>
                      </a: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effectLst/>
                          <a:cs typeface="Segoe UI Semilight" panose="020B0402040204020203" pitchFamily="34" charset="0"/>
                        </a:defRPr>
                      </a:pPr>
                      <a:r>
                        <a:rPr kumimoji="0" lang="en-IN" sz="14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effectLst/>
                          <a:cs typeface="Segoe UI Semilight" panose="020B0402040204020203" pitchFamily="34" charset="0"/>
                        </a:defRPr>
                      </a:pPr>
                      <a:r>
                        <a:rPr kumimoji="0" lang="en-IN" sz="1400" b="0" i="0" u="none" strike="noStrike" kern="1200" cap="none" spc="0" normalizeH="0" baseline="0" noProof="0">
                          <a:ln>
                            <a:noFill/>
                          </a:ln>
                          <a:solidFill>
                            <a:srgbClr val="000000"/>
                          </a:solidFill>
                          <a:effectLst/>
                          <a:uLnTx/>
                          <a:uFillTx/>
                          <a:latin typeface="Segoe UI"/>
                          <a:ea typeface="+mn-ea"/>
                          <a:cs typeface="Segoe UI Semilight" panose="020B0402040204020203" pitchFamily="34" charset="0"/>
                        </a:rPr>
                        <a:t>X</a:t>
                      </a:r>
                      <a:endParaRPr kumimoji="0" lang="en-IN" sz="14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effectLst/>
                          <a:cs typeface="Segoe UI Semilight" panose="020B0402040204020203" pitchFamily="34" charset="0"/>
                        </a:defRPr>
                      </a:pPr>
                      <a:r>
                        <a:rPr kumimoji="0" lang="en-IN" sz="1400" b="0" i="0" u="none" strike="noStrike" kern="1200" cap="none" spc="0" normalizeH="0" baseline="0" noProof="0">
                          <a:ln>
                            <a:noFill/>
                          </a:ln>
                          <a:solidFill>
                            <a:srgbClr val="000000"/>
                          </a:solidFill>
                          <a:effectLst/>
                          <a:uLnTx/>
                          <a:uFillTx/>
                          <a:latin typeface="Segoe UI"/>
                          <a:ea typeface="+mn-ea"/>
                          <a:cs typeface="Segoe UI Semilight" panose="020B0402040204020203" pitchFamily="34" charset="0"/>
                        </a:rPr>
                        <a:t>X</a:t>
                      </a:r>
                      <a:endParaRPr kumimoji="0" lang="en-IN" sz="14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9445213"/>
                  </a:ext>
                </a:extLst>
              </a:tr>
              <a:tr h="380616">
                <a:tc>
                  <a:txBody>
                    <a:bodyPr/>
                    <a:lstStyle/>
                    <a:p>
                      <a:pPr algn="l">
                        <a:defRPr>
                          <a:effectLst/>
                          <a:latin typeface="+mj-lt"/>
                          <a:cs typeface="Segoe UI Semilight" panose="020B0402040204020203" pitchFamily="34" charset="0"/>
                        </a:defRPr>
                      </a:pPr>
                      <a:r>
                        <a:rPr sz="1400" dirty="0" err="1">
                          <a:solidFill>
                            <a:schemeClr val="tx1"/>
                          </a:solidFill>
                        </a:rPr>
                        <a:t>Acceso</a:t>
                      </a:r>
                      <a:r>
                        <a:rPr sz="1400" dirty="0">
                          <a:solidFill>
                            <a:schemeClr val="tx1"/>
                          </a:solidFill>
                        </a:rPr>
                        <a:t> e </a:t>
                      </a:r>
                      <a:r>
                        <a:rPr sz="1400" dirty="0" err="1">
                          <a:solidFill>
                            <a:schemeClr val="tx1"/>
                          </a:solidFill>
                        </a:rPr>
                        <a:t>identidad</a:t>
                      </a:r>
                      <a:r>
                        <a:rPr sz="1400" dirty="0">
                          <a:solidFill>
                            <a:schemeClr val="tx1"/>
                          </a:solidFill>
                        </a:rPr>
                        <a:t> para O365</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endParaRPr sz="140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effectLst/>
                          <a:cs typeface="Segoe UI Semilight" panose="020B0402040204020203" pitchFamily="34" charset="0"/>
                        </a:defRPr>
                      </a:pPr>
                      <a:r>
                        <a:rPr kumimoji="0" lang="en-IN" sz="14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effectLst/>
                          <a:cs typeface="Segoe UI Semilight" panose="020B0402040204020203" pitchFamily="34" charset="0"/>
                        </a:defRPr>
                      </a:pPr>
                      <a:r>
                        <a:rPr kumimoji="0" lang="en-IN" sz="1400" b="0" i="0" u="none" strike="noStrike" kern="1200" cap="none" spc="0" normalizeH="0" baseline="0" noProof="0">
                          <a:ln>
                            <a:noFill/>
                          </a:ln>
                          <a:solidFill>
                            <a:srgbClr val="000000"/>
                          </a:solidFill>
                          <a:effectLst/>
                          <a:uLnTx/>
                          <a:uFillTx/>
                          <a:latin typeface="Segoe UI"/>
                          <a:ea typeface="+mn-ea"/>
                          <a:cs typeface="Segoe UI Semilight" panose="020B0402040204020203" pitchFamily="34" charset="0"/>
                        </a:rPr>
                        <a:t>X</a:t>
                      </a:r>
                      <a:endParaRPr kumimoji="0" lang="en-IN" sz="14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effectLst/>
                          <a:cs typeface="Segoe UI Semilight" panose="020B0402040204020203" pitchFamily="34" charset="0"/>
                        </a:defRPr>
                      </a:pPr>
                      <a:r>
                        <a:rPr kumimoji="0" lang="en-IN" sz="1400" b="0" i="0" u="none" strike="noStrike" kern="1200" cap="none" spc="0" normalizeH="0" baseline="0" noProof="0">
                          <a:ln>
                            <a:noFill/>
                          </a:ln>
                          <a:solidFill>
                            <a:srgbClr val="000000"/>
                          </a:solidFill>
                          <a:effectLst/>
                          <a:uLnTx/>
                          <a:uFillTx/>
                          <a:latin typeface="Segoe UI"/>
                          <a:ea typeface="+mn-ea"/>
                          <a:cs typeface="Segoe UI Semilight" panose="020B0402040204020203" pitchFamily="34" charset="0"/>
                        </a:rPr>
                        <a:t>X</a:t>
                      </a:r>
                      <a:endParaRPr kumimoji="0" lang="en-IN" sz="14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7461"/>
                  </a:ext>
                </a:extLst>
              </a:tr>
              <a:tr h="635359">
                <a:tc>
                  <a:txBody>
                    <a:bodyPr/>
                    <a:lstStyle/>
                    <a:p>
                      <a:pPr algn="l">
                        <a:defRPr>
                          <a:effectLst/>
                          <a:latin typeface="+mj-lt"/>
                          <a:cs typeface="Segoe UI Semilight" panose="020B0402040204020203" pitchFamily="34" charset="0"/>
                        </a:defRPr>
                      </a:pPr>
                      <a:r>
                        <a:rPr sz="1400" dirty="0" err="1">
                          <a:solidFill>
                            <a:schemeClr val="tx1"/>
                          </a:solidFill>
                        </a:rPr>
                        <a:t>Características</a:t>
                      </a:r>
                      <a:r>
                        <a:rPr sz="1400" dirty="0">
                          <a:solidFill>
                            <a:schemeClr val="tx1"/>
                          </a:solidFill>
                        </a:rPr>
                        <a:t> de la </a:t>
                      </a:r>
                      <a:r>
                        <a:rPr sz="1400" dirty="0" err="1">
                          <a:solidFill>
                            <a:schemeClr val="tx1"/>
                          </a:solidFill>
                        </a:rPr>
                        <a:t>edición</a:t>
                      </a:r>
                      <a:r>
                        <a:rPr sz="1400" dirty="0">
                          <a:solidFill>
                            <a:schemeClr val="tx1"/>
                          </a:solidFill>
                        </a:rPr>
                        <a:t> Premium</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endParaRPr sz="140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sz="14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effectLst/>
                          <a:cs typeface="Segoe UI Semilight" panose="020B0402040204020203" pitchFamily="34" charset="0"/>
                        </a:defRPr>
                      </a:pPr>
                      <a:r>
                        <a:rPr kumimoji="0" lang="en-IN" sz="1400" b="0" i="0" u="none" strike="noStrike" kern="1200" cap="none" spc="0" normalizeH="0" baseline="0" noProof="0">
                          <a:ln>
                            <a:noFill/>
                          </a:ln>
                          <a:solidFill>
                            <a:srgbClr val="000000"/>
                          </a:solidFill>
                          <a:effectLst/>
                          <a:uLnTx/>
                          <a:uFillTx/>
                          <a:latin typeface="Segoe UI"/>
                          <a:ea typeface="+mn-ea"/>
                          <a:cs typeface="Segoe UI Semilight" panose="020B0402040204020203" pitchFamily="34" charset="0"/>
                        </a:rPr>
                        <a:t>X</a:t>
                      </a:r>
                      <a:endParaRPr kumimoji="0" lang="en-IN" sz="14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effectLst/>
                          <a:cs typeface="Segoe UI Semilight" panose="020B0402040204020203" pitchFamily="34" charset="0"/>
                        </a:defRPr>
                      </a:pPr>
                      <a:r>
                        <a:rPr kumimoji="0" lang="en-IN" sz="1400" b="0" i="0" u="none" strike="noStrike" kern="1200" cap="none" spc="0" normalizeH="0" baseline="0" noProof="0">
                          <a:ln>
                            <a:noFill/>
                          </a:ln>
                          <a:solidFill>
                            <a:srgbClr val="000000"/>
                          </a:solidFill>
                          <a:effectLst/>
                          <a:uLnTx/>
                          <a:uFillTx/>
                          <a:latin typeface="Segoe UI"/>
                          <a:ea typeface="+mn-ea"/>
                          <a:cs typeface="Segoe UI Semilight" panose="020B0402040204020203" pitchFamily="34" charset="0"/>
                        </a:rPr>
                        <a:t>X</a:t>
                      </a:r>
                      <a:endParaRPr kumimoji="0" lang="en-IN" sz="14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31705207"/>
                  </a:ext>
                </a:extLst>
              </a:tr>
              <a:tr h="380616">
                <a:tc>
                  <a:txBody>
                    <a:bodyPr/>
                    <a:lstStyle/>
                    <a:p>
                      <a:pPr algn="l">
                        <a:defRPr>
                          <a:effectLst/>
                          <a:latin typeface="+mj-lt"/>
                          <a:cs typeface="Segoe UI Semilight" panose="020B0402040204020203" pitchFamily="34" charset="0"/>
                        </a:defRPr>
                      </a:pPr>
                      <a:r>
                        <a:rPr sz="1400" dirty="0" err="1">
                          <a:solidFill>
                            <a:schemeClr val="tx1"/>
                          </a:solidFill>
                        </a:rPr>
                        <a:t>Identidades</a:t>
                      </a:r>
                      <a:r>
                        <a:rPr sz="1400" dirty="0">
                          <a:solidFill>
                            <a:schemeClr val="tx1"/>
                          </a:solidFill>
                        </a:rPr>
                        <a:t> </a:t>
                      </a:r>
                      <a:r>
                        <a:rPr sz="1400" dirty="0" err="1">
                          <a:solidFill>
                            <a:schemeClr val="tx1"/>
                          </a:solidFill>
                        </a:rPr>
                        <a:t>híbridas</a:t>
                      </a:r>
                      <a:endParaRPr sz="1400" dirty="0">
                        <a:solidFill>
                          <a:schemeClr val="tx1"/>
                        </a:solidFill>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endParaRPr sz="140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sz="140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effectLst/>
                          <a:cs typeface="Segoe UI Semilight" panose="020B0402040204020203" pitchFamily="34" charset="0"/>
                        </a:defRPr>
                      </a:pPr>
                      <a:r>
                        <a:rPr kumimoji="0" lang="en-IN" sz="1400" b="0" i="0" u="none" strike="noStrike" kern="1200" cap="none" spc="0" normalizeH="0" baseline="0" noProof="0">
                          <a:ln>
                            <a:noFill/>
                          </a:ln>
                          <a:solidFill>
                            <a:srgbClr val="000000"/>
                          </a:solidFill>
                          <a:effectLst/>
                          <a:uLnTx/>
                          <a:uFillTx/>
                          <a:latin typeface="Segoe UI"/>
                          <a:ea typeface="+mn-ea"/>
                          <a:cs typeface="Segoe UI Semilight" panose="020B0402040204020203" pitchFamily="34" charset="0"/>
                        </a:rPr>
                        <a:t>X</a:t>
                      </a:r>
                      <a:endParaRPr kumimoji="0" lang="en-IN" sz="14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effectLst/>
                          <a:cs typeface="Segoe UI Semilight" panose="020B0402040204020203" pitchFamily="34" charset="0"/>
                        </a:defRPr>
                      </a:pPr>
                      <a:r>
                        <a:rPr kumimoji="0" lang="en-IN" sz="1400" b="0" i="0" u="none" strike="noStrike" kern="1200" cap="none" spc="0" normalizeH="0" baseline="0" noProof="0">
                          <a:ln>
                            <a:noFill/>
                          </a:ln>
                          <a:solidFill>
                            <a:srgbClr val="000000"/>
                          </a:solidFill>
                          <a:effectLst/>
                          <a:uLnTx/>
                          <a:uFillTx/>
                          <a:latin typeface="Segoe UI"/>
                          <a:ea typeface="+mn-ea"/>
                          <a:cs typeface="Segoe UI Semilight" panose="020B0402040204020203" pitchFamily="34" charset="0"/>
                        </a:rPr>
                        <a:t>X</a:t>
                      </a:r>
                      <a:endParaRPr kumimoji="0" lang="en-IN" sz="14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9744496"/>
                  </a:ext>
                </a:extLst>
              </a:tr>
              <a:tr h="380616">
                <a:tc>
                  <a:txBody>
                    <a:bodyPr/>
                    <a:lstStyle/>
                    <a:p>
                      <a:pPr algn="l">
                        <a:defRPr>
                          <a:effectLst/>
                          <a:latin typeface="+mj-lt"/>
                          <a:cs typeface="Segoe UI Semilight" panose="020B0402040204020203" pitchFamily="34" charset="0"/>
                        </a:defRPr>
                      </a:pPr>
                      <a:r>
                        <a:rPr sz="1400" dirty="0" err="1">
                          <a:solidFill>
                            <a:schemeClr val="tx1"/>
                          </a:solidFill>
                        </a:rPr>
                        <a:t>Acceso</a:t>
                      </a:r>
                      <a:r>
                        <a:rPr sz="1400" dirty="0">
                          <a:solidFill>
                            <a:schemeClr val="tx1"/>
                          </a:solidFill>
                        </a:rPr>
                        <a:t> a </a:t>
                      </a:r>
                      <a:r>
                        <a:rPr sz="1400" dirty="0" err="1">
                          <a:solidFill>
                            <a:schemeClr val="tx1"/>
                          </a:solidFill>
                        </a:rPr>
                        <a:t>grupos</a:t>
                      </a:r>
                      <a:r>
                        <a:rPr sz="1400" dirty="0">
                          <a:solidFill>
                            <a:schemeClr val="tx1"/>
                          </a:solidFill>
                        </a:rPr>
                        <a:t> </a:t>
                      </a:r>
                      <a:r>
                        <a:rPr sz="1400" dirty="0" err="1">
                          <a:solidFill>
                            <a:schemeClr val="tx1"/>
                          </a:solidFill>
                        </a:rPr>
                        <a:t>avanzado</a:t>
                      </a:r>
                      <a:endParaRPr sz="1400" dirty="0">
                        <a:solidFill>
                          <a:schemeClr val="tx1"/>
                        </a:solidFill>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endParaRPr sz="140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sz="140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effectLst/>
                          <a:cs typeface="Segoe UI Semilight" panose="020B0402040204020203" pitchFamily="34" charset="0"/>
                        </a:defRPr>
                      </a:pPr>
                      <a:r>
                        <a:rPr kumimoji="0" lang="en-IN" sz="1400" b="0" i="0" u="none" strike="noStrike" kern="1200" cap="none" spc="0" normalizeH="0" baseline="0" noProof="0">
                          <a:ln>
                            <a:noFill/>
                          </a:ln>
                          <a:solidFill>
                            <a:srgbClr val="000000"/>
                          </a:solidFill>
                          <a:effectLst/>
                          <a:uLnTx/>
                          <a:uFillTx/>
                          <a:latin typeface="Segoe UI"/>
                          <a:ea typeface="+mn-ea"/>
                          <a:cs typeface="Segoe UI Semilight" panose="020B0402040204020203" pitchFamily="34" charset="0"/>
                        </a:rPr>
                        <a:t>X</a:t>
                      </a:r>
                      <a:endParaRPr kumimoji="0" lang="en-IN" sz="14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effectLst/>
                          <a:cs typeface="Segoe UI Semilight" panose="020B0402040204020203" pitchFamily="34" charset="0"/>
                        </a:defRPr>
                      </a:pPr>
                      <a:r>
                        <a:rPr kumimoji="0" lang="en-IN" sz="1400" b="0" i="0" u="none" strike="noStrike" kern="1200" cap="none" spc="0" normalizeH="0" baseline="0" noProof="0">
                          <a:ln>
                            <a:noFill/>
                          </a:ln>
                          <a:solidFill>
                            <a:srgbClr val="000000"/>
                          </a:solidFill>
                          <a:effectLst/>
                          <a:uLnTx/>
                          <a:uFillTx/>
                          <a:latin typeface="Segoe UI"/>
                          <a:ea typeface="+mn-ea"/>
                          <a:cs typeface="Segoe UI Semilight" panose="020B0402040204020203" pitchFamily="34" charset="0"/>
                        </a:rPr>
                        <a:t>X</a:t>
                      </a:r>
                      <a:endParaRPr kumimoji="0" lang="en-IN" sz="14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76222110"/>
                  </a:ext>
                </a:extLst>
              </a:tr>
              <a:tr h="380616">
                <a:tc>
                  <a:txBody>
                    <a:bodyPr/>
                    <a:lstStyle/>
                    <a:p>
                      <a:pPr algn="l">
                        <a:defRPr>
                          <a:effectLst/>
                          <a:latin typeface="+mj-lt"/>
                          <a:cs typeface="Segoe UI Semilight" panose="020B0402040204020203" pitchFamily="34" charset="0"/>
                        </a:defRPr>
                      </a:pPr>
                      <a:r>
                        <a:rPr sz="1400" dirty="0" err="1">
                          <a:solidFill>
                            <a:schemeClr val="tx1"/>
                          </a:solidFill>
                        </a:rPr>
                        <a:t>Acceso</a:t>
                      </a:r>
                      <a:r>
                        <a:rPr sz="1400" dirty="0">
                          <a:solidFill>
                            <a:schemeClr val="tx1"/>
                          </a:solidFill>
                        </a:rPr>
                        <a:t> </a:t>
                      </a:r>
                      <a:r>
                        <a:rPr sz="1400" dirty="0" err="1">
                          <a:solidFill>
                            <a:schemeClr val="tx1"/>
                          </a:solidFill>
                        </a:rPr>
                        <a:t>condicional</a:t>
                      </a:r>
                      <a:endParaRPr sz="1400" dirty="0">
                        <a:solidFill>
                          <a:schemeClr val="tx1"/>
                        </a:solidFill>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endParaRPr sz="140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sz="140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effectLst/>
                          <a:cs typeface="Segoe UI Semilight" panose="020B0402040204020203" pitchFamily="34" charset="0"/>
                        </a:defRPr>
                      </a:pPr>
                      <a:r>
                        <a:rPr kumimoji="0" lang="en-IN" sz="14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effectLst/>
                          <a:cs typeface="Segoe UI Semilight" panose="020B0402040204020203" pitchFamily="34" charset="0"/>
                        </a:defRPr>
                      </a:pPr>
                      <a:r>
                        <a:rPr kumimoji="0" lang="en-IN" sz="1400" b="0" i="0" u="none" strike="noStrike" kern="1200" cap="none" spc="0" normalizeH="0" baseline="0" noProof="0">
                          <a:ln>
                            <a:noFill/>
                          </a:ln>
                          <a:solidFill>
                            <a:srgbClr val="000000"/>
                          </a:solidFill>
                          <a:effectLst/>
                          <a:uLnTx/>
                          <a:uFillTx/>
                          <a:latin typeface="Segoe UI"/>
                          <a:ea typeface="+mn-ea"/>
                          <a:cs typeface="Segoe UI Semilight" panose="020B0402040204020203" pitchFamily="34" charset="0"/>
                        </a:rPr>
                        <a:t>X</a:t>
                      </a:r>
                      <a:endParaRPr kumimoji="0" lang="en-IN" sz="14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2525031"/>
                  </a:ext>
                </a:extLst>
              </a:tr>
              <a:tr h="380616">
                <a:tc>
                  <a:txBody>
                    <a:bodyPr/>
                    <a:lstStyle/>
                    <a:p>
                      <a:pPr algn="l">
                        <a:defRPr>
                          <a:effectLst/>
                          <a:latin typeface="+mj-lt"/>
                          <a:cs typeface="Segoe UI Semilight" panose="020B0402040204020203" pitchFamily="34" charset="0"/>
                        </a:defRPr>
                      </a:pPr>
                      <a:r>
                        <a:rPr sz="1400" dirty="0" err="1">
                          <a:solidFill>
                            <a:schemeClr val="tx1"/>
                          </a:solidFill>
                        </a:rPr>
                        <a:t>Protección</a:t>
                      </a:r>
                      <a:r>
                        <a:rPr sz="1400" dirty="0">
                          <a:solidFill>
                            <a:schemeClr val="tx1"/>
                          </a:solidFill>
                        </a:rPr>
                        <a:t> de </a:t>
                      </a:r>
                      <a:r>
                        <a:rPr sz="1400" dirty="0" err="1">
                          <a:solidFill>
                            <a:schemeClr val="tx1"/>
                          </a:solidFill>
                        </a:rPr>
                        <a:t>identidad</a:t>
                      </a:r>
                      <a:endParaRPr sz="1400" dirty="0">
                        <a:solidFill>
                          <a:schemeClr val="tx1"/>
                        </a:solidFill>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endParaRPr sz="140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sz="14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sz="140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effectLst/>
                          <a:cs typeface="Segoe UI Semilight" panose="020B0402040204020203" pitchFamily="34" charset="0"/>
                        </a:defRPr>
                      </a:pPr>
                      <a:r>
                        <a:rPr kumimoji="0" lang="en-IN" sz="1400" b="0" i="0" u="none" strike="noStrike" kern="1200" cap="none" spc="0" normalizeH="0" baseline="0" noProof="0">
                          <a:ln>
                            <a:noFill/>
                          </a:ln>
                          <a:solidFill>
                            <a:srgbClr val="000000"/>
                          </a:solidFill>
                          <a:effectLst/>
                          <a:uLnTx/>
                          <a:uFillTx/>
                          <a:latin typeface="Segoe UI"/>
                          <a:ea typeface="+mn-ea"/>
                          <a:cs typeface="Segoe UI Semilight" panose="020B0402040204020203" pitchFamily="34" charset="0"/>
                        </a:rPr>
                        <a:t>X</a:t>
                      </a:r>
                      <a:endParaRPr kumimoji="0" lang="en-IN" sz="14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8585556"/>
                  </a:ext>
                </a:extLst>
              </a:tr>
              <a:tr h="380616">
                <a:tc>
                  <a:txBody>
                    <a:bodyPr/>
                    <a:lstStyle/>
                    <a:p>
                      <a:pPr algn="l">
                        <a:defRPr>
                          <a:effectLst/>
                          <a:latin typeface="+mj-lt"/>
                          <a:cs typeface="Segoe UI Semilight" panose="020B0402040204020203" pitchFamily="34" charset="0"/>
                        </a:defRPr>
                      </a:pPr>
                      <a:r>
                        <a:rPr sz="1400" dirty="0">
                          <a:solidFill>
                            <a:schemeClr val="tx1"/>
                          </a:solidFill>
                        </a:rPr>
                        <a:t>Identity Governance</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endParaRPr sz="140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sz="14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sz="140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effectLst/>
                          <a:cs typeface="Segoe UI Semilight" panose="020B0402040204020203" pitchFamily="34" charset="0"/>
                        </a:defRPr>
                      </a:pPr>
                      <a:r>
                        <a:rPr kumimoji="0" lang="en-IN" sz="14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36995523"/>
                  </a:ext>
                </a:extLst>
              </a:tr>
            </a:tbl>
          </a:graphicData>
        </a:graphic>
      </p:graphicFrame>
    </p:spTree>
    <p:extLst>
      <p:ext uri="{BB962C8B-B14F-4D97-AF65-F5344CB8AC3E}">
        <p14:creationId xmlns:p14="http://schemas.microsoft.com/office/powerpoint/2010/main" val="390127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F471-AA03-43DC-8209-06840CFF848C}"/>
              </a:ext>
            </a:extLst>
          </p:cNvPr>
          <p:cNvSpPr>
            <a:spLocks noGrp="1"/>
          </p:cNvSpPr>
          <p:nvPr>
            <p:ph type="title"/>
          </p:nvPr>
        </p:nvSpPr>
        <p:spPr/>
        <p:txBody>
          <a:bodyPr/>
          <a:lstStyle/>
          <a:p>
            <a:pPr>
              <a:defRPr>
                <a:solidFill>
                  <a:schemeClr val="tx1"/>
                </a:solidFill>
              </a:defRPr>
            </a:pPr>
            <a:r>
              <a:rPr dirty="0" err="1"/>
              <a:t>Configuración</a:t>
            </a:r>
            <a:r>
              <a:rPr dirty="0"/>
              <a:t> de </a:t>
            </a:r>
            <a:r>
              <a:rPr dirty="0" err="1"/>
              <a:t>identidades</a:t>
            </a:r>
            <a:r>
              <a:rPr dirty="0"/>
              <a:t> de </a:t>
            </a:r>
            <a:r>
              <a:rPr dirty="0" err="1"/>
              <a:t>dispositivo</a:t>
            </a:r>
            <a:r>
              <a:rPr dirty="0"/>
              <a:t> de Azure AD</a:t>
            </a:r>
          </a:p>
        </p:txBody>
      </p:sp>
      <p:graphicFrame>
        <p:nvGraphicFramePr>
          <p:cNvPr id="3" name="Table 2">
            <a:extLst>
              <a:ext uri="{FF2B5EF4-FFF2-40B4-BE49-F238E27FC236}">
                <a16:creationId xmlns:a16="http://schemas.microsoft.com/office/drawing/2014/main" id="{EBF4B837-419C-4815-BBC8-BDEF74440811}"/>
              </a:ext>
            </a:extLst>
          </p:cNvPr>
          <p:cNvGraphicFramePr>
            <a:graphicFrameLocks noGrp="1"/>
          </p:cNvGraphicFramePr>
          <p:nvPr>
            <p:extLst>
              <p:ext uri="{D42A27DB-BD31-4B8C-83A1-F6EECF244321}">
                <p14:modId xmlns:p14="http://schemas.microsoft.com/office/powerpoint/2010/main" val="2050838610"/>
              </p:ext>
            </p:extLst>
          </p:nvPr>
        </p:nvGraphicFramePr>
        <p:xfrm>
          <a:off x="465138" y="1243585"/>
          <a:ext cx="11312334" cy="5118162"/>
        </p:xfrm>
        <a:graphic>
          <a:graphicData uri="http://schemas.openxmlformats.org/drawingml/2006/table">
            <a:tbl>
              <a:tblPr firstRow="1" firstCol="1" bandRow="1">
                <a:tableStyleId>{5C22544A-7EE6-4342-B048-85BDC9FD1C3A}</a:tableStyleId>
              </a:tblPr>
              <a:tblGrid>
                <a:gridCol w="3770778">
                  <a:extLst>
                    <a:ext uri="{9D8B030D-6E8A-4147-A177-3AD203B41FA5}">
                      <a16:colId xmlns:a16="http://schemas.microsoft.com/office/drawing/2014/main" val="426167829"/>
                    </a:ext>
                  </a:extLst>
                </a:gridCol>
                <a:gridCol w="3770778">
                  <a:extLst>
                    <a:ext uri="{9D8B030D-6E8A-4147-A177-3AD203B41FA5}">
                      <a16:colId xmlns:a16="http://schemas.microsoft.com/office/drawing/2014/main" val="2113313439"/>
                    </a:ext>
                  </a:extLst>
                </a:gridCol>
                <a:gridCol w="3770778">
                  <a:extLst>
                    <a:ext uri="{9D8B030D-6E8A-4147-A177-3AD203B41FA5}">
                      <a16:colId xmlns:a16="http://schemas.microsoft.com/office/drawing/2014/main" val="716184289"/>
                    </a:ext>
                  </a:extLst>
                </a:gridCol>
              </a:tblGrid>
              <a:tr h="643429">
                <a:tc>
                  <a:txBody>
                    <a:bodyPr/>
                    <a:lstStyle/>
                    <a:p>
                      <a:pPr marL="0" marR="156845" algn="ctr">
                        <a:defRPr>
                          <a:solidFill>
                            <a:schemeClr val="bg1"/>
                          </a:solidFill>
                          <a:effectLst/>
                          <a:latin typeface="+mj-lt"/>
                          <a:cs typeface="Segoe UI Semilight" panose="020B0402040204020203" pitchFamily="34" charset="0"/>
                        </a:defRPr>
                      </a:pPr>
                      <a:r>
                        <a:rPr dirty="0" err="1"/>
                        <a:t>Dispositivos</a:t>
                      </a:r>
                      <a:r>
                        <a:rPr dirty="0"/>
                        <a:t> </a:t>
                      </a:r>
                      <a:r>
                        <a:rPr dirty="0" err="1"/>
                        <a:t>registrados</a:t>
                      </a:r>
                      <a:r>
                        <a:rPr dirty="0"/>
                        <a:t> </a:t>
                      </a:r>
                      <a:br>
                        <a:rPr lang="en-US" dirty="0"/>
                      </a:br>
                      <a:r>
                        <a:rPr dirty="0" err="1"/>
                        <a:t>en</a:t>
                      </a:r>
                      <a:r>
                        <a:rPr dirty="0"/>
                        <a:t> Azure AD</a:t>
                      </a:r>
                      <a:endParaRPr sz="1800" b="0" dirty="0">
                        <a:solidFill>
                          <a:schemeClr val="bg1"/>
                        </a:solidFill>
                        <a:effectLst/>
                        <a:latin typeface="+mj-lt"/>
                        <a:ea typeface="Times New Roman" panose="02020603050405020304" pitchFamily="18" charset="0"/>
                        <a:cs typeface="Segoe UI Semilight" panose="020B0402040204020203"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ctr">
                        <a:defRPr>
                          <a:solidFill>
                            <a:schemeClr val="bg1"/>
                          </a:solidFill>
                          <a:effectLst/>
                          <a:latin typeface="+mj-lt"/>
                          <a:cs typeface="Segoe UI Semilight" panose="020B0402040204020203" pitchFamily="34" charset="0"/>
                        </a:defRPr>
                      </a:pPr>
                      <a:r>
                        <a:t>Dispositivos unidos a Azure AD</a:t>
                      </a:r>
                      <a:endParaRPr sz="1800" b="0">
                        <a:solidFill>
                          <a:schemeClr val="bg1"/>
                        </a:solidFill>
                        <a:effectLst/>
                        <a:latin typeface="+mj-lt"/>
                        <a:ea typeface="Times New Roman" panose="02020603050405020304" pitchFamily="18" charset="0"/>
                        <a:cs typeface="Segoe UI Semilight" panose="020B0402040204020203"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ctr">
                        <a:defRPr>
                          <a:solidFill>
                            <a:schemeClr val="bg1"/>
                          </a:solidFill>
                          <a:effectLst/>
                          <a:latin typeface="+mj-lt"/>
                          <a:cs typeface="Segoe UI Semilight" panose="020B0402040204020203" pitchFamily="34" charset="0"/>
                        </a:defRPr>
                      </a:pPr>
                      <a:r>
                        <a:rPr dirty="0" err="1"/>
                        <a:t>Dispositivos</a:t>
                      </a:r>
                      <a:r>
                        <a:rPr dirty="0"/>
                        <a:t> </a:t>
                      </a:r>
                      <a:r>
                        <a:rPr dirty="0" err="1"/>
                        <a:t>híbridos</a:t>
                      </a:r>
                      <a:r>
                        <a:rPr dirty="0"/>
                        <a:t> </a:t>
                      </a:r>
                      <a:r>
                        <a:rPr dirty="0" err="1"/>
                        <a:t>unidos</a:t>
                      </a:r>
                      <a:r>
                        <a:rPr dirty="0"/>
                        <a:t> </a:t>
                      </a:r>
                      <a:br>
                        <a:rPr lang="en-US" dirty="0"/>
                      </a:br>
                      <a:r>
                        <a:rPr dirty="0"/>
                        <a:t>a Azure AD</a:t>
                      </a:r>
                      <a:endParaRPr sz="1800" b="0" dirty="0">
                        <a:solidFill>
                          <a:schemeClr val="bg1"/>
                        </a:solidFill>
                        <a:effectLst/>
                        <a:latin typeface="+mj-lt"/>
                        <a:ea typeface="Times New Roman" panose="02020603050405020304" pitchFamily="18" charset="0"/>
                        <a:cs typeface="Segoe UI Semilight" panose="020B0402040204020203"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1228549739"/>
                  </a:ext>
                </a:extLst>
              </a:tr>
              <a:tr h="1640583">
                <a:tc>
                  <a:txBody>
                    <a:bodyPr/>
                    <a:lstStyle/>
                    <a:p>
                      <a:pPr marL="285750" indent="-285750" algn="l" fontAlgn="t">
                        <a:buFont typeface="Arial" panose="020B0604020202020204" pitchFamily="34" charset="0"/>
                        <a:buChar char="•"/>
                      </a:pPr>
                      <a:endParaRPr b="0">
                        <a:solidFill>
                          <a:schemeClr val="tx1"/>
                        </a:solidFill>
                        <a:effectLst/>
                      </a:endParaRPr>
                    </a:p>
                  </a:txBody>
                  <a:tcPr marL="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lgn="l" fontAlgn="t">
                        <a:buFont typeface="Arial" panose="020B0604020202020204" pitchFamily="34" charset="0"/>
                        <a:buChar char="•"/>
                      </a:pPr>
                      <a:endParaRPr>
                        <a:effectLst/>
                      </a:endParaRPr>
                    </a:p>
                  </a:txBody>
                  <a:tcPr marL="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l" fontAlgn="t">
                        <a:buFont typeface="Arial" panose="020B0604020202020204" pitchFamily="34" charset="0"/>
                        <a:buChar char="•"/>
                      </a:pPr>
                      <a:endParaRPr>
                        <a:effectLst/>
                      </a:endParaRPr>
                    </a:p>
                  </a:txBody>
                  <a:tcPr marL="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9304732"/>
                  </a:ext>
                </a:extLst>
              </a:tr>
              <a:tr h="2834150">
                <a:tc>
                  <a:txBody>
                    <a:bodyPr/>
                    <a:lstStyle/>
                    <a:p>
                      <a:pPr marL="171450" indent="-171450">
                        <a:spcAft>
                          <a:spcPts val="600"/>
                        </a:spcAft>
                        <a:buFont typeface="Arial" panose="020B0604020202020204" pitchFamily="34" charset="0"/>
                        <a:buChar char="•"/>
                        <a:defRPr sz="1600"/>
                      </a:pPr>
                      <a:r>
                        <a:rPr sz="1500" b="0" dirty="0" err="1">
                          <a:solidFill>
                            <a:schemeClr val="tx1"/>
                          </a:solidFill>
                        </a:rPr>
                        <a:t>Admite</a:t>
                      </a:r>
                      <a:r>
                        <a:rPr sz="1500" b="0" dirty="0">
                          <a:solidFill>
                            <a:schemeClr val="tx1"/>
                          </a:solidFill>
                        </a:rPr>
                        <a:t> Bring Your Own Device</a:t>
                      </a:r>
                    </a:p>
                    <a:p>
                      <a:pPr marL="171450" indent="-171450">
                        <a:spcAft>
                          <a:spcPts val="600"/>
                        </a:spcAft>
                        <a:buFont typeface="Arial" panose="020B0604020202020204" pitchFamily="34" charset="0"/>
                        <a:buChar char="•"/>
                        <a:defRPr sz="1600"/>
                      </a:pPr>
                      <a:r>
                        <a:rPr sz="1500" b="0" dirty="0" err="1">
                          <a:solidFill>
                            <a:schemeClr val="tx1"/>
                          </a:solidFill>
                        </a:rPr>
                        <a:t>Inicio</a:t>
                      </a:r>
                      <a:r>
                        <a:rPr sz="1500" b="0" dirty="0">
                          <a:solidFill>
                            <a:schemeClr val="tx1"/>
                          </a:solidFill>
                        </a:rPr>
                        <a:t> de </a:t>
                      </a:r>
                      <a:r>
                        <a:rPr sz="1500" b="0" dirty="0" err="1">
                          <a:solidFill>
                            <a:schemeClr val="tx1"/>
                          </a:solidFill>
                        </a:rPr>
                        <a:t>sesión</a:t>
                      </a:r>
                      <a:r>
                        <a:rPr sz="1500" b="0" dirty="0">
                          <a:solidFill>
                            <a:schemeClr val="tx1"/>
                          </a:solidFill>
                        </a:rPr>
                        <a:t> de </a:t>
                      </a:r>
                      <a:r>
                        <a:rPr sz="1500" b="0" dirty="0" err="1">
                          <a:solidFill>
                            <a:schemeClr val="tx1"/>
                          </a:solidFill>
                        </a:rPr>
                        <a:t>dispositivos</a:t>
                      </a:r>
                      <a:r>
                        <a:rPr sz="1500" b="0" dirty="0">
                          <a:solidFill>
                            <a:schemeClr val="tx1"/>
                          </a:solidFill>
                        </a:rPr>
                        <a:t> </a:t>
                      </a:r>
                      <a:r>
                        <a:rPr sz="1500" b="0" dirty="0" err="1">
                          <a:solidFill>
                            <a:schemeClr val="tx1"/>
                          </a:solidFill>
                        </a:rPr>
                        <a:t>registrados</a:t>
                      </a:r>
                      <a:r>
                        <a:rPr sz="1500" b="0" dirty="0">
                          <a:solidFill>
                            <a:schemeClr val="tx1"/>
                          </a:solidFill>
                        </a:rPr>
                        <a:t> con </a:t>
                      </a:r>
                      <a:r>
                        <a:rPr sz="1500" b="0" dirty="0" err="1">
                          <a:solidFill>
                            <a:schemeClr val="tx1"/>
                          </a:solidFill>
                        </a:rPr>
                        <a:t>una</a:t>
                      </a:r>
                      <a:r>
                        <a:rPr sz="1500" b="0" dirty="0">
                          <a:solidFill>
                            <a:schemeClr val="tx1"/>
                          </a:solidFill>
                        </a:rPr>
                        <a:t> </a:t>
                      </a:r>
                      <a:r>
                        <a:rPr sz="1500" b="0" dirty="0" err="1">
                          <a:solidFill>
                            <a:schemeClr val="tx1"/>
                          </a:solidFill>
                        </a:rPr>
                        <a:t>cuenta</a:t>
                      </a:r>
                      <a:r>
                        <a:rPr sz="1500" b="0" dirty="0">
                          <a:solidFill>
                            <a:schemeClr val="tx1"/>
                          </a:solidFill>
                        </a:rPr>
                        <a:t> Microsoft</a:t>
                      </a:r>
                    </a:p>
                    <a:p>
                      <a:pPr marL="171450" indent="-171450">
                        <a:spcAft>
                          <a:spcPts val="600"/>
                        </a:spcAft>
                        <a:buFont typeface="Arial" panose="020B0604020202020204" pitchFamily="34" charset="0"/>
                        <a:buChar char="•"/>
                        <a:defRPr sz="1600"/>
                      </a:pPr>
                      <a:r>
                        <a:rPr sz="1500" b="0" dirty="0" err="1">
                          <a:solidFill>
                            <a:schemeClr val="tx1"/>
                          </a:solidFill>
                        </a:rPr>
                        <a:t>Asociado</a:t>
                      </a:r>
                      <a:r>
                        <a:rPr sz="1500" b="0" dirty="0">
                          <a:solidFill>
                            <a:schemeClr val="tx1"/>
                          </a:solidFill>
                        </a:rPr>
                        <a:t> a </a:t>
                      </a:r>
                      <a:r>
                        <a:rPr sz="1500" b="0" dirty="0" err="1">
                          <a:solidFill>
                            <a:schemeClr val="tx1"/>
                          </a:solidFill>
                        </a:rPr>
                        <a:t>una</a:t>
                      </a:r>
                      <a:r>
                        <a:rPr sz="1500" b="0" dirty="0">
                          <a:solidFill>
                            <a:schemeClr val="tx1"/>
                          </a:solidFill>
                        </a:rPr>
                        <a:t> </a:t>
                      </a:r>
                      <a:r>
                        <a:rPr sz="1500" b="0" dirty="0" err="1">
                          <a:solidFill>
                            <a:schemeClr val="tx1"/>
                          </a:solidFill>
                        </a:rPr>
                        <a:t>cuenta</a:t>
                      </a:r>
                      <a:r>
                        <a:rPr sz="1500" b="0" dirty="0">
                          <a:solidFill>
                            <a:schemeClr val="tx1"/>
                          </a:solidFill>
                        </a:rPr>
                        <a:t> Azure AD que concede </a:t>
                      </a:r>
                      <a:r>
                        <a:rPr sz="1500" b="0" dirty="0" err="1">
                          <a:solidFill>
                            <a:schemeClr val="tx1"/>
                          </a:solidFill>
                        </a:rPr>
                        <a:t>acceso</a:t>
                      </a:r>
                      <a:r>
                        <a:rPr sz="1500" b="0" dirty="0">
                          <a:solidFill>
                            <a:schemeClr val="tx1"/>
                          </a:solidFill>
                        </a:rPr>
                        <a:t> a </a:t>
                      </a:r>
                      <a:r>
                        <a:rPr sz="1500" b="0" dirty="0" err="1">
                          <a:solidFill>
                            <a:schemeClr val="tx1"/>
                          </a:solidFill>
                        </a:rPr>
                        <a:t>los</a:t>
                      </a:r>
                      <a:r>
                        <a:rPr sz="1500" b="0" dirty="0">
                          <a:solidFill>
                            <a:schemeClr val="tx1"/>
                          </a:solidFill>
                        </a:rPr>
                        <a:t> </a:t>
                      </a:r>
                      <a:r>
                        <a:rPr sz="1500" b="0" dirty="0" err="1">
                          <a:solidFill>
                            <a:schemeClr val="tx1"/>
                          </a:solidFill>
                        </a:rPr>
                        <a:t>recursos</a:t>
                      </a:r>
                      <a:endParaRPr sz="1500" b="0" dirty="0">
                        <a:solidFill>
                          <a:schemeClr val="tx1"/>
                        </a:solidFill>
                      </a:endParaRPr>
                    </a:p>
                    <a:p>
                      <a:pPr marL="171450" indent="-171450">
                        <a:spcAft>
                          <a:spcPts val="600"/>
                        </a:spcAft>
                        <a:buFont typeface="Arial" panose="020B0604020202020204" pitchFamily="34" charset="0"/>
                        <a:buChar char="•"/>
                        <a:defRPr sz="1600"/>
                      </a:pPr>
                      <a:r>
                        <a:rPr sz="1500" b="0" dirty="0">
                          <a:solidFill>
                            <a:schemeClr val="tx1"/>
                          </a:solidFill>
                        </a:rPr>
                        <a:t>Control </a:t>
                      </a:r>
                      <a:r>
                        <a:rPr sz="1500" b="0" dirty="0" err="1">
                          <a:solidFill>
                            <a:schemeClr val="tx1"/>
                          </a:solidFill>
                        </a:rPr>
                        <a:t>mediante</a:t>
                      </a:r>
                      <a:r>
                        <a:rPr sz="1500" b="0" dirty="0">
                          <a:solidFill>
                            <a:schemeClr val="tx1"/>
                          </a:solidFill>
                        </a:rPr>
                        <a:t> </a:t>
                      </a:r>
                      <a:r>
                        <a:rPr sz="1500" b="0" dirty="0" err="1">
                          <a:solidFill>
                            <a:schemeClr val="tx1"/>
                          </a:solidFill>
                        </a:rPr>
                        <a:t>herramientas</a:t>
                      </a:r>
                      <a:r>
                        <a:rPr sz="1500" b="0" dirty="0">
                          <a:solidFill>
                            <a:schemeClr val="tx1"/>
                          </a:solidFill>
                        </a:rPr>
                        <a:t> de </a:t>
                      </a:r>
                      <a:r>
                        <a:rPr sz="1500" b="0" dirty="0" err="1">
                          <a:solidFill>
                            <a:schemeClr val="tx1"/>
                          </a:solidFill>
                        </a:rPr>
                        <a:t>administración</a:t>
                      </a:r>
                      <a:r>
                        <a:rPr sz="1500" b="0" dirty="0">
                          <a:solidFill>
                            <a:schemeClr val="tx1"/>
                          </a:solidFill>
                        </a:rPr>
                        <a:t> de </a:t>
                      </a:r>
                      <a:r>
                        <a:rPr sz="1500" b="0" dirty="0" err="1">
                          <a:solidFill>
                            <a:schemeClr val="tx1"/>
                          </a:solidFill>
                        </a:rPr>
                        <a:t>dispositivos</a:t>
                      </a:r>
                      <a:r>
                        <a:rPr sz="1500" b="0" dirty="0">
                          <a:solidFill>
                            <a:schemeClr val="tx1"/>
                          </a:solidFill>
                        </a:rPr>
                        <a:t> </a:t>
                      </a:r>
                      <a:r>
                        <a:rPr sz="1500" b="0" dirty="0" err="1">
                          <a:solidFill>
                            <a:schemeClr val="tx1"/>
                          </a:solidFill>
                        </a:rPr>
                        <a:t>móviles</a:t>
                      </a:r>
                      <a:r>
                        <a:rPr sz="1500" b="0" dirty="0">
                          <a:solidFill>
                            <a:schemeClr val="tx1"/>
                          </a:solidFill>
                        </a:rPr>
                        <a:t> (MDM) </a:t>
                      </a:r>
                      <a:r>
                        <a:rPr sz="1500" b="0" dirty="0" err="1">
                          <a:solidFill>
                            <a:schemeClr val="tx1"/>
                          </a:solidFill>
                        </a:rPr>
                        <a:t>como</a:t>
                      </a:r>
                      <a:r>
                        <a:rPr sz="1500" b="0" dirty="0">
                          <a:solidFill>
                            <a:schemeClr val="tx1"/>
                          </a:solidFill>
                        </a:rPr>
                        <a:t> Microsoft Intune</a:t>
                      </a:r>
                    </a:p>
                    <a:p>
                      <a:pPr marL="171450" indent="-171450">
                        <a:spcAft>
                          <a:spcPts val="600"/>
                        </a:spcAft>
                        <a:buFont typeface="Arial" panose="020B0604020202020204" pitchFamily="34" charset="0"/>
                        <a:buChar char="•"/>
                        <a:defRPr sz="1600"/>
                      </a:pPr>
                      <a:r>
                        <a:rPr sz="1500" b="0" dirty="0">
                          <a:solidFill>
                            <a:schemeClr val="tx1"/>
                          </a:solidFill>
                        </a:rPr>
                        <a:t>SO: Windows 10</a:t>
                      </a:r>
                      <a:r>
                        <a:rPr sz="1500" b="0" baseline="30000" dirty="0">
                          <a:solidFill>
                            <a:schemeClr val="tx1"/>
                          </a:solidFill>
                        </a:rPr>
                        <a:t>+</a:t>
                      </a:r>
                      <a:r>
                        <a:rPr sz="1500" b="0" dirty="0">
                          <a:solidFill>
                            <a:schemeClr val="tx1"/>
                          </a:solidFill>
                        </a:rPr>
                        <a:t>, iOS, Android </a:t>
                      </a:r>
                      <a:br>
                        <a:rPr lang="en-US" sz="1500" b="0" dirty="0">
                          <a:solidFill>
                            <a:schemeClr val="tx1"/>
                          </a:solidFill>
                        </a:rPr>
                      </a:br>
                      <a:r>
                        <a:rPr sz="1500" b="0" dirty="0">
                          <a:solidFill>
                            <a:schemeClr val="tx1"/>
                          </a:solidFill>
                        </a:rPr>
                        <a:t>y macOS</a:t>
                      </a:r>
                    </a:p>
                  </a:txBody>
                  <a:tcPr marL="182880" marT="18288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31775" indent="-231775">
                        <a:spcAft>
                          <a:spcPts val="600"/>
                        </a:spcAft>
                        <a:buFont typeface="Arial" panose="020B0604020202020204" pitchFamily="34" charset="0"/>
                        <a:buChar char="•"/>
                        <a:defRPr sz="1600"/>
                      </a:pPr>
                      <a:r>
                        <a:rPr sz="1500" dirty="0" err="1"/>
                        <a:t>Destinado</a:t>
                      </a:r>
                      <a:r>
                        <a:rPr sz="1500" dirty="0"/>
                        <a:t> a </a:t>
                      </a:r>
                      <a:r>
                        <a:rPr sz="1500" dirty="0" err="1"/>
                        <a:t>organizaciones</a:t>
                      </a:r>
                      <a:r>
                        <a:rPr sz="1500" dirty="0"/>
                        <a:t> </a:t>
                      </a:r>
                      <a:r>
                        <a:rPr sz="1500" dirty="0" err="1"/>
                        <a:t>en</a:t>
                      </a:r>
                      <a:r>
                        <a:rPr sz="1500" dirty="0"/>
                        <a:t> las que la </a:t>
                      </a:r>
                      <a:r>
                        <a:rPr sz="1500" dirty="0" err="1"/>
                        <a:t>nube</a:t>
                      </a:r>
                      <a:r>
                        <a:rPr sz="1500" dirty="0"/>
                        <a:t> </a:t>
                      </a:r>
                      <a:r>
                        <a:rPr sz="1500" dirty="0" err="1"/>
                        <a:t>tiene</a:t>
                      </a:r>
                      <a:r>
                        <a:rPr sz="1500" dirty="0"/>
                        <a:t> </a:t>
                      </a:r>
                      <a:r>
                        <a:rPr sz="1500" dirty="0" err="1"/>
                        <a:t>prioridad</a:t>
                      </a:r>
                      <a:r>
                        <a:rPr sz="1500" dirty="0"/>
                        <a:t> o que solo </a:t>
                      </a:r>
                      <a:r>
                        <a:rPr sz="1500" dirty="0" err="1"/>
                        <a:t>están</a:t>
                      </a:r>
                      <a:r>
                        <a:rPr sz="1500" dirty="0"/>
                        <a:t> </a:t>
                      </a:r>
                      <a:r>
                        <a:rPr sz="1500" dirty="0" err="1"/>
                        <a:t>en</a:t>
                      </a:r>
                      <a:r>
                        <a:rPr sz="1500" dirty="0"/>
                        <a:t> la </a:t>
                      </a:r>
                      <a:r>
                        <a:rPr sz="1500" dirty="0" err="1"/>
                        <a:t>nube</a:t>
                      </a:r>
                      <a:r>
                        <a:rPr sz="1500" dirty="0"/>
                        <a:t>.</a:t>
                      </a:r>
                    </a:p>
                    <a:p>
                      <a:pPr marL="231775" indent="-231775">
                        <a:spcAft>
                          <a:spcPts val="600"/>
                        </a:spcAft>
                        <a:buFont typeface="Arial" panose="020B0604020202020204" pitchFamily="34" charset="0"/>
                        <a:buChar char="•"/>
                        <a:defRPr sz="1600"/>
                      </a:pPr>
                      <a:r>
                        <a:rPr sz="1500" dirty="0" err="1"/>
                        <a:t>Dispositivos</a:t>
                      </a:r>
                      <a:r>
                        <a:rPr sz="1500" dirty="0"/>
                        <a:t> </a:t>
                      </a:r>
                      <a:r>
                        <a:rPr sz="1500" dirty="0" err="1"/>
                        <a:t>propiedad</a:t>
                      </a:r>
                      <a:r>
                        <a:rPr sz="1500" dirty="0"/>
                        <a:t> de la </a:t>
                      </a:r>
                      <a:r>
                        <a:rPr sz="1500" dirty="0" err="1"/>
                        <a:t>organización</a:t>
                      </a:r>
                      <a:endParaRPr sz="1500" dirty="0"/>
                    </a:p>
                    <a:p>
                      <a:pPr marL="231775" indent="-231775">
                        <a:spcAft>
                          <a:spcPts val="600"/>
                        </a:spcAft>
                        <a:buFont typeface="Arial" panose="020B0604020202020204" pitchFamily="34" charset="0"/>
                        <a:buChar char="•"/>
                        <a:defRPr sz="1600"/>
                      </a:pPr>
                      <a:r>
                        <a:rPr sz="1500" dirty="0"/>
                        <a:t>Solo </a:t>
                      </a:r>
                      <a:r>
                        <a:rPr sz="1500" dirty="0" err="1"/>
                        <a:t>asociado</a:t>
                      </a:r>
                      <a:r>
                        <a:rPr sz="1500" dirty="0"/>
                        <a:t> a Azure AD: se </a:t>
                      </a:r>
                      <a:r>
                        <a:rPr sz="1500" dirty="0" err="1"/>
                        <a:t>requiere</a:t>
                      </a:r>
                      <a:r>
                        <a:rPr sz="1500" dirty="0"/>
                        <a:t> </a:t>
                      </a:r>
                      <a:r>
                        <a:rPr sz="1500" dirty="0" err="1"/>
                        <a:t>cuenta</a:t>
                      </a:r>
                      <a:r>
                        <a:rPr sz="1500" dirty="0"/>
                        <a:t> de </a:t>
                      </a:r>
                      <a:r>
                        <a:rPr sz="1500" dirty="0" err="1"/>
                        <a:t>organización</a:t>
                      </a:r>
                      <a:endParaRPr sz="1500" dirty="0"/>
                    </a:p>
                    <a:p>
                      <a:pPr marL="231775" indent="-231775">
                        <a:spcAft>
                          <a:spcPts val="600"/>
                        </a:spcAft>
                        <a:buFont typeface="Arial" panose="020B0604020202020204" pitchFamily="34" charset="0"/>
                        <a:buChar char="•"/>
                        <a:defRPr sz="1600"/>
                      </a:pPr>
                      <a:r>
                        <a:rPr sz="1500" dirty="0" err="1"/>
                        <a:t>Puede</a:t>
                      </a:r>
                      <a:r>
                        <a:rPr sz="1500" dirty="0"/>
                        <a:t> usar </a:t>
                      </a:r>
                      <a:r>
                        <a:rPr sz="1500" dirty="0" err="1"/>
                        <a:t>directivas</a:t>
                      </a:r>
                      <a:r>
                        <a:rPr sz="1500" dirty="0"/>
                        <a:t> de </a:t>
                      </a:r>
                      <a:r>
                        <a:rPr sz="1500" dirty="0" err="1"/>
                        <a:t>acceso</a:t>
                      </a:r>
                      <a:r>
                        <a:rPr sz="1500" dirty="0"/>
                        <a:t> </a:t>
                      </a:r>
                      <a:r>
                        <a:rPr sz="1500" dirty="0" err="1"/>
                        <a:t>condicional</a:t>
                      </a:r>
                      <a:endParaRPr sz="1500" dirty="0"/>
                    </a:p>
                    <a:p>
                      <a:pPr marL="231775" indent="-231775">
                        <a:spcAft>
                          <a:spcPts val="600"/>
                        </a:spcAft>
                        <a:buFont typeface="Arial" panose="020B0604020202020204" pitchFamily="34" charset="0"/>
                        <a:buChar char="•"/>
                        <a:defRPr sz="1600"/>
                      </a:pPr>
                      <a:r>
                        <a:rPr sz="1500" dirty="0"/>
                        <a:t>SO: </a:t>
                      </a:r>
                      <a:r>
                        <a:rPr sz="1500" dirty="0" err="1"/>
                        <a:t>dispositivos</a:t>
                      </a:r>
                      <a:r>
                        <a:rPr sz="1500" dirty="0"/>
                        <a:t> con Windows 10</a:t>
                      </a:r>
                      <a:r>
                        <a:rPr sz="1500" baseline="30000" dirty="0"/>
                        <a:t>+</a:t>
                      </a:r>
                    </a:p>
                  </a:txBody>
                  <a:tcPr marL="182880" marT="18288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spcAft>
                          <a:spcPts val="600"/>
                        </a:spcAft>
                        <a:buFont typeface="Arial" panose="020B0604020202020204" pitchFamily="34" charset="0"/>
                        <a:buChar char="•"/>
                        <a:defRPr sz="1600"/>
                      </a:pPr>
                      <a:r>
                        <a:rPr sz="1500" dirty="0"/>
                        <a:t>Tiene </a:t>
                      </a:r>
                      <a:r>
                        <a:rPr sz="1500" dirty="0" err="1"/>
                        <a:t>aplicaciones</a:t>
                      </a:r>
                      <a:r>
                        <a:rPr sz="1500" dirty="0"/>
                        <a:t> Win32 </a:t>
                      </a:r>
                      <a:r>
                        <a:rPr sz="1500" dirty="0" err="1"/>
                        <a:t>implementadas</a:t>
                      </a:r>
                      <a:r>
                        <a:rPr sz="1500" dirty="0"/>
                        <a:t> </a:t>
                      </a:r>
                      <a:r>
                        <a:rPr sz="1500" dirty="0" err="1"/>
                        <a:t>en</a:t>
                      </a:r>
                      <a:r>
                        <a:rPr sz="1500" dirty="0"/>
                        <a:t> </a:t>
                      </a:r>
                      <a:r>
                        <a:rPr sz="1500" dirty="0" err="1"/>
                        <a:t>estos</a:t>
                      </a:r>
                      <a:r>
                        <a:rPr sz="1500" dirty="0"/>
                        <a:t> </a:t>
                      </a:r>
                      <a:r>
                        <a:rPr sz="1500" dirty="0" err="1"/>
                        <a:t>dispositivos</a:t>
                      </a:r>
                      <a:r>
                        <a:rPr sz="1500" dirty="0"/>
                        <a:t> </a:t>
                      </a:r>
                      <a:r>
                        <a:rPr sz="1500" dirty="0" err="1"/>
                        <a:t>mediante</a:t>
                      </a:r>
                      <a:r>
                        <a:rPr sz="1500" dirty="0"/>
                        <a:t> la </a:t>
                      </a:r>
                      <a:r>
                        <a:rPr sz="1500" dirty="0" err="1"/>
                        <a:t>autenticación</a:t>
                      </a:r>
                      <a:r>
                        <a:rPr sz="1500" dirty="0"/>
                        <a:t> de </a:t>
                      </a:r>
                      <a:r>
                        <a:rPr sz="1500" dirty="0" err="1"/>
                        <a:t>máquina</a:t>
                      </a:r>
                      <a:r>
                        <a:rPr sz="1500" dirty="0"/>
                        <a:t> de Active Directory.</a:t>
                      </a:r>
                    </a:p>
                    <a:p>
                      <a:pPr marL="171450" indent="-171450">
                        <a:spcAft>
                          <a:spcPts val="600"/>
                        </a:spcAft>
                        <a:buFont typeface="Arial" panose="020B0604020202020204" pitchFamily="34" charset="0"/>
                        <a:buChar char="•"/>
                        <a:defRPr sz="1600"/>
                      </a:pPr>
                      <a:r>
                        <a:rPr sz="1500" dirty="0" err="1"/>
                        <a:t>Quiere</a:t>
                      </a:r>
                      <a:r>
                        <a:rPr sz="1500" dirty="0"/>
                        <a:t> </a:t>
                      </a:r>
                      <a:r>
                        <a:rPr sz="1500" dirty="0" err="1"/>
                        <a:t>seguir</a:t>
                      </a:r>
                      <a:r>
                        <a:rPr sz="1500" dirty="0"/>
                        <a:t> </a:t>
                      </a:r>
                      <a:r>
                        <a:rPr sz="1500" dirty="0" err="1"/>
                        <a:t>usando</a:t>
                      </a:r>
                      <a:r>
                        <a:rPr sz="1500" dirty="0"/>
                        <a:t> la </a:t>
                      </a:r>
                      <a:r>
                        <a:rPr sz="1500" dirty="0" err="1"/>
                        <a:t>directiva</a:t>
                      </a:r>
                      <a:r>
                        <a:rPr sz="1500" dirty="0"/>
                        <a:t> de </a:t>
                      </a:r>
                      <a:r>
                        <a:rPr sz="1500" dirty="0" err="1"/>
                        <a:t>grupo</a:t>
                      </a:r>
                      <a:r>
                        <a:rPr sz="1500" dirty="0"/>
                        <a:t> para </a:t>
                      </a:r>
                      <a:r>
                        <a:rPr sz="1500" dirty="0" err="1"/>
                        <a:t>administrar</a:t>
                      </a:r>
                      <a:r>
                        <a:rPr sz="1500" dirty="0"/>
                        <a:t> </a:t>
                      </a:r>
                      <a:r>
                        <a:rPr sz="1500" dirty="0" err="1"/>
                        <a:t>el</a:t>
                      </a:r>
                      <a:r>
                        <a:rPr sz="1500" dirty="0"/>
                        <a:t> </a:t>
                      </a:r>
                      <a:r>
                        <a:rPr sz="1500" dirty="0" err="1"/>
                        <a:t>dispositivo</a:t>
                      </a:r>
                      <a:r>
                        <a:rPr sz="1500" dirty="0"/>
                        <a:t>.</a:t>
                      </a:r>
                    </a:p>
                    <a:p>
                      <a:pPr marL="171450" indent="-171450">
                        <a:spcAft>
                          <a:spcPts val="600"/>
                        </a:spcAft>
                        <a:buFont typeface="Arial" panose="020B0604020202020204" pitchFamily="34" charset="0"/>
                        <a:buChar char="•"/>
                        <a:defRPr sz="1600"/>
                      </a:pPr>
                      <a:r>
                        <a:rPr sz="1500" dirty="0" err="1"/>
                        <a:t>Quiere</a:t>
                      </a:r>
                      <a:r>
                        <a:rPr sz="1500" dirty="0"/>
                        <a:t> usar </a:t>
                      </a:r>
                      <a:r>
                        <a:rPr sz="1500" dirty="0" err="1"/>
                        <a:t>soluciones</a:t>
                      </a:r>
                      <a:r>
                        <a:rPr sz="1500" dirty="0"/>
                        <a:t> de imagen </a:t>
                      </a:r>
                      <a:r>
                        <a:rPr sz="1500" dirty="0" err="1"/>
                        <a:t>existentes</a:t>
                      </a:r>
                      <a:r>
                        <a:rPr sz="1500" dirty="0"/>
                        <a:t> para </a:t>
                      </a:r>
                      <a:r>
                        <a:rPr sz="1500" dirty="0" err="1"/>
                        <a:t>implementar</a:t>
                      </a:r>
                      <a:r>
                        <a:rPr sz="1500" dirty="0"/>
                        <a:t> </a:t>
                      </a:r>
                      <a:r>
                        <a:rPr sz="1500" dirty="0" err="1"/>
                        <a:t>dispositivos</a:t>
                      </a:r>
                      <a:r>
                        <a:rPr sz="1500" dirty="0"/>
                        <a:t>.</a:t>
                      </a:r>
                    </a:p>
                    <a:p>
                      <a:pPr marL="171450" indent="-171450">
                        <a:spcAft>
                          <a:spcPts val="600"/>
                        </a:spcAft>
                        <a:buFont typeface="Arial" panose="020B0604020202020204" pitchFamily="34" charset="0"/>
                        <a:buChar char="•"/>
                        <a:defRPr sz="1600"/>
                      </a:pPr>
                      <a:r>
                        <a:rPr sz="1500" dirty="0"/>
                        <a:t>SO: </a:t>
                      </a:r>
                      <a:r>
                        <a:rPr sz="1500" dirty="0" err="1">
                          <a:solidFill>
                            <a:schemeClr val="dk1"/>
                          </a:solidFill>
                        </a:rPr>
                        <a:t>dispositivos</a:t>
                      </a:r>
                      <a:r>
                        <a:rPr sz="1500" dirty="0"/>
                        <a:t> con Windows 7</a:t>
                      </a:r>
                      <a:r>
                        <a:rPr sz="1500" baseline="30000" dirty="0"/>
                        <a:t>+</a:t>
                      </a:r>
                    </a:p>
                  </a:txBody>
                  <a:tcPr marL="182880" marT="18288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7200626"/>
                  </a:ext>
                </a:extLst>
              </a:tr>
            </a:tbl>
          </a:graphicData>
        </a:graphic>
      </p:graphicFrame>
      <p:grpSp>
        <p:nvGrpSpPr>
          <p:cNvPr id="35" name="Group 34">
            <a:extLst>
              <a:ext uri="{FF2B5EF4-FFF2-40B4-BE49-F238E27FC236}">
                <a16:creationId xmlns:a16="http://schemas.microsoft.com/office/drawing/2014/main" id="{17E1632E-F747-4442-B737-BE3675E0F70C}"/>
              </a:ext>
              <a:ext uri="{C183D7F6-B498-43B3-948B-1728B52AA6E4}">
                <adec:decorative xmlns:adec="http://schemas.microsoft.com/office/drawing/2017/decorative" val="1"/>
              </a:ext>
            </a:extLst>
          </p:cNvPr>
          <p:cNvGrpSpPr/>
          <p:nvPr/>
        </p:nvGrpSpPr>
        <p:grpSpPr>
          <a:xfrm>
            <a:off x="703553" y="1864840"/>
            <a:ext cx="2862069" cy="1461181"/>
            <a:chOff x="659003" y="1751695"/>
            <a:chExt cx="2862069" cy="1461181"/>
          </a:xfrm>
        </p:grpSpPr>
        <p:pic>
          <p:nvPicPr>
            <p:cNvPr id="7" name="Graphic 6">
              <a:extLst>
                <a:ext uri="{FF2B5EF4-FFF2-40B4-BE49-F238E27FC236}">
                  <a16:creationId xmlns:a16="http://schemas.microsoft.com/office/drawing/2014/main" id="{D223D60D-81DE-438B-8546-9DF1575896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05416" y="2181637"/>
              <a:ext cx="815656" cy="786003"/>
            </a:xfrm>
            <a:prstGeom prst="rect">
              <a:avLst/>
            </a:prstGeom>
          </p:spPr>
        </p:pic>
        <p:pic>
          <p:nvPicPr>
            <p:cNvPr id="9" name="Graphic 8" descr="Laptop with solid fill">
              <a:extLst>
                <a:ext uri="{FF2B5EF4-FFF2-40B4-BE49-F238E27FC236}">
                  <a16:creationId xmlns:a16="http://schemas.microsoft.com/office/drawing/2014/main" id="{F835CD04-849D-4CEF-BA19-A339E1AB253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19161" y="1751695"/>
              <a:ext cx="786003" cy="786003"/>
            </a:xfrm>
            <a:prstGeom prst="rect">
              <a:avLst/>
            </a:prstGeom>
          </p:spPr>
        </p:pic>
        <p:pic>
          <p:nvPicPr>
            <p:cNvPr id="15" name="Graphic 14" descr="Smart Phone with solid fill">
              <a:extLst>
                <a:ext uri="{FF2B5EF4-FFF2-40B4-BE49-F238E27FC236}">
                  <a16:creationId xmlns:a16="http://schemas.microsoft.com/office/drawing/2014/main" id="{8D295E5B-7CFE-4557-8EAD-D98385EBABD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9003" y="2574638"/>
              <a:ext cx="638238" cy="638238"/>
            </a:xfrm>
            <a:prstGeom prst="rect">
              <a:avLst/>
            </a:prstGeom>
          </p:spPr>
        </p:pic>
        <p:cxnSp>
          <p:nvCxnSpPr>
            <p:cNvPr id="21" name="Connector: Elbow 20">
              <a:extLst>
                <a:ext uri="{FF2B5EF4-FFF2-40B4-BE49-F238E27FC236}">
                  <a16:creationId xmlns:a16="http://schemas.microsoft.com/office/drawing/2014/main" id="{64B52FDA-F8E4-4072-B996-E41ED6006C96}"/>
                </a:ext>
              </a:extLst>
            </p:cNvPr>
            <p:cNvCxnSpPr>
              <a:cxnSpLocks/>
              <a:stCxn id="9" idx="3"/>
              <a:endCxn id="7" idx="1"/>
            </p:cNvCxnSpPr>
            <p:nvPr/>
          </p:nvCxnSpPr>
          <p:spPr>
            <a:xfrm>
              <a:off x="2205164" y="2144697"/>
              <a:ext cx="500252" cy="429942"/>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77412BA2-7C47-4491-A4DD-003D75152601}"/>
                </a:ext>
              </a:extLst>
            </p:cNvPr>
            <p:cNvCxnSpPr>
              <a:cxnSpLocks/>
              <a:stCxn id="15" idx="3"/>
            </p:cNvCxnSpPr>
            <p:nvPr/>
          </p:nvCxnSpPr>
          <p:spPr>
            <a:xfrm flipV="1">
              <a:off x="1297241" y="2574637"/>
              <a:ext cx="1408175" cy="319120"/>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E04C3F21-FD78-4C03-975C-9C7103604B7E}"/>
              </a:ext>
              <a:ext uri="{C183D7F6-B498-43B3-948B-1728B52AA6E4}">
                <adec:decorative xmlns:adec="http://schemas.microsoft.com/office/drawing/2017/decorative" val="1"/>
              </a:ext>
            </a:extLst>
          </p:cNvPr>
          <p:cNvGrpSpPr/>
          <p:nvPr/>
        </p:nvGrpSpPr>
        <p:grpSpPr>
          <a:xfrm>
            <a:off x="4461996" y="1864840"/>
            <a:ext cx="3019658" cy="1461181"/>
            <a:chOff x="4461996" y="1707180"/>
            <a:chExt cx="3019658" cy="1461181"/>
          </a:xfrm>
        </p:grpSpPr>
        <p:pic>
          <p:nvPicPr>
            <p:cNvPr id="59" name="Graphic 58">
              <a:extLst>
                <a:ext uri="{FF2B5EF4-FFF2-40B4-BE49-F238E27FC236}">
                  <a16:creationId xmlns:a16="http://schemas.microsoft.com/office/drawing/2014/main" id="{78BA4593-97DE-466D-9953-5F96C82CAC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65998" y="2137122"/>
              <a:ext cx="815656" cy="786003"/>
            </a:xfrm>
            <a:prstGeom prst="rect">
              <a:avLst/>
            </a:prstGeom>
          </p:spPr>
        </p:pic>
        <p:pic>
          <p:nvPicPr>
            <p:cNvPr id="60" name="Graphic 59" descr="Laptop with solid fill">
              <a:extLst>
                <a:ext uri="{FF2B5EF4-FFF2-40B4-BE49-F238E27FC236}">
                  <a16:creationId xmlns:a16="http://schemas.microsoft.com/office/drawing/2014/main" id="{29946ECE-2BC8-4880-82B7-482293ACC25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89658" y="1707180"/>
              <a:ext cx="786003" cy="786003"/>
            </a:xfrm>
            <a:prstGeom prst="rect">
              <a:avLst/>
            </a:prstGeom>
          </p:spPr>
        </p:pic>
        <p:cxnSp>
          <p:nvCxnSpPr>
            <p:cNvPr id="62" name="Connector: Elbow 61">
              <a:extLst>
                <a:ext uri="{FF2B5EF4-FFF2-40B4-BE49-F238E27FC236}">
                  <a16:creationId xmlns:a16="http://schemas.microsoft.com/office/drawing/2014/main" id="{14BD964C-501B-4FE9-9577-500E59C7922E}"/>
                </a:ext>
              </a:extLst>
            </p:cNvPr>
            <p:cNvCxnSpPr>
              <a:cxnSpLocks/>
              <a:stCxn id="60" idx="3"/>
              <a:endCxn id="59" idx="1"/>
            </p:cNvCxnSpPr>
            <p:nvPr/>
          </p:nvCxnSpPr>
          <p:spPr>
            <a:xfrm>
              <a:off x="6175661" y="2100182"/>
              <a:ext cx="490337" cy="429942"/>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57EC038A-188D-41F8-B20E-A21431CCDE55}"/>
                </a:ext>
              </a:extLst>
            </p:cNvPr>
            <p:cNvCxnSpPr>
              <a:cxnSpLocks/>
            </p:cNvCxnSpPr>
            <p:nvPr/>
          </p:nvCxnSpPr>
          <p:spPr>
            <a:xfrm flipV="1">
              <a:off x="5267737" y="2530122"/>
              <a:ext cx="1408176" cy="356063"/>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5" name="Graphic 64">
              <a:extLst>
                <a:ext uri="{FF2B5EF4-FFF2-40B4-BE49-F238E27FC236}">
                  <a16:creationId xmlns:a16="http://schemas.microsoft.com/office/drawing/2014/main" id="{ABDFB80A-0094-445C-968C-C1BADC5D21D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61996" y="2431474"/>
              <a:ext cx="736887" cy="736887"/>
            </a:xfrm>
            <a:prstGeom prst="rect">
              <a:avLst/>
            </a:prstGeom>
          </p:spPr>
        </p:pic>
      </p:grpSp>
      <p:grpSp>
        <p:nvGrpSpPr>
          <p:cNvPr id="5" name="Group 4">
            <a:extLst>
              <a:ext uri="{FF2B5EF4-FFF2-40B4-BE49-F238E27FC236}">
                <a16:creationId xmlns:a16="http://schemas.microsoft.com/office/drawing/2014/main" id="{C93FBD60-5416-4D1A-8F26-6A0BC76783E7}"/>
              </a:ext>
              <a:ext uri="{C183D7F6-B498-43B3-948B-1728B52AA6E4}">
                <adec:decorative xmlns:adec="http://schemas.microsoft.com/office/drawing/2017/decorative" val="1"/>
              </a:ext>
            </a:extLst>
          </p:cNvPr>
          <p:cNvGrpSpPr/>
          <p:nvPr/>
        </p:nvGrpSpPr>
        <p:grpSpPr>
          <a:xfrm>
            <a:off x="8389371" y="1867668"/>
            <a:ext cx="3019658" cy="1461181"/>
            <a:chOff x="8389371" y="1788838"/>
            <a:chExt cx="3019658" cy="1461181"/>
          </a:xfrm>
        </p:grpSpPr>
        <p:pic>
          <p:nvPicPr>
            <p:cNvPr id="69" name="Graphic 68">
              <a:extLst>
                <a:ext uri="{FF2B5EF4-FFF2-40B4-BE49-F238E27FC236}">
                  <a16:creationId xmlns:a16="http://schemas.microsoft.com/office/drawing/2014/main" id="{239D42A7-F4AD-4976-8144-B2DCA0DFDA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93373" y="2218780"/>
              <a:ext cx="815656" cy="786003"/>
            </a:xfrm>
            <a:prstGeom prst="rect">
              <a:avLst/>
            </a:prstGeom>
          </p:spPr>
        </p:pic>
        <p:pic>
          <p:nvPicPr>
            <p:cNvPr id="71" name="Graphic 70" descr="Laptop with solid fill">
              <a:extLst>
                <a:ext uri="{FF2B5EF4-FFF2-40B4-BE49-F238E27FC236}">
                  <a16:creationId xmlns:a16="http://schemas.microsoft.com/office/drawing/2014/main" id="{14C42E67-9734-43AD-8AF2-EEC0F56913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17033" y="1788838"/>
              <a:ext cx="786003" cy="786003"/>
            </a:xfrm>
            <a:prstGeom prst="rect">
              <a:avLst/>
            </a:prstGeom>
          </p:spPr>
        </p:pic>
        <p:cxnSp>
          <p:nvCxnSpPr>
            <p:cNvPr id="73" name="Connector: Elbow 72">
              <a:extLst>
                <a:ext uri="{FF2B5EF4-FFF2-40B4-BE49-F238E27FC236}">
                  <a16:creationId xmlns:a16="http://schemas.microsoft.com/office/drawing/2014/main" id="{EF4A5009-8F48-4604-8163-52594B1BC2BB}"/>
                </a:ext>
              </a:extLst>
            </p:cNvPr>
            <p:cNvCxnSpPr>
              <a:cxnSpLocks/>
              <a:stCxn id="71" idx="3"/>
              <a:endCxn id="69" idx="1"/>
            </p:cNvCxnSpPr>
            <p:nvPr/>
          </p:nvCxnSpPr>
          <p:spPr>
            <a:xfrm>
              <a:off x="10103036" y="2181840"/>
              <a:ext cx="490337" cy="429942"/>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80572F97-C04D-45D7-89A1-E705994241B4}"/>
                </a:ext>
              </a:extLst>
            </p:cNvPr>
            <p:cNvCxnSpPr>
              <a:cxnSpLocks/>
            </p:cNvCxnSpPr>
            <p:nvPr/>
          </p:nvCxnSpPr>
          <p:spPr>
            <a:xfrm flipV="1">
              <a:off x="9195112" y="2611780"/>
              <a:ext cx="1408176" cy="356063"/>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7" name="Graphic 76">
              <a:extLst>
                <a:ext uri="{FF2B5EF4-FFF2-40B4-BE49-F238E27FC236}">
                  <a16:creationId xmlns:a16="http://schemas.microsoft.com/office/drawing/2014/main" id="{0856730A-9D1D-4796-B976-E2FDE8AF48D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389371" y="2513132"/>
              <a:ext cx="736887" cy="736887"/>
            </a:xfrm>
            <a:prstGeom prst="rect">
              <a:avLst/>
            </a:prstGeom>
          </p:spPr>
        </p:pic>
        <p:cxnSp>
          <p:nvCxnSpPr>
            <p:cNvPr id="79" name="Connector: Elbow 78">
              <a:extLst>
                <a:ext uri="{FF2B5EF4-FFF2-40B4-BE49-F238E27FC236}">
                  <a16:creationId xmlns:a16="http://schemas.microsoft.com/office/drawing/2014/main" id="{E32ADAB9-F0B5-4E0B-838E-42CBFB611066}"/>
                </a:ext>
              </a:extLst>
            </p:cNvPr>
            <p:cNvCxnSpPr>
              <a:cxnSpLocks/>
              <a:stCxn id="71" idx="1"/>
              <a:endCxn id="77" idx="0"/>
            </p:cNvCxnSpPr>
            <p:nvPr/>
          </p:nvCxnSpPr>
          <p:spPr>
            <a:xfrm rot="10800000" flipV="1">
              <a:off x="8757815" y="2181840"/>
              <a:ext cx="559218" cy="331292"/>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45003033"/>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ï¼­ï¼³ ï¼°ã‚´ã‚·ãƒƒã‚¯"/>
        <a:font script="Hang" typeface="ë§‘ì�€ ê³ ë”•"/>
        <a:font script="Hans" typeface="å®‹ä½“"/>
        <a:font script="Hant" typeface="æ–°ç´°æ˜Žé«”"/>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ï¼­ï¼³ ï¼°ã‚´ã‚·ãƒƒã‚¯"/>
        <a:font script="Hang" typeface="ë§‘ì�€ ê³ ë”•"/>
        <a:font script="Hans" typeface="å®‹ä½“"/>
        <a:font script="Hant" typeface="æ–°ç´°æ˜Žé«”"/>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ï¼­ï¼³ ï¼°ã‚´ã‚·ãƒƒã‚¯"/>
        <a:font script="Hang" typeface="ë§‘ì�€ ê³ ë”•"/>
        <a:font script="Hans" typeface="å®‹ä½“"/>
        <a:font script="Hant" typeface="æ–°ç´°æ˜Žé«”"/>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ï¼­ï¼³ ï¼°ã‚´ã‚·ãƒƒã‚¯"/>
        <a:font script="Hang" typeface="ë§‘ì�€ ê³ ë”•"/>
        <a:font script="Hans" typeface="å®‹ä½“"/>
        <a:font script="Hant" typeface="æ–°ç´°æ˜Žé«”"/>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3440</Words>
  <Application>Microsoft Office PowerPoint</Application>
  <PresentationFormat>Custom</PresentationFormat>
  <Paragraphs>355</Paragraphs>
  <Slides>25</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segoe-ui_light</vt:lpstr>
      <vt:lpstr>Arial</vt:lpstr>
      <vt:lpstr>Calibri</vt:lpstr>
      <vt:lpstr>Segoe UI</vt:lpstr>
      <vt:lpstr>Segoe UI Semibold</vt:lpstr>
      <vt:lpstr>Segoe UI Semilight</vt:lpstr>
      <vt:lpstr>Wingdings</vt:lpstr>
      <vt:lpstr>Azure 1</vt:lpstr>
      <vt:lpstr>AZ-104T00A Administración de identidades</vt:lpstr>
      <vt:lpstr>Introducción a la administración de identidades</vt:lpstr>
      <vt:lpstr>Configurar Azure Active Directory</vt:lpstr>
      <vt:lpstr>Introducción a la configuración de Azure Active Directory</vt:lpstr>
      <vt:lpstr>Descripción de las ventajas y características de Azure Active Directory</vt:lpstr>
      <vt:lpstr>Descripción de los conceptos de Azure AD</vt:lpstr>
      <vt:lpstr>Comparación de AD DS con Azure Active Directory</vt:lpstr>
      <vt:lpstr>Selección de ediciones de Azure Active Directory</vt:lpstr>
      <vt:lpstr>Configuración de identidades de dispositivo de Azure AD</vt:lpstr>
      <vt:lpstr>Implementación de autoservicio de restablecimiento de contraseña</vt:lpstr>
      <vt:lpstr>Resumen y recursos: Configuración de Azure Active Directory</vt:lpstr>
      <vt:lpstr>Configuración de cuentas de usuario  y de grupo</vt:lpstr>
      <vt:lpstr>Introducción a la configuración de cuentas de usuario y de grupo</vt:lpstr>
      <vt:lpstr>Creación de cuentas de usuario</vt:lpstr>
      <vt:lpstr>Administrar cuentas de usuario</vt:lpstr>
      <vt:lpstr>Realización de actualizaciones masivas de cuentas</vt:lpstr>
      <vt:lpstr>Creación de cuentas de grupo</vt:lpstr>
      <vt:lpstr>Asignación de licencias a usuarios y grupos</vt:lpstr>
      <vt:lpstr>Creación de unidades administrativas</vt:lpstr>
      <vt:lpstr>Demostración: Usuarios y grupos</vt:lpstr>
      <vt:lpstr>Resumen y recursos: Configuración de cuentas de usuario y de grupo</vt:lpstr>
      <vt:lpstr>Laboratorio 01: Administración de identidades de Azure Active Directory</vt:lpstr>
      <vt:lpstr>Laboratorio 01: Administración de identidades de Azure Active Directory</vt:lpstr>
      <vt:lpstr>Laboratorio 01: Diagrama de la arquitectura</vt:lpstr>
      <vt:lpstr>Fin de la presentación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2022-03-15T16:26:41Z</dcterms:created>
  <dcterms:modified xsi:type="dcterms:W3CDTF">2022-08-19T03:19:36Z</dcterms:modified>
</cp:coreProperties>
</file>